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20"/>
  </p:notesMasterIdLst>
  <p:sldIdLst>
    <p:sldId id="1073" r:id="rId2"/>
    <p:sldId id="1074" r:id="rId3"/>
    <p:sldId id="1078" r:id="rId4"/>
    <p:sldId id="1084" r:id="rId5"/>
    <p:sldId id="1075" r:id="rId6"/>
    <p:sldId id="1079" r:id="rId7"/>
    <p:sldId id="1085" r:id="rId8"/>
    <p:sldId id="1076" r:id="rId9"/>
    <p:sldId id="1080" r:id="rId10"/>
    <p:sldId id="1082" r:id="rId11"/>
    <p:sldId id="1077" r:id="rId12"/>
    <p:sldId id="1081" r:id="rId13"/>
    <p:sldId id="1083" r:id="rId14"/>
    <p:sldId id="1086" r:id="rId15"/>
    <p:sldId id="1087" r:id="rId16"/>
    <p:sldId id="1088" r:id="rId17"/>
    <p:sldId id="1089" r:id="rId18"/>
    <p:sldId id="109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564" autoAdjust="0"/>
  </p:normalViewPr>
  <p:slideViewPr>
    <p:cSldViewPr snapToGrid="0">
      <p:cViewPr varScale="1">
        <p:scale>
          <a:sx n="64" d="100"/>
          <a:sy n="64" d="100"/>
        </p:scale>
        <p:origin x="58" y="3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12/3/2020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you are using our retrieval practice resource for The Magician’s Nephew 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fast-paced and energetic with little discussion. The purpose is the retrieval of knowledge. This helps encode the information in long term memory. A common mistake is to spend time discussing answers to these questions. If students are dying to discuss, it is of course permissible from time to time but doing so can disrupt lesson timings. Occasionally, you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session.  The first slide lists the questions.  The second slide lists the answers.   Each slide is labeled at the top with the lesson number.  Within this deck you will find retrieval practice for lessons 7, 11, 13, and 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no more than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81099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86073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729446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3874721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802727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028790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87858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706789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36202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94308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77812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2416821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4271560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156716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37"/>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a:t>Click to edit Master subtitle style</a:t>
            </a:r>
            <a:endParaRPr lang="en-US" dirty="0"/>
          </a:p>
        </p:txBody>
      </p:sp>
      <p:pic>
        <p:nvPicPr>
          <p:cNvPr id="7" name="Picture 4">
            <a:extLst>
              <a:ext uri="{FF2B5EF4-FFF2-40B4-BE49-F238E27FC236}">
                <a16:creationId xmlns:a16="http://schemas.microsoft.com/office/drawing/2014/main" id="{994477DF-6CA3-4004-80EC-97A74CA7CB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2187" y="6248400"/>
            <a:ext cx="160139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6"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2400">
              <a:solidFill>
                <a:prstClr val="white"/>
              </a:solidFill>
            </a:endParaRPr>
          </a:p>
        </p:txBody>
      </p:sp>
      <p:sp>
        <p:nvSpPr>
          <p:cNvPr id="2" name="Title 1"/>
          <p:cNvSpPr>
            <a:spLocks noGrp="1"/>
          </p:cNvSpPr>
          <p:nvPr>
            <p:ph type="ctrTitle"/>
          </p:nvPr>
        </p:nvSpPr>
        <p:spPr>
          <a:xfrm>
            <a:off x="917760" y="2130437"/>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9" y="6356362"/>
            <a:ext cx="655237" cy="365125"/>
          </a:xfrm>
        </p:spPr>
        <p:txBody>
          <a:bodyPr/>
          <a:lstStyle>
            <a:lvl1pPr>
              <a:defRPr sz="800"/>
            </a:lvl1pPr>
          </a:lstStyle>
          <a:p>
            <a:fld id="{68C2560D-EC28-3B41-86E8-18F1CE0113B4}" type="datetimeFigureOut">
              <a:rPr lang="en-US" smtClean="0"/>
              <a:pPr/>
              <a:t>12/3/2020</a:t>
            </a:fld>
            <a:endParaRPr lang="en-US" dirty="0"/>
          </a:p>
        </p:txBody>
      </p:sp>
      <p:sp>
        <p:nvSpPr>
          <p:cNvPr id="9" name="Slide Number Placeholder 5"/>
          <p:cNvSpPr>
            <a:spLocks noGrp="1"/>
          </p:cNvSpPr>
          <p:nvPr>
            <p:ph type="sldNum" sz="quarter" idx="12"/>
          </p:nvPr>
        </p:nvSpPr>
        <p:spPr>
          <a:xfrm>
            <a:off x="8139330" y="6356362"/>
            <a:ext cx="547470" cy="365125"/>
          </a:xfrm>
        </p:spPr>
        <p:txBody>
          <a:bodyPr/>
          <a:lstStyle>
            <a:lvl1pPr>
              <a:defRPr sz="8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24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2400">
              <a:solidFill>
                <a:srgbClr val="4C4C4C"/>
              </a:solidFill>
            </a:endParaRPr>
          </a:p>
        </p:txBody>
      </p:sp>
      <p:sp>
        <p:nvSpPr>
          <p:cNvPr id="3" name="Content Placeholder 2"/>
          <p:cNvSpPr>
            <a:spLocks noGrp="1"/>
          </p:cNvSpPr>
          <p:nvPr>
            <p:ph idx="1"/>
          </p:nvPr>
        </p:nvSpPr>
        <p:spPr>
          <a:xfrm>
            <a:off x="656760" y="990612"/>
            <a:ext cx="7871014" cy="4268153"/>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3200"/>
            </a:lvl1pPr>
          </a:lstStyle>
          <a:p>
            <a:pPr marL="0" marR="0" lvl="0" indent="0" defTabSz="914332"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32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7" y="1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24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24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solidFill>
                <a:srgbClr val="3F3F3F"/>
              </a:solidFill>
            </a:endParaRPr>
          </a:p>
        </p:txBody>
      </p:sp>
      <p:sp>
        <p:nvSpPr>
          <p:cNvPr id="3" name="Content Placeholder 2"/>
          <p:cNvSpPr>
            <a:spLocks noGrp="1"/>
          </p:cNvSpPr>
          <p:nvPr>
            <p:ph idx="1"/>
          </p:nvPr>
        </p:nvSpPr>
        <p:spPr>
          <a:xfrm>
            <a:off x="625461" y="1066812"/>
            <a:ext cx="8213740" cy="4268153"/>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32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32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6" y="2715647"/>
            <a:ext cx="8686799" cy="2490177"/>
          </a:xfrm>
          <a:solidFill>
            <a:srgbClr val="4C4C4C">
              <a:alpha val="80000"/>
            </a:srgbClr>
          </a:solidFill>
        </p:spPr>
        <p:txBody>
          <a:bodyPr>
            <a:normAutofit/>
          </a:bodyPr>
          <a:lstStyle>
            <a:lvl1pPr>
              <a:defRPr sz="2800">
                <a:solidFill>
                  <a:schemeClr val="bg1"/>
                </a:solidFill>
              </a:defRPr>
            </a:lvl1pPr>
            <a:lvl2pPr>
              <a:defRPr sz="2800">
                <a:solidFill>
                  <a:schemeClr val="bg1"/>
                </a:solidFill>
              </a:defRPr>
            </a:lvl2pPr>
            <a:lvl3pPr>
              <a:defRPr sz="2800">
                <a:solidFill>
                  <a:schemeClr val="bg1"/>
                </a:solidFill>
              </a:defRPr>
            </a:lvl3pPr>
            <a:lvl4pPr>
              <a:defRPr sz="2800">
                <a:solidFill>
                  <a:schemeClr val="bg1"/>
                </a:solidFill>
              </a:defRPr>
            </a:lvl4pPr>
            <a:lvl5pPr>
              <a:defRPr sz="28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7"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81"/>
            <a:ext cx="868746" cy="365125"/>
          </a:xfrm>
          <a:prstGeom prst="rect">
            <a:avLst/>
          </a:prstGeom>
        </p:spPr>
        <p:txBody>
          <a:bodyPr/>
          <a:lstStyle>
            <a:lvl1pPr>
              <a:defRPr sz="100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12/3/2020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81"/>
            <a:ext cx="547470" cy="365125"/>
          </a:xfrm>
          <a:prstGeom prst="rect">
            <a:avLst/>
          </a:prstGeom>
        </p:spPr>
        <p:txBody>
          <a:bodyPr/>
          <a:lstStyle>
            <a:lvl1pPr algn="r">
              <a:defRPr sz="100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457167" rtl="0" eaLnBrk="1" latinLnBrk="0" hangingPunct="1">
        <a:spcBef>
          <a:spcPct val="0"/>
        </a:spcBef>
        <a:buNone/>
        <a:defRPr sz="4400" kern="1200">
          <a:solidFill>
            <a:schemeClr val="tx1"/>
          </a:solidFill>
          <a:latin typeface="+mj-lt"/>
          <a:ea typeface="+mj-ea"/>
          <a:cs typeface="+mj-cs"/>
        </a:defRPr>
      </a:lvl1pPr>
    </p:titleStyle>
    <p:bodyStyle>
      <a:lvl1pPr marL="342874" indent="-342874" algn="l" defTabSz="457167" rtl="0" eaLnBrk="1" latinLnBrk="0" hangingPunct="1">
        <a:spcBef>
          <a:spcPct val="20000"/>
        </a:spcBef>
        <a:buFont typeface="Arial"/>
        <a:buChar char="•"/>
        <a:defRPr sz="3200" kern="1200">
          <a:solidFill>
            <a:schemeClr val="tx1"/>
          </a:solidFill>
          <a:latin typeface="+mn-lt"/>
          <a:ea typeface="+mn-ea"/>
          <a:cs typeface="+mn-cs"/>
        </a:defRPr>
      </a:lvl1pPr>
      <a:lvl2pPr marL="742895" indent="-285730" algn="l" defTabSz="457167" rtl="0" eaLnBrk="1" latinLnBrk="0" hangingPunct="1">
        <a:spcBef>
          <a:spcPct val="20000"/>
        </a:spcBef>
        <a:buFont typeface="Arial"/>
        <a:buChar char="–"/>
        <a:defRPr sz="2800" kern="1200">
          <a:solidFill>
            <a:schemeClr val="tx1"/>
          </a:solidFill>
          <a:latin typeface="+mn-lt"/>
          <a:ea typeface="+mn-ea"/>
          <a:cs typeface="+mn-cs"/>
        </a:defRPr>
      </a:lvl2pPr>
      <a:lvl3pPr marL="1142914" indent="-228584" algn="l" defTabSz="457167" rtl="0" eaLnBrk="1" latinLnBrk="0" hangingPunct="1">
        <a:spcBef>
          <a:spcPct val="20000"/>
        </a:spcBef>
        <a:buFont typeface="Arial"/>
        <a:buChar char="•"/>
        <a:defRPr sz="2400" kern="1200">
          <a:solidFill>
            <a:schemeClr val="tx1"/>
          </a:solidFill>
          <a:latin typeface="+mn-lt"/>
          <a:ea typeface="+mn-ea"/>
          <a:cs typeface="+mn-cs"/>
        </a:defRPr>
      </a:lvl3pPr>
      <a:lvl4pPr marL="1600080" indent="-228584" algn="l" defTabSz="457167" rtl="0" eaLnBrk="1" latinLnBrk="0" hangingPunct="1">
        <a:spcBef>
          <a:spcPct val="20000"/>
        </a:spcBef>
        <a:buFont typeface="Arial"/>
        <a:buChar char="–"/>
        <a:defRPr sz="2000" kern="1200">
          <a:solidFill>
            <a:schemeClr val="tx1"/>
          </a:solidFill>
          <a:latin typeface="+mn-lt"/>
          <a:ea typeface="+mn-ea"/>
          <a:cs typeface="+mn-cs"/>
        </a:defRPr>
      </a:lvl4pPr>
      <a:lvl5pPr marL="2057247" indent="-228584" algn="l" defTabSz="457167" rtl="0" eaLnBrk="1" latinLnBrk="0" hangingPunct="1">
        <a:spcBef>
          <a:spcPct val="20000"/>
        </a:spcBef>
        <a:buFont typeface="Arial"/>
        <a:buChar char="»"/>
        <a:defRPr sz="2000" kern="1200">
          <a:solidFill>
            <a:schemeClr val="tx1"/>
          </a:solidFill>
          <a:latin typeface="+mn-lt"/>
          <a:ea typeface="+mn-ea"/>
          <a:cs typeface="+mn-cs"/>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67" rtl="0" eaLnBrk="1" latinLnBrk="0" hangingPunct="1">
        <a:defRPr sz="1800" kern="1200">
          <a:solidFill>
            <a:schemeClr val="tx1"/>
          </a:solidFill>
          <a:latin typeface="+mn-lt"/>
          <a:ea typeface="+mn-ea"/>
          <a:cs typeface="+mn-cs"/>
        </a:defRPr>
      </a:lvl1pPr>
      <a:lvl2pPr marL="457167" algn="l" defTabSz="457167" rtl="0" eaLnBrk="1" latinLnBrk="0" hangingPunct="1">
        <a:defRPr sz="1800" kern="1200">
          <a:solidFill>
            <a:schemeClr val="tx1"/>
          </a:solidFill>
          <a:latin typeface="+mn-lt"/>
          <a:ea typeface="+mn-ea"/>
          <a:cs typeface="+mn-cs"/>
        </a:defRPr>
      </a:lvl2pPr>
      <a:lvl3pPr marL="914332" algn="l" defTabSz="457167" rtl="0" eaLnBrk="1" latinLnBrk="0" hangingPunct="1">
        <a:defRPr sz="1800" kern="1200">
          <a:solidFill>
            <a:schemeClr val="tx1"/>
          </a:solidFill>
          <a:latin typeface="+mn-lt"/>
          <a:ea typeface="+mn-ea"/>
          <a:cs typeface="+mn-cs"/>
        </a:defRPr>
      </a:lvl3pPr>
      <a:lvl4pPr marL="1371498" algn="l" defTabSz="457167" rtl="0" eaLnBrk="1" latinLnBrk="0" hangingPunct="1">
        <a:defRPr sz="1800" kern="1200">
          <a:solidFill>
            <a:schemeClr val="tx1"/>
          </a:solidFill>
          <a:latin typeface="+mn-lt"/>
          <a:ea typeface="+mn-ea"/>
          <a:cs typeface="+mn-cs"/>
        </a:defRPr>
      </a:lvl4pPr>
      <a:lvl5pPr marL="1828664" algn="l" defTabSz="457167" rtl="0" eaLnBrk="1" latinLnBrk="0" hangingPunct="1">
        <a:defRPr sz="1800" kern="1200">
          <a:solidFill>
            <a:schemeClr val="tx1"/>
          </a:solidFill>
          <a:latin typeface="+mn-lt"/>
          <a:ea typeface="+mn-ea"/>
          <a:cs typeface="+mn-cs"/>
        </a:defRPr>
      </a:lvl5pPr>
      <a:lvl6pPr marL="2285830" algn="l" defTabSz="457167" rtl="0" eaLnBrk="1" latinLnBrk="0" hangingPunct="1">
        <a:defRPr sz="1800" kern="1200">
          <a:solidFill>
            <a:schemeClr val="tx1"/>
          </a:solidFill>
          <a:latin typeface="+mn-lt"/>
          <a:ea typeface="+mn-ea"/>
          <a:cs typeface="+mn-cs"/>
        </a:defRPr>
      </a:lvl6pPr>
      <a:lvl7pPr marL="2742994" algn="l" defTabSz="457167" rtl="0" eaLnBrk="1" latinLnBrk="0" hangingPunct="1">
        <a:defRPr sz="1800" kern="1200">
          <a:solidFill>
            <a:schemeClr val="tx1"/>
          </a:solidFill>
          <a:latin typeface="+mn-lt"/>
          <a:ea typeface="+mn-ea"/>
          <a:cs typeface="+mn-cs"/>
        </a:defRPr>
      </a:lvl7pPr>
      <a:lvl8pPr marL="3200160" algn="l" defTabSz="457167" rtl="0" eaLnBrk="1" latinLnBrk="0" hangingPunct="1">
        <a:defRPr sz="1800" kern="1200">
          <a:solidFill>
            <a:schemeClr val="tx1"/>
          </a:solidFill>
          <a:latin typeface="+mn-lt"/>
          <a:ea typeface="+mn-ea"/>
          <a:cs typeface="+mn-cs"/>
        </a:defRPr>
      </a:lvl8pPr>
      <a:lvl9pPr marL="3657327" algn="l" defTabSz="45716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01779" y="8"/>
            <a:ext cx="7540440" cy="1908175"/>
          </a:xfrm>
          <a:noFill/>
        </p:spPr>
        <p:txBody>
          <a:bodyPr>
            <a:normAutofit/>
          </a:bodyPr>
          <a:lstStyle/>
          <a:p>
            <a:pPr algn="ctr" eaLnBrk="1" hangingPunct="1"/>
            <a:r>
              <a:rPr lang="en-US" sz="3600" dirty="0">
                <a:solidFill>
                  <a:schemeClr val="tx2"/>
                </a:solidFill>
              </a:rPr>
              <a:t>Retrieval Practice</a:t>
            </a:r>
            <a:br>
              <a:rPr lang="en-US" sz="3600" dirty="0">
                <a:solidFill>
                  <a:schemeClr val="tx2"/>
                </a:solidFill>
              </a:rPr>
            </a:br>
            <a:r>
              <a:rPr lang="en-US" sz="3600" dirty="0">
                <a:solidFill>
                  <a:schemeClr val="tx2"/>
                </a:solidFill>
              </a:rPr>
              <a:t>Where the Mountain Meets the Moon</a:t>
            </a:r>
            <a:endParaRPr lang="en-US" sz="3600" dirty="0">
              <a:solidFill>
                <a:schemeClr val="bg1"/>
              </a:solidFill>
            </a:endParaRPr>
          </a:p>
        </p:txBody>
      </p:sp>
      <p:pic>
        <p:nvPicPr>
          <p:cNvPr id="1026" name="Picture 2" descr="Where the Mountain Meets the Moon - Wikipedia">
            <a:extLst>
              <a:ext uri="{FF2B5EF4-FFF2-40B4-BE49-F238E27FC236}">
                <a16:creationId xmlns:a16="http://schemas.microsoft.com/office/drawing/2014/main" id="{76B9A692-A4E8-471C-A502-AD070A9BAF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9247" y="1576192"/>
            <a:ext cx="3465506" cy="5101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228599" y="1136535"/>
            <a:ext cx="8686801" cy="2923877"/>
          </a:xfrm>
          <a:prstGeom prst="rect">
            <a:avLst/>
          </a:prstGeom>
          <a:noFill/>
        </p:spPr>
        <p:txBody>
          <a:bodyPr wrap="square" rtlCol="0">
            <a:spAutoFit/>
          </a:bodyPr>
          <a:lstStyle/>
          <a:p>
            <a:pPr lvl="0"/>
            <a:endParaRPr lang="en-US" sz="2000" dirty="0">
              <a:solidFill>
                <a:schemeClr val="bg1"/>
              </a:solidFill>
            </a:endParaRPr>
          </a:p>
          <a:p>
            <a:endParaRPr lang="en-US" sz="2000" dirty="0">
              <a:solidFill>
                <a:schemeClr val="bg1"/>
              </a:solidFill>
            </a:endParaRPr>
          </a:p>
          <a:p>
            <a:pPr lvl="0"/>
            <a:r>
              <a:rPr lang="en-US" sz="2400" dirty="0">
                <a:solidFill>
                  <a:schemeClr val="bg1"/>
                </a:solidFill>
              </a:rPr>
              <a:t>6. Something that could be described as </a:t>
            </a:r>
            <a:r>
              <a:rPr lang="en-US" sz="2400" b="1" dirty="0">
                <a:solidFill>
                  <a:srgbClr val="00B0F0"/>
                </a:solidFill>
              </a:rPr>
              <a:t>meager</a:t>
            </a:r>
            <a:r>
              <a:rPr lang="en-US" sz="2400" dirty="0">
                <a:solidFill>
                  <a:schemeClr val="bg1"/>
                </a:solidFill>
              </a:rPr>
              <a:t> is </a:t>
            </a:r>
            <a:r>
              <a:rPr lang="en-US" sz="2400" dirty="0">
                <a:solidFill>
                  <a:schemeClr val="tx2"/>
                </a:solidFill>
              </a:rPr>
              <a:t>Minli’s house </a:t>
            </a:r>
          </a:p>
          <a:p>
            <a:pPr lvl="0"/>
            <a:r>
              <a:rPr lang="en-US" sz="2400" dirty="0">
                <a:solidFill>
                  <a:schemeClr val="tx2"/>
                </a:solidFill>
              </a:rPr>
              <a:t>    and village</a:t>
            </a:r>
            <a:r>
              <a:rPr lang="en-US" sz="2400" dirty="0">
                <a:solidFill>
                  <a:schemeClr val="bg1"/>
                </a:solidFill>
              </a:rPr>
              <a:t>.</a:t>
            </a:r>
          </a:p>
          <a:p>
            <a:pPr lvl="0"/>
            <a:endParaRPr lang="en-US" sz="2400" dirty="0">
              <a:solidFill>
                <a:schemeClr val="bg1"/>
              </a:solidFill>
            </a:endParaRPr>
          </a:p>
          <a:p>
            <a:pPr lvl="0"/>
            <a:r>
              <a:rPr lang="en-US" sz="2400" dirty="0">
                <a:solidFill>
                  <a:schemeClr val="bg1"/>
                </a:solidFill>
              </a:rPr>
              <a:t>7. The purpose of </a:t>
            </a:r>
            <a:r>
              <a:rPr lang="en-US" sz="2400" b="1" dirty="0">
                <a:solidFill>
                  <a:srgbClr val="00B0F0"/>
                </a:solidFill>
              </a:rPr>
              <a:t>oral tradition</a:t>
            </a:r>
            <a:r>
              <a:rPr lang="en-US" sz="2400" dirty="0">
                <a:solidFill>
                  <a:schemeClr val="tx2">
                    <a:lumMod val="60000"/>
                    <a:lumOff val="40000"/>
                  </a:schemeClr>
                </a:solidFill>
              </a:rPr>
              <a:t> </a:t>
            </a:r>
            <a:r>
              <a:rPr lang="en-US" sz="2400" dirty="0">
                <a:solidFill>
                  <a:schemeClr val="bg1"/>
                </a:solidFill>
              </a:rPr>
              <a:t>is to </a:t>
            </a:r>
            <a:r>
              <a:rPr lang="en-US" sz="2400" dirty="0">
                <a:solidFill>
                  <a:schemeClr val="tx2"/>
                </a:solidFill>
              </a:rPr>
              <a:t>communicate knowledge,</a:t>
            </a:r>
          </a:p>
          <a:p>
            <a:pPr lvl="0"/>
            <a:r>
              <a:rPr lang="en-US" sz="2400" dirty="0">
                <a:solidFill>
                  <a:schemeClr val="tx2"/>
                </a:solidFill>
              </a:rPr>
              <a:t>    ideas, art, and culture down to other generations</a:t>
            </a:r>
            <a:r>
              <a:rPr lang="en-US" sz="2400" dirty="0">
                <a:solidFill>
                  <a:schemeClr val="bg1"/>
                </a:solidFill>
              </a:rPr>
              <a:t> </a:t>
            </a:r>
            <a:r>
              <a:rPr lang="en-US" sz="2400" dirty="0">
                <a:solidFill>
                  <a:schemeClr val="tx2"/>
                </a:solidFill>
              </a:rPr>
              <a:t>through</a:t>
            </a:r>
            <a:r>
              <a:rPr lang="en-US" sz="2400" dirty="0">
                <a:solidFill>
                  <a:schemeClr val="bg1"/>
                </a:solidFill>
              </a:rPr>
              <a:t> </a:t>
            </a:r>
            <a:r>
              <a:rPr lang="en-US" sz="2400" dirty="0">
                <a:solidFill>
                  <a:schemeClr val="tx2"/>
                </a:solidFill>
              </a:rPr>
              <a:t> </a:t>
            </a:r>
          </a:p>
          <a:p>
            <a:pPr lvl="0"/>
            <a:r>
              <a:rPr lang="en-US" sz="2400" dirty="0">
                <a:solidFill>
                  <a:schemeClr val="tx2"/>
                </a:solidFill>
              </a:rPr>
              <a:t>    word of mouth. </a:t>
            </a:r>
            <a:endParaRPr lang="en-US" sz="2000" dirty="0">
              <a:solidFill>
                <a:schemeClr val="tx2"/>
              </a:solidFill>
            </a:endParaRPr>
          </a:p>
        </p:txBody>
      </p:sp>
      <p:sp>
        <p:nvSpPr>
          <p:cNvPr id="4" name="Rectangle 3">
            <a:extLst>
              <a:ext uri="{FF2B5EF4-FFF2-40B4-BE49-F238E27FC236}">
                <a16:creationId xmlns:a16="http://schemas.microsoft.com/office/drawing/2014/main" id="{9584543E-C012-4056-A6A2-C1377CFBA1D4}"/>
              </a:ext>
            </a:extLst>
          </p:cNvPr>
          <p:cNvSpPr/>
          <p:nvPr/>
        </p:nvSpPr>
        <p:spPr>
          <a:xfrm>
            <a:off x="6014600" y="6267218"/>
            <a:ext cx="2941831" cy="461665"/>
          </a:xfrm>
          <a:prstGeom prst="rect">
            <a:avLst/>
          </a:prstGeom>
        </p:spPr>
        <p:txBody>
          <a:bodyPr wrap="none">
            <a:spAutoFit/>
          </a:bodyPr>
          <a:lstStyle/>
          <a:p>
            <a:pPr lvl="0" algn="r"/>
            <a:r>
              <a:rPr lang="en-US" sz="2400" dirty="0">
                <a:solidFill>
                  <a:srgbClr val="FFDD00"/>
                </a:solidFill>
              </a:rPr>
              <a:t>Self-score: ______ /7</a:t>
            </a:r>
          </a:p>
        </p:txBody>
      </p:sp>
      <p:sp>
        <p:nvSpPr>
          <p:cNvPr id="7" name="Rectangle 2">
            <a:extLst>
              <a:ext uri="{FF2B5EF4-FFF2-40B4-BE49-F238E27FC236}">
                <a16:creationId xmlns:a16="http://schemas.microsoft.com/office/drawing/2014/main" id="{77A02B18-0D30-4997-ADCC-E3C5A2EA8F82}"/>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75000" lnSpcReduction="2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13</a:t>
            </a:r>
          </a:p>
          <a:p>
            <a:pPr algn="ctr"/>
            <a:r>
              <a:rPr lang="en-US" sz="3600" dirty="0">
                <a:solidFill>
                  <a:schemeClr val="tx2"/>
                </a:solidFill>
              </a:rPr>
              <a:t>(continued)</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21200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60651" y="588722"/>
            <a:ext cx="8601045" cy="5847755"/>
          </a:xfrm>
          <a:prstGeom prst="rect">
            <a:avLst/>
          </a:prstGeom>
          <a:noFill/>
        </p:spPr>
        <p:txBody>
          <a:bodyPr wrap="square" rtlCol="0">
            <a:spAutoFit/>
          </a:bodyPr>
          <a:lstStyle/>
          <a:p>
            <a:pPr marL="457200" indent="-457200">
              <a:buAutoNum type="arabicPeriod"/>
            </a:pPr>
            <a:r>
              <a:rPr lang="en-US" sz="2400" dirty="0">
                <a:solidFill>
                  <a:schemeClr val="bg1"/>
                </a:solidFill>
              </a:rPr>
              <a:t>What does the </a:t>
            </a:r>
            <a:r>
              <a:rPr lang="en-US" sz="2400" b="1" dirty="0">
                <a:solidFill>
                  <a:srgbClr val="00B0F0"/>
                </a:solidFill>
              </a:rPr>
              <a:t>red thread symbolize</a:t>
            </a:r>
            <a:r>
              <a:rPr lang="en-US" sz="2400" dirty="0">
                <a:solidFill>
                  <a:schemeClr val="bg1"/>
                </a:solidFill>
              </a:rPr>
              <a:t>? </a:t>
            </a:r>
            <a:endParaRPr lang="en-US" sz="2400" dirty="0">
              <a:solidFill>
                <a:schemeClr val="accent2">
                  <a:lumMod val="25000"/>
                  <a:lumOff val="75000"/>
                </a:schemeClr>
              </a:solidFill>
            </a:endParaRPr>
          </a:p>
          <a:p>
            <a:pPr marL="342874" indent="-342874">
              <a:buFont typeface="+mj-lt"/>
              <a:buAutoNum type="arabicPeriod"/>
            </a:pPr>
            <a:endParaRPr lang="en-US" sz="1600" dirty="0">
              <a:solidFill>
                <a:schemeClr val="accent2">
                  <a:lumMod val="25000"/>
                  <a:lumOff val="75000"/>
                </a:schemeClr>
              </a:solidFill>
            </a:endParaRPr>
          </a:p>
          <a:p>
            <a:r>
              <a:rPr lang="en-US" sz="2400" dirty="0">
                <a:solidFill>
                  <a:schemeClr val="bg1"/>
                </a:solidFill>
              </a:rPr>
              <a:t>2. What is a </a:t>
            </a:r>
            <a:r>
              <a:rPr lang="en-US" sz="2400" b="1" dirty="0">
                <a:solidFill>
                  <a:srgbClr val="00B0F0"/>
                </a:solidFill>
              </a:rPr>
              <a:t>simile</a:t>
            </a:r>
            <a:r>
              <a:rPr lang="en-US" sz="2400" b="1" dirty="0">
                <a:solidFill>
                  <a:schemeClr val="bg1"/>
                </a:solidFill>
              </a:rPr>
              <a:t>? </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3. What is an </a:t>
            </a:r>
            <a:r>
              <a:rPr lang="en-US" sz="2400" b="1" dirty="0">
                <a:solidFill>
                  <a:srgbClr val="00B0F0"/>
                </a:solidFill>
              </a:rPr>
              <a:t>empire</a:t>
            </a:r>
            <a:r>
              <a:rPr lang="en-US" sz="2400" b="1" dirty="0">
                <a:solidFill>
                  <a:schemeClr val="bg1"/>
                </a:solidFill>
              </a:rPr>
              <a:t>?</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4. Name two things that have an </a:t>
            </a:r>
            <a:r>
              <a:rPr lang="en-US" sz="2400" b="1" dirty="0">
                <a:solidFill>
                  <a:srgbClr val="00B0F0"/>
                </a:solidFill>
              </a:rPr>
              <a:t>origin story </a:t>
            </a:r>
            <a:r>
              <a:rPr lang="en-US" sz="2400" dirty="0">
                <a:solidFill>
                  <a:schemeClr val="bg1"/>
                </a:solidFill>
              </a:rPr>
              <a:t>in the novel? </a:t>
            </a:r>
          </a:p>
          <a:p>
            <a:pPr marL="342874" indent="-342874">
              <a:buFont typeface="+mj-lt"/>
              <a:buAutoNum type="arabicPeriod"/>
            </a:pPr>
            <a:endParaRPr lang="en-US" sz="2400" dirty="0">
              <a:solidFill>
                <a:schemeClr val="bg1"/>
              </a:solidFill>
            </a:endParaRPr>
          </a:p>
          <a:p>
            <a:r>
              <a:rPr lang="en-US" sz="2400" dirty="0">
                <a:solidFill>
                  <a:schemeClr val="bg1"/>
                </a:solidFill>
              </a:rPr>
              <a:t>5. What is a </a:t>
            </a:r>
            <a:r>
              <a:rPr lang="en-US" sz="2400" b="1" dirty="0">
                <a:solidFill>
                  <a:srgbClr val="00B0F0"/>
                </a:solidFill>
              </a:rPr>
              <a:t>quest</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6. Name a character from </a:t>
            </a:r>
            <a:r>
              <a:rPr lang="en-US" sz="2400" i="1" dirty="0">
                <a:solidFill>
                  <a:schemeClr val="bg1"/>
                </a:solidFill>
              </a:rPr>
              <a:t>Where the Mountain Meets the Moon</a:t>
            </a:r>
            <a:endParaRPr lang="en-US" sz="2400" dirty="0">
              <a:solidFill>
                <a:schemeClr val="bg1"/>
              </a:solidFill>
            </a:endParaRPr>
          </a:p>
          <a:p>
            <a:r>
              <a:rPr lang="en-US" sz="2400" dirty="0">
                <a:solidFill>
                  <a:schemeClr val="bg1"/>
                </a:solidFill>
              </a:rPr>
              <a:t>    that is </a:t>
            </a:r>
            <a:r>
              <a:rPr lang="en-US" sz="2400" b="1" dirty="0">
                <a:solidFill>
                  <a:srgbClr val="00B0F0"/>
                </a:solidFill>
              </a:rPr>
              <a:t>anthropomorphized</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7. Who or what is a </a:t>
            </a:r>
            <a:r>
              <a:rPr lang="en-US" sz="2400" b="1" dirty="0">
                <a:solidFill>
                  <a:srgbClr val="00B0F0"/>
                </a:solidFill>
              </a:rPr>
              <a:t>symbol </a:t>
            </a:r>
            <a:r>
              <a:rPr lang="en-US" sz="2400" dirty="0">
                <a:solidFill>
                  <a:schemeClr val="bg1"/>
                </a:solidFill>
              </a:rPr>
              <a:t>of fortune and unanswered questions</a:t>
            </a:r>
            <a:r>
              <a:rPr lang="en-US" sz="2400" dirty="0">
                <a:solidFill>
                  <a:srgbClr val="00B0F0"/>
                </a:solidFill>
              </a:rPr>
              <a:t> </a:t>
            </a:r>
          </a:p>
          <a:p>
            <a:r>
              <a:rPr lang="en-US" sz="2400" b="1" dirty="0">
                <a:solidFill>
                  <a:srgbClr val="00B0F0"/>
                </a:solidFill>
              </a:rPr>
              <a:t>   </a:t>
            </a:r>
            <a:r>
              <a:rPr lang="en-US" sz="2400" dirty="0">
                <a:solidFill>
                  <a:schemeClr val="bg1"/>
                </a:solidFill>
              </a:rPr>
              <a:t>in the novel? </a:t>
            </a: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8" name="Rectangle 2">
            <a:extLst>
              <a:ext uri="{FF2B5EF4-FFF2-40B4-BE49-F238E27FC236}">
                <a16:creationId xmlns:a16="http://schemas.microsoft.com/office/drawing/2014/main" id="{0619A314-3603-406D-8A42-053B904A191A}"/>
              </a:ext>
            </a:extLst>
          </p:cNvPr>
          <p:cNvSpPr txBox="1">
            <a:spLocks noChangeArrowheads="1"/>
          </p:cNvSpPr>
          <p:nvPr/>
        </p:nvSpPr>
        <p:spPr>
          <a:xfrm>
            <a:off x="801780" y="40909"/>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18</a:t>
            </a:r>
            <a:br>
              <a:rPr lang="en-US" sz="3600" dirty="0">
                <a:solidFill>
                  <a:schemeClr val="tx2"/>
                </a:solidFill>
              </a:rPr>
            </a:br>
            <a:endParaRPr lang="en-US" sz="3600" dirty="0">
              <a:solidFill>
                <a:schemeClr val="bg1"/>
              </a:solidFill>
            </a:endParaRPr>
          </a:p>
        </p:txBody>
      </p:sp>
      <p:pic>
        <p:nvPicPr>
          <p:cNvPr id="2" name="Picture 1">
            <a:extLst>
              <a:ext uri="{FF2B5EF4-FFF2-40B4-BE49-F238E27FC236}">
                <a16:creationId xmlns:a16="http://schemas.microsoft.com/office/drawing/2014/main" id="{1FEEDBCE-4D1B-44F0-8323-AB4BB255EEB5}"/>
              </a:ext>
            </a:extLst>
          </p:cNvPr>
          <p:cNvPicPr>
            <a:picLocks noChangeAspect="1"/>
          </p:cNvPicPr>
          <p:nvPr/>
        </p:nvPicPr>
        <p:blipFill>
          <a:blip r:embed="rId3"/>
          <a:stretch>
            <a:fillRect/>
          </a:stretch>
        </p:blipFill>
        <p:spPr>
          <a:xfrm>
            <a:off x="6797428" y="5089523"/>
            <a:ext cx="2164268" cy="1804572"/>
          </a:xfrm>
          <a:prstGeom prst="rect">
            <a:avLst/>
          </a:prstGeom>
        </p:spPr>
      </p:pic>
    </p:spTree>
    <p:extLst>
      <p:ext uri="{BB962C8B-B14F-4D97-AF65-F5344CB8AC3E}">
        <p14:creationId xmlns:p14="http://schemas.microsoft.com/office/powerpoint/2010/main" val="4017634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51344"/>
            <a:ext cx="8604740" cy="6401753"/>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r>
              <a:rPr lang="en-US" sz="2400" dirty="0">
                <a:solidFill>
                  <a:schemeClr val="bg1"/>
                </a:solidFill>
              </a:rPr>
              <a:t>The </a:t>
            </a:r>
            <a:r>
              <a:rPr lang="en-US" sz="2400" b="1" dirty="0">
                <a:solidFill>
                  <a:srgbClr val="00B0F0"/>
                </a:solidFill>
              </a:rPr>
              <a:t>red thread symbolizes </a:t>
            </a:r>
            <a:r>
              <a:rPr lang="en-US" sz="2400" dirty="0">
                <a:solidFill>
                  <a:schemeClr val="bg1"/>
                </a:solidFill>
              </a:rPr>
              <a:t>the </a:t>
            </a:r>
            <a:r>
              <a:rPr lang="en-US" sz="2400" dirty="0">
                <a:solidFill>
                  <a:schemeClr val="tx2"/>
                </a:solidFill>
              </a:rPr>
              <a:t>connections between individuals</a:t>
            </a:r>
            <a:r>
              <a:rPr lang="en-US" sz="2400" dirty="0">
                <a:solidFill>
                  <a:schemeClr val="bg1"/>
                </a:solidFill>
              </a:rPr>
              <a:t>.</a:t>
            </a:r>
          </a:p>
          <a:p>
            <a:pPr marL="342874" indent="-342874">
              <a:buFont typeface="+mj-lt"/>
              <a:buAutoNum type="arabicPeriod"/>
            </a:pPr>
            <a:endParaRPr lang="en-US" sz="2400" dirty="0">
              <a:solidFill>
                <a:schemeClr val="bg1"/>
              </a:solidFill>
            </a:endParaRPr>
          </a:p>
          <a:p>
            <a:pPr marL="342874" indent="-342874">
              <a:buClr>
                <a:schemeClr val="bg1"/>
              </a:buClr>
              <a:buFont typeface="+mj-lt"/>
              <a:buAutoNum type="arabicPeriod"/>
            </a:pPr>
            <a:r>
              <a:rPr lang="en-US" sz="2400" dirty="0">
                <a:solidFill>
                  <a:schemeClr val="bg1"/>
                </a:solidFill>
              </a:rPr>
              <a:t>A</a:t>
            </a:r>
            <a:r>
              <a:rPr lang="en-US" sz="2400" b="1" dirty="0">
                <a:solidFill>
                  <a:srgbClr val="00B0F0"/>
                </a:solidFill>
              </a:rPr>
              <a:t> simile</a:t>
            </a:r>
            <a:r>
              <a:rPr lang="en-US" sz="2400" b="1" dirty="0">
                <a:solidFill>
                  <a:schemeClr val="accent5"/>
                </a:solidFill>
              </a:rPr>
              <a:t> </a:t>
            </a:r>
            <a:r>
              <a:rPr lang="en-US" sz="2400" dirty="0">
                <a:solidFill>
                  <a:schemeClr val="bg1"/>
                </a:solidFill>
              </a:rPr>
              <a:t>is a </a:t>
            </a:r>
            <a:r>
              <a:rPr lang="en-US" sz="2400" dirty="0">
                <a:solidFill>
                  <a:schemeClr val="tx2"/>
                </a:solidFill>
              </a:rPr>
              <a:t>comparison between two unlike things using </a:t>
            </a:r>
            <a:r>
              <a:rPr lang="en-US" sz="2400" i="1" dirty="0">
                <a:solidFill>
                  <a:schemeClr val="tx2"/>
                </a:solidFill>
              </a:rPr>
              <a:t>like or as</a:t>
            </a:r>
            <a:r>
              <a:rPr lang="en-US" sz="2400" b="1" dirty="0">
                <a:solidFill>
                  <a:schemeClr val="tx2"/>
                </a:solidFill>
              </a:rPr>
              <a:t>.</a:t>
            </a:r>
            <a:r>
              <a:rPr lang="en-US" sz="2400" b="1" dirty="0">
                <a:solidFill>
                  <a:schemeClr val="accent5"/>
                </a:solidFill>
              </a:rPr>
              <a:t>  </a:t>
            </a:r>
            <a:r>
              <a:rPr lang="en-US" sz="2400" dirty="0">
                <a:solidFill>
                  <a:schemeClr val="bg1"/>
                </a:solidFill>
              </a:rPr>
              <a:t> </a:t>
            </a: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An </a:t>
            </a:r>
            <a:r>
              <a:rPr lang="en-US" sz="2400" b="1" dirty="0">
                <a:solidFill>
                  <a:srgbClr val="00B0F0"/>
                </a:solidFill>
              </a:rPr>
              <a:t>empire</a:t>
            </a:r>
            <a:r>
              <a:rPr lang="en-US" sz="2400" dirty="0">
                <a:solidFill>
                  <a:schemeClr val="bg1"/>
                </a:solidFill>
              </a:rPr>
              <a:t> is</a:t>
            </a:r>
            <a:r>
              <a:rPr lang="en-US" sz="2400" i="1" dirty="0">
                <a:solidFill>
                  <a:schemeClr val="bg1"/>
                </a:solidFill>
              </a:rPr>
              <a:t> </a:t>
            </a:r>
            <a:r>
              <a:rPr lang="en-US" sz="2400" dirty="0">
                <a:solidFill>
                  <a:schemeClr val="tx2"/>
                </a:solidFill>
              </a:rPr>
              <a:t>a group of states or countries under the control of one authority, typically an emperor or empress</a:t>
            </a:r>
            <a:r>
              <a:rPr lang="en-US" sz="2400" i="1" dirty="0">
                <a:solidFill>
                  <a:schemeClr val="bg1"/>
                </a:solidFill>
              </a:rPr>
              <a:t>.</a:t>
            </a:r>
            <a:endParaRPr lang="en-US" sz="2400" dirty="0">
              <a:solidFill>
                <a:schemeClr val="bg1"/>
              </a:solidFill>
            </a:endParaRP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Some </a:t>
            </a:r>
            <a:r>
              <a:rPr lang="en-US" sz="2400" b="1" dirty="0">
                <a:solidFill>
                  <a:srgbClr val="00B0F0"/>
                </a:solidFill>
              </a:rPr>
              <a:t>origin stories </a:t>
            </a:r>
            <a:r>
              <a:rPr lang="en-US" sz="2400" dirty="0">
                <a:solidFill>
                  <a:schemeClr val="bg1"/>
                </a:solidFill>
              </a:rPr>
              <a:t>include: </a:t>
            </a:r>
            <a:r>
              <a:rPr lang="en-US" sz="2400" dirty="0">
                <a:solidFill>
                  <a:schemeClr val="tx2"/>
                </a:solidFill>
              </a:rPr>
              <a:t>dragon, the green tiger, Fruitless Mountain, and the goldfish man</a:t>
            </a:r>
            <a:r>
              <a:rPr lang="en-US" sz="2400" dirty="0">
                <a:solidFill>
                  <a:schemeClr val="bg1"/>
                </a:solidFill>
              </a:rPr>
              <a:t>.</a:t>
            </a:r>
          </a:p>
          <a:p>
            <a:pPr marL="342874" indent="-342874">
              <a:buFont typeface="+mj-lt"/>
              <a:buAutoNum type="arabicPeriod"/>
            </a:pPr>
            <a:endParaRPr lang="en-US" sz="2400" b="1" dirty="0">
              <a:solidFill>
                <a:schemeClr val="bg1"/>
              </a:solidFill>
            </a:endParaRPr>
          </a:p>
          <a:p>
            <a:pPr marL="342874" indent="-342874">
              <a:buFont typeface="+mj-lt"/>
              <a:buAutoNum type="arabicPeriod"/>
            </a:pPr>
            <a:r>
              <a:rPr lang="en-US" sz="2400" b="1" dirty="0">
                <a:solidFill>
                  <a:schemeClr val="bg1"/>
                </a:solidFill>
              </a:rPr>
              <a:t>A</a:t>
            </a:r>
            <a:r>
              <a:rPr lang="en-US" sz="2400" b="1" dirty="0">
                <a:solidFill>
                  <a:srgbClr val="00B0F0"/>
                </a:solidFill>
              </a:rPr>
              <a:t> quest </a:t>
            </a:r>
            <a:r>
              <a:rPr lang="en-US" sz="2400" dirty="0">
                <a:solidFill>
                  <a:schemeClr val="bg1"/>
                </a:solidFill>
              </a:rPr>
              <a:t>is </a:t>
            </a:r>
            <a:r>
              <a:rPr lang="en-US" sz="2400" dirty="0">
                <a:solidFill>
                  <a:schemeClr val="tx2"/>
                </a:solidFill>
              </a:rPr>
              <a:t>a long, often difficult journey a character takes in search of something or someone</a:t>
            </a:r>
            <a:r>
              <a:rPr lang="en-US" sz="2400" dirty="0">
                <a:solidFill>
                  <a:schemeClr val="bg1"/>
                </a:solidFill>
              </a:rPr>
              <a:t>. </a:t>
            </a:r>
          </a:p>
          <a:p>
            <a:pPr marL="342874" indent="-342874">
              <a:buFont typeface="+mj-lt"/>
              <a:buAutoNum type="arabicPeriod"/>
            </a:pPr>
            <a:endParaRPr lang="en-US" sz="2000"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18</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45690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70799"/>
            <a:ext cx="8604740" cy="3354765"/>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endParaRPr lang="en-US" sz="2000" dirty="0">
              <a:solidFill>
                <a:schemeClr val="bg1"/>
              </a:solidFill>
            </a:endParaRPr>
          </a:p>
          <a:p>
            <a:r>
              <a:rPr lang="en-US" sz="2400" dirty="0">
                <a:solidFill>
                  <a:schemeClr val="bg1"/>
                </a:solidFill>
              </a:rPr>
              <a:t>6. Some characters who are </a:t>
            </a:r>
            <a:r>
              <a:rPr lang="en-US" sz="2400" b="1" dirty="0">
                <a:solidFill>
                  <a:srgbClr val="00B0F0"/>
                </a:solidFill>
              </a:rPr>
              <a:t>anthropomorphized</a:t>
            </a:r>
            <a:r>
              <a:rPr lang="en-US" sz="2400" b="1" dirty="0">
                <a:solidFill>
                  <a:schemeClr val="bg1"/>
                </a:solidFill>
              </a:rPr>
              <a:t> </a:t>
            </a:r>
            <a:r>
              <a:rPr lang="en-US" sz="2400" dirty="0">
                <a:solidFill>
                  <a:schemeClr val="bg1"/>
                </a:solidFill>
              </a:rPr>
              <a:t>are:</a:t>
            </a:r>
            <a:r>
              <a:rPr lang="en-US" sz="2400" b="1" dirty="0">
                <a:solidFill>
                  <a:schemeClr val="bg1"/>
                </a:solidFill>
              </a:rPr>
              <a:t> </a:t>
            </a:r>
            <a:r>
              <a:rPr lang="en-US" sz="2400" b="1" dirty="0">
                <a:solidFill>
                  <a:schemeClr val="tx2"/>
                </a:solidFill>
              </a:rPr>
              <a:t>dragon, the goldfish, and the stone lions</a:t>
            </a:r>
            <a:endParaRPr lang="en-US" sz="2400" dirty="0">
              <a:solidFill>
                <a:schemeClr val="tx2"/>
              </a:solidFill>
            </a:endParaRPr>
          </a:p>
          <a:p>
            <a:pPr marL="342874" indent="-342874">
              <a:buFont typeface="+mj-lt"/>
              <a:buAutoNum type="arabicPeriod"/>
            </a:pPr>
            <a:endParaRPr lang="en-US" sz="2400" dirty="0">
              <a:solidFill>
                <a:schemeClr val="bg1"/>
              </a:solidFill>
            </a:endParaRPr>
          </a:p>
          <a:p>
            <a:r>
              <a:rPr lang="en-US" sz="2400" dirty="0">
                <a:solidFill>
                  <a:schemeClr val="bg1"/>
                </a:solidFill>
              </a:rPr>
              <a:t>7. The </a:t>
            </a:r>
            <a:r>
              <a:rPr lang="en-US" sz="2400" b="1" dirty="0">
                <a:solidFill>
                  <a:srgbClr val="00B0F0"/>
                </a:solidFill>
              </a:rPr>
              <a:t>symbol</a:t>
            </a:r>
            <a:r>
              <a:rPr lang="en-US" sz="2400" dirty="0">
                <a:solidFill>
                  <a:schemeClr val="bg1"/>
                </a:solidFill>
              </a:rPr>
              <a:t> of fortune and unanswered questions is </a:t>
            </a:r>
            <a:r>
              <a:rPr lang="en-US" sz="2400" dirty="0">
                <a:solidFill>
                  <a:schemeClr val="tx2"/>
                </a:solidFill>
              </a:rPr>
              <a:t>the Old Man of the Moon.</a:t>
            </a: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202169" y="6354358"/>
            <a:ext cx="2941831" cy="461665"/>
          </a:xfrm>
          <a:prstGeom prst="rect">
            <a:avLst/>
          </a:prstGeom>
        </p:spPr>
        <p:txBody>
          <a:bodyPr wrap="none">
            <a:spAutoFit/>
          </a:bodyPr>
          <a:lstStyle/>
          <a:p>
            <a:pPr lvl="0" algn="r"/>
            <a:r>
              <a:rPr lang="en-US" sz="2400" dirty="0">
                <a:solidFill>
                  <a:srgbClr val="FFDD00"/>
                </a:solidFill>
              </a:rPr>
              <a:t>Self-score: ______ /7</a:t>
            </a: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18</a:t>
            </a:r>
            <a:br>
              <a:rPr lang="en-US" sz="3600" dirty="0">
                <a:solidFill>
                  <a:schemeClr val="tx2"/>
                </a:solidFill>
              </a:rPr>
            </a:br>
            <a:r>
              <a:rPr lang="en-US" sz="3600" dirty="0">
                <a:solidFill>
                  <a:schemeClr val="tx2"/>
                </a:solidFill>
              </a:rPr>
              <a:t>(continued)</a:t>
            </a:r>
            <a:endParaRPr lang="en-US" sz="3600" dirty="0">
              <a:solidFill>
                <a:schemeClr val="bg1"/>
              </a:solidFill>
            </a:endParaRPr>
          </a:p>
        </p:txBody>
      </p:sp>
    </p:spTree>
    <p:extLst>
      <p:ext uri="{BB962C8B-B14F-4D97-AF65-F5344CB8AC3E}">
        <p14:creationId xmlns:p14="http://schemas.microsoft.com/office/powerpoint/2010/main" val="346124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60651" y="588722"/>
            <a:ext cx="8601045" cy="4124206"/>
          </a:xfrm>
          <a:prstGeom prst="rect">
            <a:avLst/>
          </a:prstGeom>
          <a:noFill/>
        </p:spPr>
        <p:txBody>
          <a:bodyPr wrap="square" rtlCol="0">
            <a:spAutoFit/>
          </a:bodyPr>
          <a:lstStyle/>
          <a:p>
            <a:pPr marL="457200" indent="-457200">
              <a:buAutoNum type="arabicPeriod"/>
            </a:pPr>
            <a:r>
              <a:rPr lang="en-US" sz="2400" dirty="0">
                <a:solidFill>
                  <a:schemeClr val="bg1"/>
                </a:solidFill>
              </a:rPr>
              <a:t>What is </a:t>
            </a:r>
            <a:r>
              <a:rPr lang="en-US" sz="2400" b="1" dirty="0">
                <a:solidFill>
                  <a:srgbClr val="00B0F0"/>
                </a:solidFill>
              </a:rPr>
              <a:t>foreshadowing</a:t>
            </a:r>
            <a:r>
              <a:rPr lang="en-US" sz="2400" dirty="0">
                <a:solidFill>
                  <a:schemeClr val="bg1"/>
                </a:solidFill>
              </a:rPr>
              <a:t>? </a:t>
            </a:r>
            <a:endParaRPr lang="en-US" sz="2400" dirty="0">
              <a:solidFill>
                <a:schemeClr val="accent2">
                  <a:lumMod val="25000"/>
                  <a:lumOff val="75000"/>
                </a:schemeClr>
              </a:solidFill>
            </a:endParaRPr>
          </a:p>
          <a:p>
            <a:pPr marL="342874" indent="-342874">
              <a:buFont typeface="+mj-lt"/>
              <a:buAutoNum type="arabicPeriod"/>
            </a:pPr>
            <a:endParaRPr lang="en-US" sz="1600" dirty="0">
              <a:solidFill>
                <a:schemeClr val="accent2">
                  <a:lumMod val="25000"/>
                  <a:lumOff val="75000"/>
                </a:schemeClr>
              </a:solidFill>
            </a:endParaRPr>
          </a:p>
          <a:p>
            <a:r>
              <a:rPr lang="en-US" sz="2400" dirty="0">
                <a:solidFill>
                  <a:schemeClr val="bg1"/>
                </a:solidFill>
              </a:rPr>
              <a:t>2. What is </a:t>
            </a:r>
            <a:r>
              <a:rPr lang="en-US" sz="2400" b="1" dirty="0">
                <a:solidFill>
                  <a:srgbClr val="00B0F0"/>
                </a:solidFill>
              </a:rPr>
              <a:t>personification</a:t>
            </a:r>
            <a:r>
              <a:rPr lang="en-US" sz="2400" b="1" dirty="0">
                <a:solidFill>
                  <a:schemeClr val="bg1"/>
                </a:solidFill>
              </a:rPr>
              <a:t>? </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3. What does a dragon </a:t>
            </a:r>
            <a:r>
              <a:rPr lang="en-US" sz="2400" b="1" dirty="0">
                <a:solidFill>
                  <a:srgbClr val="00B0F0"/>
                </a:solidFill>
              </a:rPr>
              <a:t>symbolize</a:t>
            </a:r>
            <a:r>
              <a:rPr lang="en-US" sz="2400" b="1" dirty="0">
                <a:solidFill>
                  <a:schemeClr val="bg1"/>
                </a:solidFill>
              </a:rPr>
              <a:t>?</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4. What is an example of the </a:t>
            </a:r>
            <a:r>
              <a:rPr lang="en-US" sz="2400" b="1" dirty="0">
                <a:solidFill>
                  <a:srgbClr val="00B0F0"/>
                </a:solidFill>
              </a:rPr>
              <a:t>supernatural</a:t>
            </a:r>
            <a:r>
              <a:rPr lang="en-US" sz="2400" dirty="0">
                <a:solidFill>
                  <a:schemeClr val="bg1"/>
                </a:solidFill>
              </a:rPr>
              <a:t> from the novel? </a:t>
            </a:r>
          </a:p>
          <a:p>
            <a:pPr marL="342874" indent="-342874">
              <a:buFont typeface="+mj-lt"/>
              <a:buAutoNum type="arabicPeriod"/>
            </a:pPr>
            <a:endParaRPr lang="en-US" sz="2400" dirty="0">
              <a:solidFill>
                <a:schemeClr val="bg1"/>
              </a:solidFill>
            </a:endParaRPr>
          </a:p>
          <a:p>
            <a:r>
              <a:rPr lang="en-US" sz="2400" dirty="0">
                <a:solidFill>
                  <a:schemeClr val="bg1"/>
                </a:solidFill>
              </a:rPr>
              <a:t>5. Who or what is a </a:t>
            </a:r>
            <a:r>
              <a:rPr lang="en-US" sz="2400" b="1" dirty="0">
                <a:solidFill>
                  <a:srgbClr val="00B0F0"/>
                </a:solidFill>
              </a:rPr>
              <a:t>symbol</a:t>
            </a:r>
            <a:r>
              <a:rPr lang="en-US" sz="2400" b="1" dirty="0">
                <a:solidFill>
                  <a:schemeClr val="bg1"/>
                </a:solidFill>
              </a:rPr>
              <a:t> </a:t>
            </a:r>
            <a:r>
              <a:rPr lang="en-US" sz="2400" dirty="0">
                <a:solidFill>
                  <a:schemeClr val="bg1"/>
                </a:solidFill>
              </a:rPr>
              <a:t>of greed and anger?  </a:t>
            </a:r>
          </a:p>
          <a:p>
            <a:pPr marL="342874" indent="-342874">
              <a:buFont typeface="+mj-lt"/>
              <a:buAutoNum type="arabicPeriod"/>
            </a:pPr>
            <a:endParaRPr lang="en-US" sz="1600" dirty="0">
              <a:solidFill>
                <a:schemeClr val="bg1"/>
              </a:solidFill>
            </a:endParaRP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8" name="Rectangle 2">
            <a:extLst>
              <a:ext uri="{FF2B5EF4-FFF2-40B4-BE49-F238E27FC236}">
                <a16:creationId xmlns:a16="http://schemas.microsoft.com/office/drawing/2014/main" id="{0619A314-3603-406D-8A42-053B904A191A}"/>
              </a:ext>
            </a:extLst>
          </p:cNvPr>
          <p:cNvSpPr txBox="1">
            <a:spLocks noChangeArrowheads="1"/>
          </p:cNvSpPr>
          <p:nvPr/>
        </p:nvSpPr>
        <p:spPr>
          <a:xfrm>
            <a:off x="801780" y="40909"/>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19</a:t>
            </a:r>
            <a:br>
              <a:rPr lang="en-US" sz="3600" dirty="0">
                <a:solidFill>
                  <a:schemeClr val="tx2"/>
                </a:solidFill>
              </a:rPr>
            </a:br>
            <a:endParaRPr lang="en-US" sz="3600" dirty="0">
              <a:solidFill>
                <a:schemeClr val="bg1"/>
              </a:solidFill>
            </a:endParaRPr>
          </a:p>
        </p:txBody>
      </p:sp>
      <p:pic>
        <p:nvPicPr>
          <p:cNvPr id="2" name="Picture 1">
            <a:extLst>
              <a:ext uri="{FF2B5EF4-FFF2-40B4-BE49-F238E27FC236}">
                <a16:creationId xmlns:a16="http://schemas.microsoft.com/office/drawing/2014/main" id="{1FEEDBCE-4D1B-44F0-8323-AB4BB255EEB5}"/>
              </a:ext>
            </a:extLst>
          </p:cNvPr>
          <p:cNvPicPr>
            <a:picLocks noChangeAspect="1"/>
          </p:cNvPicPr>
          <p:nvPr/>
        </p:nvPicPr>
        <p:blipFill>
          <a:blip r:embed="rId3"/>
          <a:stretch>
            <a:fillRect/>
          </a:stretch>
        </p:blipFill>
        <p:spPr>
          <a:xfrm>
            <a:off x="6797428" y="5089523"/>
            <a:ext cx="2164268" cy="1804572"/>
          </a:xfrm>
          <a:prstGeom prst="rect">
            <a:avLst/>
          </a:prstGeom>
        </p:spPr>
      </p:pic>
    </p:spTree>
    <p:extLst>
      <p:ext uri="{BB962C8B-B14F-4D97-AF65-F5344CB8AC3E}">
        <p14:creationId xmlns:p14="http://schemas.microsoft.com/office/powerpoint/2010/main" val="4293403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51344"/>
            <a:ext cx="8604740" cy="6032421"/>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r>
              <a:rPr lang="en-US" sz="2400" dirty="0">
                <a:solidFill>
                  <a:schemeClr val="bg1"/>
                </a:solidFill>
              </a:rPr>
              <a:t> </a:t>
            </a:r>
            <a:r>
              <a:rPr lang="en-US" sz="2400" b="1" dirty="0">
                <a:solidFill>
                  <a:srgbClr val="00B0F0"/>
                </a:solidFill>
              </a:rPr>
              <a:t>Foreshadowing</a:t>
            </a:r>
            <a:r>
              <a:rPr lang="en-US" sz="2400" dirty="0">
                <a:solidFill>
                  <a:schemeClr val="bg1"/>
                </a:solidFill>
              </a:rPr>
              <a:t> is </a:t>
            </a:r>
            <a:r>
              <a:rPr lang="en-US" sz="2400" dirty="0">
                <a:solidFill>
                  <a:schemeClr val="tx2"/>
                </a:solidFill>
              </a:rPr>
              <a:t>a hint that suggest events that might happen in the future</a:t>
            </a:r>
            <a:r>
              <a:rPr lang="en-US" sz="2400" dirty="0">
                <a:solidFill>
                  <a:schemeClr val="bg1"/>
                </a:solidFill>
              </a:rPr>
              <a:t>.</a:t>
            </a:r>
          </a:p>
          <a:p>
            <a:pPr marL="342874" indent="-342874">
              <a:buFont typeface="+mj-lt"/>
              <a:buAutoNum type="arabicPeriod"/>
            </a:pPr>
            <a:endParaRPr lang="en-US" sz="2400" dirty="0">
              <a:solidFill>
                <a:schemeClr val="bg1"/>
              </a:solidFill>
            </a:endParaRPr>
          </a:p>
          <a:p>
            <a:pPr marL="342874" indent="-342874">
              <a:buClr>
                <a:schemeClr val="bg1"/>
              </a:buClr>
              <a:buFont typeface="+mj-lt"/>
              <a:buAutoNum type="arabicPeriod"/>
            </a:pPr>
            <a:r>
              <a:rPr lang="en-US" sz="2400" b="1" dirty="0">
                <a:solidFill>
                  <a:srgbClr val="00B0F0"/>
                </a:solidFill>
              </a:rPr>
              <a:t>Personification</a:t>
            </a:r>
            <a:r>
              <a:rPr lang="en-US" sz="2400" b="1" dirty="0">
                <a:solidFill>
                  <a:schemeClr val="accent5"/>
                </a:solidFill>
              </a:rPr>
              <a:t> </a:t>
            </a:r>
            <a:r>
              <a:rPr lang="en-US" sz="2400" dirty="0">
                <a:solidFill>
                  <a:schemeClr val="bg1"/>
                </a:solidFill>
              </a:rPr>
              <a:t>is a </a:t>
            </a:r>
            <a:r>
              <a:rPr lang="en-US" sz="2400" dirty="0">
                <a:solidFill>
                  <a:schemeClr val="tx2"/>
                </a:solidFill>
              </a:rPr>
              <a:t>when human qualities are given to animals, objects, and other non-human things</a:t>
            </a:r>
            <a:r>
              <a:rPr lang="en-US" sz="2400" b="1" dirty="0">
                <a:solidFill>
                  <a:schemeClr val="bg1"/>
                </a:solidFill>
              </a:rPr>
              <a:t>.</a:t>
            </a:r>
            <a:r>
              <a:rPr lang="en-US" sz="2400" b="1" dirty="0">
                <a:solidFill>
                  <a:schemeClr val="accent5"/>
                </a:solidFill>
              </a:rPr>
              <a:t>  </a:t>
            </a:r>
            <a:r>
              <a:rPr lang="en-US" sz="2400" dirty="0">
                <a:solidFill>
                  <a:schemeClr val="bg1"/>
                </a:solidFill>
              </a:rPr>
              <a:t> </a:t>
            </a: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The dragon </a:t>
            </a:r>
            <a:r>
              <a:rPr lang="en-US" sz="2400" b="1" dirty="0">
                <a:solidFill>
                  <a:srgbClr val="00B0F0"/>
                </a:solidFill>
              </a:rPr>
              <a:t>symbolizes</a:t>
            </a:r>
            <a:r>
              <a:rPr lang="en-US" sz="2400" i="1" dirty="0">
                <a:solidFill>
                  <a:schemeClr val="bg1"/>
                </a:solidFill>
              </a:rPr>
              <a:t> </a:t>
            </a:r>
            <a:r>
              <a:rPr lang="en-US" sz="2400" dirty="0">
                <a:solidFill>
                  <a:schemeClr val="tx2"/>
                </a:solidFill>
              </a:rPr>
              <a:t>strength, power, good luck, and an emperor’s power</a:t>
            </a:r>
            <a:r>
              <a:rPr lang="en-US" sz="2400" i="1" dirty="0">
                <a:solidFill>
                  <a:schemeClr val="bg1"/>
                </a:solidFill>
              </a:rPr>
              <a:t>.</a:t>
            </a:r>
            <a:endParaRPr lang="en-US" sz="2400" dirty="0">
              <a:solidFill>
                <a:schemeClr val="bg1"/>
              </a:solidFill>
            </a:endParaRP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Examples of the </a:t>
            </a:r>
            <a:r>
              <a:rPr lang="en-US" sz="2400" b="1" dirty="0">
                <a:solidFill>
                  <a:srgbClr val="00B0F0"/>
                </a:solidFill>
              </a:rPr>
              <a:t>supernatural</a:t>
            </a:r>
            <a:r>
              <a:rPr lang="en-US" sz="2400" b="1" dirty="0">
                <a:solidFill>
                  <a:schemeClr val="accent5"/>
                </a:solidFill>
              </a:rPr>
              <a:t> </a:t>
            </a:r>
            <a:r>
              <a:rPr lang="en-US" sz="2400" dirty="0">
                <a:solidFill>
                  <a:schemeClr val="bg1"/>
                </a:solidFill>
              </a:rPr>
              <a:t>include:</a:t>
            </a:r>
            <a:r>
              <a:rPr lang="en-US" sz="2400" dirty="0">
                <a:solidFill>
                  <a:schemeClr val="tx2"/>
                </a:solidFill>
              </a:rPr>
              <a:t> the way the dragon was born, the king making a peach tree, the paper of happiness</a:t>
            </a:r>
            <a:r>
              <a:rPr lang="en-US" sz="2400" dirty="0">
                <a:solidFill>
                  <a:schemeClr val="bg1"/>
                </a:solidFill>
              </a:rPr>
              <a:t>.</a:t>
            </a:r>
          </a:p>
          <a:p>
            <a:pPr marL="342874" indent="-342874">
              <a:buFont typeface="+mj-lt"/>
              <a:buAutoNum type="arabicPeriod"/>
            </a:pPr>
            <a:endParaRPr lang="en-US" sz="2400" b="1" dirty="0">
              <a:solidFill>
                <a:schemeClr val="bg1"/>
              </a:solidFill>
            </a:endParaRPr>
          </a:p>
          <a:p>
            <a:pPr marL="342874" indent="-342874">
              <a:buFont typeface="+mj-lt"/>
              <a:buAutoNum type="arabicPeriod"/>
            </a:pPr>
            <a:r>
              <a:rPr lang="en-US" sz="2400" b="1" dirty="0">
                <a:solidFill>
                  <a:schemeClr val="bg1"/>
                </a:solidFill>
              </a:rPr>
              <a:t>The</a:t>
            </a:r>
            <a:r>
              <a:rPr lang="en-US" sz="2400" b="1" dirty="0">
                <a:solidFill>
                  <a:srgbClr val="00B0F0"/>
                </a:solidFill>
              </a:rPr>
              <a:t> symbol</a:t>
            </a:r>
            <a:r>
              <a:rPr lang="en-US" sz="2400" dirty="0">
                <a:solidFill>
                  <a:schemeClr val="bg1"/>
                </a:solidFill>
              </a:rPr>
              <a:t> of greed and anger is </a:t>
            </a:r>
            <a:r>
              <a:rPr lang="en-US" sz="2400" dirty="0">
                <a:solidFill>
                  <a:schemeClr val="tx2"/>
                </a:solidFill>
              </a:rPr>
              <a:t>Magistrate Tiger</a:t>
            </a:r>
            <a:r>
              <a:rPr lang="en-US" sz="2400" dirty="0">
                <a:solidFill>
                  <a:schemeClr val="bg1"/>
                </a:solidFill>
              </a:rPr>
              <a:t>. </a:t>
            </a:r>
          </a:p>
          <a:p>
            <a:pPr marL="342874" indent="-342874">
              <a:buFont typeface="+mj-lt"/>
              <a:buAutoNum type="arabicPeriod"/>
            </a:pPr>
            <a:endParaRPr lang="en-US" sz="2000"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19</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273357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60651" y="588722"/>
            <a:ext cx="8601045" cy="5232202"/>
          </a:xfrm>
          <a:prstGeom prst="rect">
            <a:avLst/>
          </a:prstGeom>
          <a:noFill/>
        </p:spPr>
        <p:txBody>
          <a:bodyPr wrap="square" rtlCol="0">
            <a:spAutoFit/>
          </a:bodyPr>
          <a:lstStyle/>
          <a:p>
            <a:pPr marL="457200" indent="-457200">
              <a:buAutoNum type="arabicPeriod"/>
            </a:pPr>
            <a:r>
              <a:rPr lang="en-US" sz="2400" dirty="0">
                <a:solidFill>
                  <a:schemeClr val="bg1"/>
                </a:solidFill>
              </a:rPr>
              <a:t>Define </a:t>
            </a:r>
            <a:r>
              <a:rPr lang="en-US" sz="2400" b="1" dirty="0">
                <a:solidFill>
                  <a:srgbClr val="00B0F0"/>
                </a:solidFill>
              </a:rPr>
              <a:t>supernatural</a:t>
            </a:r>
            <a:r>
              <a:rPr lang="en-US" sz="2400" dirty="0">
                <a:solidFill>
                  <a:schemeClr val="bg1"/>
                </a:solidFill>
              </a:rPr>
              <a:t>? </a:t>
            </a:r>
            <a:endParaRPr lang="en-US" sz="2400" dirty="0">
              <a:solidFill>
                <a:schemeClr val="accent2">
                  <a:lumMod val="25000"/>
                  <a:lumOff val="75000"/>
                </a:schemeClr>
              </a:solidFill>
            </a:endParaRPr>
          </a:p>
          <a:p>
            <a:pPr marL="342874" indent="-342874">
              <a:buFont typeface="+mj-lt"/>
              <a:buAutoNum type="arabicPeriod"/>
            </a:pPr>
            <a:endParaRPr lang="en-US" sz="1600" dirty="0">
              <a:solidFill>
                <a:schemeClr val="accent2">
                  <a:lumMod val="25000"/>
                  <a:lumOff val="75000"/>
                </a:schemeClr>
              </a:solidFill>
            </a:endParaRPr>
          </a:p>
          <a:p>
            <a:r>
              <a:rPr lang="en-US" sz="2400" dirty="0">
                <a:solidFill>
                  <a:schemeClr val="bg1"/>
                </a:solidFill>
              </a:rPr>
              <a:t>2. What is </a:t>
            </a:r>
            <a:r>
              <a:rPr lang="en-US" sz="2400" b="1" dirty="0">
                <a:solidFill>
                  <a:srgbClr val="00B0F0"/>
                </a:solidFill>
              </a:rPr>
              <a:t>personification</a:t>
            </a:r>
            <a:r>
              <a:rPr lang="en-US" sz="2400" dirty="0">
                <a:solidFill>
                  <a:schemeClr val="bg1"/>
                </a:solidFill>
              </a:rPr>
              <a:t>?</a:t>
            </a:r>
            <a:r>
              <a:rPr lang="en-US" sz="2400" b="1" dirty="0">
                <a:solidFill>
                  <a:schemeClr val="bg1"/>
                </a:solidFill>
              </a:rPr>
              <a:t> </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3. What is an example of a </a:t>
            </a:r>
            <a:r>
              <a:rPr lang="en-US" sz="2400" b="1" dirty="0">
                <a:solidFill>
                  <a:srgbClr val="00B0F0"/>
                </a:solidFill>
              </a:rPr>
              <a:t>folktale </a:t>
            </a:r>
            <a:r>
              <a:rPr lang="en-US" sz="2400" dirty="0">
                <a:solidFill>
                  <a:schemeClr val="bg1"/>
                </a:solidFill>
              </a:rPr>
              <a:t>in </a:t>
            </a:r>
            <a:r>
              <a:rPr lang="en-US" sz="2400" i="1" dirty="0">
                <a:solidFill>
                  <a:schemeClr val="bg1"/>
                </a:solidFill>
              </a:rPr>
              <a:t>Where the Mountain Meets the Moon</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4. Describe the Magistrate Tiger using a </a:t>
            </a:r>
            <a:r>
              <a:rPr lang="en-US" sz="2400" b="1" dirty="0">
                <a:solidFill>
                  <a:srgbClr val="00B0F0"/>
                </a:solidFill>
              </a:rPr>
              <a:t>simile</a:t>
            </a:r>
            <a:r>
              <a:rPr lang="en-US" sz="2400" b="1" dirty="0">
                <a:solidFill>
                  <a:schemeClr val="bg1"/>
                </a:solidFill>
              </a:rPr>
              <a:t>.</a:t>
            </a:r>
            <a:r>
              <a:rPr lang="en-US" sz="2400" dirty="0">
                <a:solidFill>
                  <a:schemeClr val="bg1"/>
                </a:solidFill>
              </a:rPr>
              <a:t> </a:t>
            </a:r>
          </a:p>
          <a:p>
            <a:pPr marL="342874" indent="-342874">
              <a:buFont typeface="+mj-lt"/>
              <a:buAutoNum type="arabicPeriod"/>
            </a:pPr>
            <a:endParaRPr lang="en-US" sz="2400" dirty="0">
              <a:solidFill>
                <a:schemeClr val="bg1"/>
              </a:solidFill>
            </a:endParaRPr>
          </a:p>
          <a:p>
            <a:r>
              <a:rPr lang="en-US" sz="2400" dirty="0">
                <a:solidFill>
                  <a:schemeClr val="bg1"/>
                </a:solidFill>
              </a:rPr>
              <a:t>5. What is an </a:t>
            </a:r>
            <a:r>
              <a:rPr lang="en-US" sz="2400" b="1" dirty="0">
                <a:solidFill>
                  <a:srgbClr val="00B0F0"/>
                </a:solidFill>
              </a:rPr>
              <a:t>embedded narrative</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6. Name a </a:t>
            </a:r>
            <a:r>
              <a:rPr lang="en-US" sz="2400" b="1" dirty="0">
                <a:solidFill>
                  <a:srgbClr val="00B0F0"/>
                </a:solidFill>
              </a:rPr>
              <a:t>royal</a:t>
            </a:r>
            <a:r>
              <a:rPr lang="en-US" sz="2400" dirty="0">
                <a:solidFill>
                  <a:schemeClr val="bg1"/>
                </a:solidFill>
              </a:rPr>
              <a:t> character from </a:t>
            </a:r>
            <a:r>
              <a:rPr lang="en-US" sz="2400" i="1" dirty="0">
                <a:solidFill>
                  <a:schemeClr val="bg1"/>
                </a:solidFill>
              </a:rPr>
              <a:t>Where the Mountain Meets the Moon</a:t>
            </a:r>
            <a:r>
              <a:rPr lang="en-US" sz="2400" dirty="0">
                <a:solidFill>
                  <a:schemeClr val="bg1"/>
                </a:solidFill>
              </a:rPr>
              <a:t>.  </a:t>
            </a: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8" name="Rectangle 2">
            <a:extLst>
              <a:ext uri="{FF2B5EF4-FFF2-40B4-BE49-F238E27FC236}">
                <a16:creationId xmlns:a16="http://schemas.microsoft.com/office/drawing/2014/main" id="{0619A314-3603-406D-8A42-053B904A191A}"/>
              </a:ext>
            </a:extLst>
          </p:cNvPr>
          <p:cNvSpPr txBox="1">
            <a:spLocks noChangeArrowheads="1"/>
          </p:cNvSpPr>
          <p:nvPr/>
        </p:nvSpPr>
        <p:spPr>
          <a:xfrm>
            <a:off x="801780" y="40909"/>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21</a:t>
            </a:r>
            <a:br>
              <a:rPr lang="en-US" sz="3600" dirty="0">
                <a:solidFill>
                  <a:schemeClr val="tx2"/>
                </a:solidFill>
              </a:rPr>
            </a:br>
            <a:endParaRPr lang="en-US" sz="3600" dirty="0">
              <a:solidFill>
                <a:schemeClr val="bg1"/>
              </a:solidFill>
            </a:endParaRPr>
          </a:p>
        </p:txBody>
      </p:sp>
      <p:pic>
        <p:nvPicPr>
          <p:cNvPr id="2" name="Picture 1">
            <a:extLst>
              <a:ext uri="{FF2B5EF4-FFF2-40B4-BE49-F238E27FC236}">
                <a16:creationId xmlns:a16="http://schemas.microsoft.com/office/drawing/2014/main" id="{1FEEDBCE-4D1B-44F0-8323-AB4BB255EEB5}"/>
              </a:ext>
            </a:extLst>
          </p:cNvPr>
          <p:cNvPicPr>
            <a:picLocks noChangeAspect="1"/>
          </p:cNvPicPr>
          <p:nvPr/>
        </p:nvPicPr>
        <p:blipFill>
          <a:blip r:embed="rId3"/>
          <a:stretch>
            <a:fillRect/>
          </a:stretch>
        </p:blipFill>
        <p:spPr>
          <a:xfrm>
            <a:off x="6797428" y="5089523"/>
            <a:ext cx="2164268" cy="1804572"/>
          </a:xfrm>
          <a:prstGeom prst="rect">
            <a:avLst/>
          </a:prstGeom>
        </p:spPr>
      </p:pic>
    </p:spTree>
    <p:extLst>
      <p:ext uri="{BB962C8B-B14F-4D97-AF65-F5344CB8AC3E}">
        <p14:creationId xmlns:p14="http://schemas.microsoft.com/office/powerpoint/2010/main" val="1217602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51344"/>
            <a:ext cx="8604740" cy="6032421"/>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r>
              <a:rPr lang="en-US" sz="2400" dirty="0">
                <a:solidFill>
                  <a:schemeClr val="bg1"/>
                </a:solidFill>
              </a:rPr>
              <a:t>The meaning of </a:t>
            </a:r>
            <a:r>
              <a:rPr lang="en-US" sz="2400" b="1" dirty="0">
                <a:solidFill>
                  <a:srgbClr val="00B0F0"/>
                </a:solidFill>
              </a:rPr>
              <a:t>supernatural </a:t>
            </a:r>
            <a:r>
              <a:rPr lang="en-US" sz="2400" dirty="0">
                <a:solidFill>
                  <a:schemeClr val="bg1"/>
                </a:solidFill>
              </a:rPr>
              <a:t>is </a:t>
            </a:r>
            <a:r>
              <a:rPr lang="en-US" sz="2400" dirty="0">
                <a:solidFill>
                  <a:schemeClr val="tx2"/>
                </a:solidFill>
              </a:rPr>
              <a:t>things or events that are attributed to a force beyond scientific understanding of the natural world, such as magic</a:t>
            </a:r>
            <a:r>
              <a:rPr lang="en-US" sz="2400" dirty="0">
                <a:solidFill>
                  <a:schemeClr val="bg1"/>
                </a:solidFill>
              </a:rPr>
              <a:t>.</a:t>
            </a:r>
          </a:p>
          <a:p>
            <a:pPr marL="342874" indent="-342874">
              <a:buFont typeface="+mj-lt"/>
              <a:buAutoNum type="arabicPeriod"/>
            </a:pPr>
            <a:endParaRPr lang="en-US" sz="2400" dirty="0">
              <a:solidFill>
                <a:schemeClr val="bg1"/>
              </a:solidFill>
            </a:endParaRPr>
          </a:p>
          <a:p>
            <a:pPr marL="342874" indent="-342874">
              <a:buClr>
                <a:schemeClr val="bg1"/>
              </a:buClr>
              <a:buFont typeface="+mj-lt"/>
              <a:buAutoNum type="arabicPeriod"/>
            </a:pPr>
            <a:r>
              <a:rPr lang="en-US" sz="2400" b="1" dirty="0">
                <a:solidFill>
                  <a:srgbClr val="00B0F0"/>
                </a:solidFill>
              </a:rPr>
              <a:t>Personification</a:t>
            </a:r>
            <a:r>
              <a:rPr lang="en-US" sz="2400" b="1" dirty="0">
                <a:solidFill>
                  <a:schemeClr val="accent5"/>
                </a:solidFill>
              </a:rPr>
              <a:t> </a:t>
            </a:r>
            <a:r>
              <a:rPr lang="en-US" sz="2400" dirty="0">
                <a:solidFill>
                  <a:schemeClr val="bg1"/>
                </a:solidFill>
              </a:rPr>
              <a:t>is </a:t>
            </a:r>
            <a:r>
              <a:rPr lang="en-US" sz="2400" dirty="0">
                <a:solidFill>
                  <a:schemeClr val="tx2"/>
                </a:solidFill>
              </a:rPr>
              <a:t>when human qualities are given to animals, objects, and other non-human things</a:t>
            </a:r>
            <a:r>
              <a:rPr lang="en-US" sz="2400" b="1" dirty="0">
                <a:solidFill>
                  <a:schemeClr val="bg1"/>
                </a:solidFill>
              </a:rPr>
              <a:t>.</a:t>
            </a:r>
            <a:r>
              <a:rPr lang="en-US" sz="2400" b="1" dirty="0">
                <a:solidFill>
                  <a:schemeClr val="accent5"/>
                </a:solidFill>
              </a:rPr>
              <a:t>  </a:t>
            </a:r>
            <a:r>
              <a:rPr lang="en-US" sz="2400" dirty="0">
                <a:solidFill>
                  <a:schemeClr val="bg1"/>
                </a:solidFill>
              </a:rPr>
              <a:t> </a:t>
            </a: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Examples of </a:t>
            </a:r>
            <a:r>
              <a:rPr lang="en-US" sz="2400" b="1" dirty="0">
                <a:solidFill>
                  <a:srgbClr val="00B0F0"/>
                </a:solidFill>
              </a:rPr>
              <a:t>folktales</a:t>
            </a:r>
            <a:r>
              <a:rPr lang="en-US" sz="2400" dirty="0">
                <a:solidFill>
                  <a:schemeClr val="bg1"/>
                </a:solidFill>
              </a:rPr>
              <a:t> are:</a:t>
            </a:r>
            <a:r>
              <a:rPr lang="en-US" sz="2400" i="1" dirty="0">
                <a:solidFill>
                  <a:schemeClr val="bg1"/>
                </a:solidFill>
              </a:rPr>
              <a:t> </a:t>
            </a:r>
            <a:r>
              <a:rPr lang="en-US" sz="2400" dirty="0">
                <a:solidFill>
                  <a:schemeClr val="tx2"/>
                </a:solidFill>
              </a:rPr>
              <a:t>stories about Magistrate Tiger, the dragon gate, the paper of happiness, and the Old Man of the Moon</a:t>
            </a:r>
            <a:r>
              <a:rPr lang="en-US" sz="2400" i="1" dirty="0">
                <a:solidFill>
                  <a:schemeClr val="bg1"/>
                </a:solidFill>
              </a:rPr>
              <a:t>.</a:t>
            </a:r>
            <a:endParaRPr lang="en-US" sz="2400" dirty="0">
              <a:solidFill>
                <a:schemeClr val="bg1"/>
              </a:solidFill>
            </a:endParaRP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Example: Magistrate Tiger is </a:t>
            </a:r>
            <a:r>
              <a:rPr lang="en-US" sz="2400" dirty="0">
                <a:solidFill>
                  <a:schemeClr val="tx2"/>
                </a:solidFill>
              </a:rPr>
              <a:t>as angry as a swarm of hornets</a:t>
            </a:r>
            <a:r>
              <a:rPr lang="en-US" sz="2400" dirty="0">
                <a:solidFill>
                  <a:schemeClr val="bg1"/>
                </a:solidFill>
              </a:rPr>
              <a:t>.</a:t>
            </a:r>
          </a:p>
          <a:p>
            <a:pPr marL="342874" indent="-342874">
              <a:buFont typeface="+mj-lt"/>
              <a:buAutoNum type="arabicPeriod"/>
            </a:pPr>
            <a:endParaRPr lang="en-US" sz="2400" b="1" dirty="0">
              <a:solidFill>
                <a:schemeClr val="bg1"/>
              </a:solidFill>
            </a:endParaRPr>
          </a:p>
          <a:p>
            <a:endParaRPr lang="en-US" sz="2000"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21</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293832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70799"/>
            <a:ext cx="8604740" cy="3354765"/>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endParaRPr lang="en-US" sz="2000" dirty="0">
              <a:solidFill>
                <a:schemeClr val="bg1"/>
              </a:solidFill>
            </a:endParaRPr>
          </a:p>
          <a:p>
            <a:r>
              <a:rPr lang="en-US" sz="2400" dirty="0">
                <a:solidFill>
                  <a:schemeClr val="bg1"/>
                </a:solidFill>
              </a:rPr>
              <a:t>5. An </a:t>
            </a:r>
            <a:r>
              <a:rPr lang="en-US" sz="2400" b="1" dirty="0">
                <a:solidFill>
                  <a:srgbClr val="00B0F0"/>
                </a:solidFill>
              </a:rPr>
              <a:t>embedded narrative</a:t>
            </a:r>
            <a:r>
              <a:rPr lang="en-US" sz="2400" b="1" dirty="0">
                <a:solidFill>
                  <a:schemeClr val="bg1"/>
                </a:solidFill>
              </a:rPr>
              <a:t> </a:t>
            </a:r>
            <a:r>
              <a:rPr lang="en-US" sz="2400" dirty="0">
                <a:solidFill>
                  <a:schemeClr val="bg1"/>
                </a:solidFill>
              </a:rPr>
              <a:t>is</a:t>
            </a:r>
            <a:r>
              <a:rPr lang="en-US" sz="2400" b="1" dirty="0">
                <a:solidFill>
                  <a:schemeClr val="bg1"/>
                </a:solidFill>
              </a:rPr>
              <a:t> </a:t>
            </a:r>
            <a:r>
              <a:rPr lang="en-US" sz="2400" b="1" dirty="0">
                <a:solidFill>
                  <a:schemeClr val="tx2"/>
                </a:solidFill>
              </a:rPr>
              <a:t>a story-within-a-story, or when a character narrates a story to other characters or the reader.</a:t>
            </a:r>
            <a:endParaRPr lang="en-US" sz="2400" dirty="0">
              <a:solidFill>
                <a:schemeClr val="tx2"/>
              </a:solidFill>
            </a:endParaRPr>
          </a:p>
          <a:p>
            <a:pPr marL="342874" indent="-342874">
              <a:buFont typeface="+mj-lt"/>
              <a:buAutoNum type="arabicPeriod"/>
            </a:pPr>
            <a:endParaRPr lang="en-US" sz="2400" dirty="0">
              <a:solidFill>
                <a:schemeClr val="bg1"/>
              </a:solidFill>
            </a:endParaRPr>
          </a:p>
          <a:p>
            <a:r>
              <a:rPr lang="en-US" sz="2400" dirty="0">
                <a:solidFill>
                  <a:schemeClr val="bg1"/>
                </a:solidFill>
              </a:rPr>
              <a:t>6. </a:t>
            </a:r>
            <a:r>
              <a:rPr lang="en-US" sz="2400" b="1" dirty="0">
                <a:solidFill>
                  <a:srgbClr val="00B0F0"/>
                </a:solidFill>
              </a:rPr>
              <a:t>Royal</a:t>
            </a:r>
            <a:r>
              <a:rPr lang="en-US" sz="2400" dirty="0">
                <a:solidFill>
                  <a:schemeClr val="bg1"/>
                </a:solidFill>
              </a:rPr>
              <a:t> characters include </a:t>
            </a:r>
            <a:r>
              <a:rPr lang="en-US" sz="2400" dirty="0">
                <a:solidFill>
                  <a:schemeClr val="tx2"/>
                </a:solidFill>
              </a:rPr>
              <a:t>Magistrate Tiger and the King from the City of Bright Moonlight.</a:t>
            </a: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202168" y="6354358"/>
            <a:ext cx="2941832" cy="461665"/>
          </a:xfrm>
          <a:prstGeom prst="rect">
            <a:avLst/>
          </a:prstGeom>
        </p:spPr>
        <p:txBody>
          <a:bodyPr wrap="none">
            <a:spAutoFit/>
          </a:bodyPr>
          <a:lstStyle/>
          <a:p>
            <a:pPr lvl="0" algn="r"/>
            <a:r>
              <a:rPr lang="en-US" sz="2400" dirty="0">
                <a:solidFill>
                  <a:srgbClr val="FFDD00"/>
                </a:solidFill>
              </a:rPr>
              <a:t>Self-score: ______ /6</a:t>
            </a: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21</a:t>
            </a:r>
            <a:br>
              <a:rPr lang="en-US" sz="3600" dirty="0">
                <a:solidFill>
                  <a:schemeClr val="tx2"/>
                </a:solidFill>
              </a:rPr>
            </a:br>
            <a:r>
              <a:rPr lang="en-US" sz="3600" dirty="0">
                <a:solidFill>
                  <a:schemeClr val="tx2"/>
                </a:solidFill>
              </a:rPr>
              <a:t>(continued)</a:t>
            </a:r>
            <a:endParaRPr lang="en-US" sz="3600" dirty="0">
              <a:solidFill>
                <a:schemeClr val="bg1"/>
              </a:solidFill>
            </a:endParaRPr>
          </a:p>
        </p:txBody>
      </p:sp>
    </p:spTree>
    <p:extLst>
      <p:ext uri="{BB962C8B-B14F-4D97-AF65-F5344CB8AC3E}">
        <p14:creationId xmlns:p14="http://schemas.microsoft.com/office/powerpoint/2010/main" val="71590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90954" y="40910"/>
            <a:ext cx="7540440" cy="1095625"/>
          </a:xfrm>
          <a:noFill/>
        </p:spPr>
        <p:txBody>
          <a:bodyPr>
            <a:normAutofit fontScale="90000"/>
          </a:bodyPr>
          <a:lstStyle/>
          <a:p>
            <a:pPr algn="ctr" eaLnBrk="1" hangingPunct="1"/>
            <a:r>
              <a:rPr lang="en-US" sz="3600" dirty="0">
                <a:solidFill>
                  <a:schemeClr val="tx2"/>
                </a:solidFill>
              </a:rPr>
              <a:t>Retrieval Practice: Lesson 4</a:t>
            </a:r>
            <a:br>
              <a:rPr lang="en-US" sz="3600" dirty="0">
                <a:solidFill>
                  <a:schemeClr val="tx2"/>
                </a:solidFill>
              </a:rPr>
            </a:br>
            <a:endParaRPr lang="en-US" sz="36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281354" y="921103"/>
            <a:ext cx="8346831" cy="3693319"/>
          </a:xfrm>
          <a:prstGeom prst="rect">
            <a:avLst/>
          </a:prstGeom>
          <a:noFill/>
        </p:spPr>
        <p:txBody>
          <a:bodyPr wrap="square" rtlCol="0">
            <a:spAutoFit/>
          </a:bodyPr>
          <a:lstStyle/>
          <a:p>
            <a:r>
              <a:rPr lang="en-US" sz="2400" dirty="0">
                <a:solidFill>
                  <a:schemeClr val="bg1"/>
                </a:solidFill>
              </a:rPr>
              <a:t>1. What do goldfish </a:t>
            </a:r>
            <a:r>
              <a:rPr lang="en-US" sz="2400" b="1" dirty="0">
                <a:solidFill>
                  <a:srgbClr val="00B0F0"/>
                </a:solidFill>
              </a:rPr>
              <a:t>symbolize</a:t>
            </a:r>
            <a:r>
              <a:rPr lang="en-US" sz="2400" dirty="0">
                <a:solidFill>
                  <a:schemeClr val="bg1"/>
                </a:solidFill>
              </a:rPr>
              <a:t>?.</a:t>
            </a:r>
          </a:p>
          <a:p>
            <a:endParaRPr lang="en-US" dirty="0">
              <a:solidFill>
                <a:schemeClr val="bg1"/>
              </a:solidFill>
            </a:endParaRPr>
          </a:p>
          <a:p>
            <a:r>
              <a:rPr lang="en-US" sz="2400" dirty="0">
                <a:solidFill>
                  <a:schemeClr val="bg1"/>
                </a:solidFill>
              </a:rPr>
              <a:t>2. What is a </a:t>
            </a:r>
            <a:r>
              <a:rPr lang="en-US" sz="2400" b="1" dirty="0">
                <a:solidFill>
                  <a:srgbClr val="00B0F0"/>
                </a:solidFill>
              </a:rPr>
              <a:t>dynasty</a:t>
            </a:r>
            <a:r>
              <a:rPr lang="en-US" sz="2400" dirty="0">
                <a:solidFill>
                  <a:schemeClr val="bg1"/>
                </a:solidFill>
              </a:rPr>
              <a:t>?</a:t>
            </a:r>
          </a:p>
          <a:p>
            <a:endParaRPr lang="en-US" dirty="0">
              <a:solidFill>
                <a:schemeClr val="bg1"/>
              </a:solidFill>
            </a:endParaRPr>
          </a:p>
          <a:p>
            <a:r>
              <a:rPr lang="en-US" sz="2400" dirty="0">
                <a:solidFill>
                  <a:schemeClr val="bg1"/>
                </a:solidFill>
              </a:rPr>
              <a:t>3. What is a </a:t>
            </a:r>
            <a:r>
              <a:rPr lang="en-US" sz="2400" b="1" dirty="0">
                <a:solidFill>
                  <a:srgbClr val="00B0F0"/>
                </a:solidFill>
              </a:rPr>
              <a:t>folktale</a:t>
            </a:r>
            <a:r>
              <a:rPr lang="en-US" sz="2400" b="1" dirty="0">
                <a:solidFill>
                  <a:schemeClr val="bg1"/>
                </a:solidFill>
              </a:rPr>
              <a:t>?</a:t>
            </a:r>
            <a:r>
              <a:rPr lang="en-US" sz="2400" dirty="0">
                <a:solidFill>
                  <a:schemeClr val="bg1"/>
                </a:solidFill>
              </a:rPr>
              <a:t> </a:t>
            </a:r>
          </a:p>
          <a:p>
            <a:endParaRPr lang="en-US" dirty="0">
              <a:solidFill>
                <a:schemeClr val="bg1"/>
              </a:solidFill>
            </a:endParaRPr>
          </a:p>
          <a:p>
            <a:r>
              <a:rPr lang="en-US" sz="2400" dirty="0">
                <a:solidFill>
                  <a:schemeClr val="bg1"/>
                </a:solidFill>
              </a:rPr>
              <a:t>4. What is an </a:t>
            </a:r>
            <a:r>
              <a:rPr lang="en-US" sz="2400" b="1" dirty="0">
                <a:solidFill>
                  <a:srgbClr val="00B0F0"/>
                </a:solidFill>
              </a:rPr>
              <a:t>origin story</a:t>
            </a:r>
            <a:r>
              <a:rPr lang="en-US" sz="2400" dirty="0">
                <a:solidFill>
                  <a:schemeClr val="bg1"/>
                </a:solidFill>
              </a:rPr>
              <a:t>? </a:t>
            </a:r>
          </a:p>
          <a:p>
            <a:endParaRPr lang="en-US" dirty="0">
              <a:solidFill>
                <a:schemeClr val="bg1"/>
              </a:solidFill>
            </a:endParaRPr>
          </a:p>
          <a:p>
            <a:r>
              <a:rPr lang="en-US" sz="2400" dirty="0">
                <a:solidFill>
                  <a:schemeClr val="bg1"/>
                </a:solidFill>
              </a:rPr>
              <a:t>5. Who is connected to a </a:t>
            </a:r>
            <a:r>
              <a:rPr lang="en-US" sz="2400" b="1" dirty="0">
                <a:solidFill>
                  <a:srgbClr val="00B0F0"/>
                </a:solidFill>
              </a:rPr>
              <a:t>dynasty</a:t>
            </a:r>
            <a:r>
              <a:rPr lang="en-US" sz="2400" dirty="0">
                <a:solidFill>
                  <a:schemeClr val="bg1"/>
                </a:solidFill>
              </a:rPr>
              <a:t>. </a:t>
            </a:r>
          </a:p>
          <a:p>
            <a:endParaRPr lang="en-US" dirty="0">
              <a:solidFill>
                <a:schemeClr val="bg1"/>
              </a:solidFill>
            </a:endParaRPr>
          </a:p>
          <a:p>
            <a:r>
              <a:rPr lang="en-US" sz="2400" dirty="0">
                <a:solidFill>
                  <a:schemeClr val="bg1"/>
                </a:solidFill>
              </a:rPr>
              <a:t>6. Who is best described as </a:t>
            </a:r>
            <a:r>
              <a:rPr lang="en-US" sz="2400" b="1" dirty="0">
                <a:solidFill>
                  <a:srgbClr val="00B0F0"/>
                </a:solidFill>
              </a:rPr>
              <a:t>impulsive</a:t>
            </a:r>
            <a:r>
              <a:rPr lang="en-US" sz="24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647205" y="3647872"/>
            <a:ext cx="2389787" cy="1827242"/>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914332">
              <a:defRPr/>
            </a:pPr>
            <a:r>
              <a:rPr lang="en-US" sz="2000" kern="0" dirty="0">
                <a:solidFill>
                  <a:srgbClr val="3F3F3F"/>
                </a:solidFill>
                <a:latin typeface="Franklin Gothic Book"/>
              </a:rPr>
              <a:t>Take 3 minutes</a:t>
            </a:r>
          </a:p>
        </p:txBody>
      </p:sp>
    </p:spTree>
    <p:extLst>
      <p:ext uri="{BB962C8B-B14F-4D97-AF65-F5344CB8AC3E}">
        <p14:creationId xmlns:p14="http://schemas.microsoft.com/office/powerpoint/2010/main" val="310217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58239-0A10-4E22-ADCE-7ADEDCBBEBA0}"/>
              </a:ext>
            </a:extLst>
          </p:cNvPr>
          <p:cNvSpPr txBox="1"/>
          <p:nvPr/>
        </p:nvSpPr>
        <p:spPr>
          <a:xfrm>
            <a:off x="281354" y="326655"/>
            <a:ext cx="8581292" cy="4893647"/>
          </a:xfrm>
          <a:prstGeom prst="rect">
            <a:avLst/>
          </a:prstGeom>
          <a:noFill/>
        </p:spPr>
        <p:txBody>
          <a:bodyPr wrap="square" rtlCol="0">
            <a:spAutoFit/>
          </a:bodyPr>
          <a:lstStyle/>
          <a:p>
            <a:endParaRPr lang="en-US" sz="1600" dirty="0">
              <a:solidFill>
                <a:schemeClr val="bg1"/>
              </a:solidFill>
            </a:endParaRPr>
          </a:p>
          <a:p>
            <a:pPr marL="342874" indent="-342874">
              <a:buClr>
                <a:schemeClr val="bg1"/>
              </a:buClr>
              <a:buAutoNum type="arabicPeriod"/>
            </a:pPr>
            <a:r>
              <a:rPr lang="en-US" sz="2400" dirty="0">
                <a:solidFill>
                  <a:schemeClr val="bg1"/>
                </a:solidFill>
              </a:rPr>
              <a:t>A goldfish </a:t>
            </a:r>
            <a:r>
              <a:rPr lang="en-US" sz="2400" b="1" dirty="0">
                <a:solidFill>
                  <a:srgbClr val="00B0F0"/>
                </a:solidFill>
              </a:rPr>
              <a:t>symbolizes</a:t>
            </a:r>
            <a:r>
              <a:rPr lang="en-US" sz="2400" dirty="0">
                <a:solidFill>
                  <a:schemeClr val="bg1"/>
                </a:solidFill>
              </a:rPr>
              <a:t> </a:t>
            </a:r>
            <a:r>
              <a:rPr lang="en-US" sz="2400" dirty="0">
                <a:solidFill>
                  <a:schemeClr val="tx2"/>
                </a:solidFill>
              </a:rPr>
              <a:t>strength, bravery, good fortune, and success</a:t>
            </a:r>
            <a:r>
              <a:rPr lang="en-US" sz="2400" dirty="0">
                <a:solidFill>
                  <a:schemeClr val="bg1"/>
                </a:solidFill>
              </a:rPr>
              <a:t>. </a:t>
            </a:r>
          </a:p>
          <a:p>
            <a:r>
              <a:rPr lang="en-US" sz="2400" dirty="0">
                <a:solidFill>
                  <a:schemeClr val="bg1"/>
                </a:solidFill>
              </a:rPr>
              <a:t>	</a:t>
            </a:r>
          </a:p>
          <a:p>
            <a:r>
              <a:rPr lang="en-US" sz="2400" dirty="0">
                <a:solidFill>
                  <a:schemeClr val="bg1"/>
                </a:solidFill>
              </a:rPr>
              <a:t>2. </a:t>
            </a:r>
            <a:r>
              <a:rPr lang="en-US" sz="2400" b="1" dirty="0">
                <a:solidFill>
                  <a:srgbClr val="00B0F0"/>
                </a:solidFill>
              </a:rPr>
              <a:t>Dynasty</a:t>
            </a:r>
            <a:r>
              <a:rPr lang="en-US" sz="2400" dirty="0">
                <a:solidFill>
                  <a:srgbClr val="00B0F0"/>
                </a:solidFill>
              </a:rPr>
              <a:t> </a:t>
            </a:r>
            <a:r>
              <a:rPr lang="en-US" sz="2400" dirty="0">
                <a:solidFill>
                  <a:schemeClr val="bg1"/>
                </a:solidFill>
              </a:rPr>
              <a:t>is </a:t>
            </a:r>
            <a:r>
              <a:rPr lang="en-US" sz="2400" dirty="0">
                <a:solidFill>
                  <a:schemeClr val="tx2"/>
                </a:solidFill>
              </a:rPr>
              <a:t>a family that rules a country/empire for a long time.</a:t>
            </a:r>
          </a:p>
          <a:p>
            <a:endParaRPr lang="en-US" sz="1600" dirty="0">
              <a:solidFill>
                <a:schemeClr val="bg1"/>
              </a:solidFill>
            </a:endParaRPr>
          </a:p>
          <a:p>
            <a:pPr marL="342874" indent="-342874">
              <a:buAutoNum type="arabicPeriod" startAt="3"/>
            </a:pPr>
            <a:r>
              <a:rPr lang="en-US" sz="2400" dirty="0">
                <a:solidFill>
                  <a:schemeClr val="bg1"/>
                </a:solidFill>
              </a:rPr>
              <a:t>A </a:t>
            </a:r>
            <a:r>
              <a:rPr lang="en-US" sz="2400" b="1" dirty="0">
                <a:solidFill>
                  <a:srgbClr val="00B0F0"/>
                </a:solidFill>
              </a:rPr>
              <a:t>folktale</a:t>
            </a:r>
            <a:r>
              <a:rPr lang="en-US" sz="2400" dirty="0">
                <a:solidFill>
                  <a:schemeClr val="bg1"/>
                </a:solidFill>
              </a:rPr>
              <a:t> is </a:t>
            </a:r>
            <a:r>
              <a:rPr lang="en-US" sz="2400" dirty="0">
                <a:solidFill>
                  <a:schemeClr val="tx2"/>
                </a:solidFill>
              </a:rPr>
              <a:t>a story or superstition passed down orally from one generation to the next and may teach lessons. </a:t>
            </a:r>
          </a:p>
          <a:p>
            <a:r>
              <a:rPr lang="en-US" sz="2400" dirty="0">
                <a:solidFill>
                  <a:schemeClr val="bg1"/>
                </a:solidFill>
              </a:rPr>
              <a:t> </a:t>
            </a:r>
          </a:p>
          <a:p>
            <a:pPr marL="342900" indent="-342900">
              <a:buClr>
                <a:schemeClr val="bg1"/>
              </a:buClr>
              <a:buAutoNum type="arabicPeriod" startAt="4"/>
            </a:pPr>
            <a:r>
              <a:rPr lang="en-US" sz="2400" dirty="0">
                <a:solidFill>
                  <a:schemeClr val="bg1"/>
                </a:solidFill>
              </a:rPr>
              <a:t>An</a:t>
            </a:r>
            <a:r>
              <a:rPr lang="en-US" sz="2400" dirty="0">
                <a:solidFill>
                  <a:srgbClr val="00B0F0"/>
                </a:solidFill>
              </a:rPr>
              <a:t> </a:t>
            </a:r>
            <a:r>
              <a:rPr lang="en-US" sz="2400" b="1" dirty="0">
                <a:solidFill>
                  <a:srgbClr val="00B0F0"/>
                </a:solidFill>
              </a:rPr>
              <a:t>origin story</a:t>
            </a:r>
            <a:r>
              <a:rPr lang="en-US" sz="2400" dirty="0">
                <a:solidFill>
                  <a:schemeClr val="accent5"/>
                </a:solidFill>
              </a:rPr>
              <a:t> </a:t>
            </a:r>
            <a:r>
              <a:rPr lang="en-US" sz="2400" dirty="0">
                <a:solidFill>
                  <a:schemeClr val="bg1"/>
                </a:solidFill>
              </a:rPr>
              <a:t>is a </a:t>
            </a:r>
            <a:r>
              <a:rPr lang="en-US" sz="2400" dirty="0">
                <a:solidFill>
                  <a:schemeClr val="tx2"/>
                </a:solidFill>
              </a:rPr>
              <a:t>story that describes how a person, place, thin, or idea came to exist. </a:t>
            </a:r>
          </a:p>
          <a:p>
            <a:endParaRPr lang="en-US" sz="1600" dirty="0">
              <a:solidFill>
                <a:schemeClr val="tx2"/>
              </a:solidFill>
            </a:endParaRPr>
          </a:p>
          <a:p>
            <a:r>
              <a:rPr lang="en-US" sz="2400" dirty="0">
                <a:solidFill>
                  <a:schemeClr val="bg1"/>
                </a:solidFill>
              </a:rPr>
              <a:t>5. The character connected to a </a:t>
            </a:r>
            <a:r>
              <a:rPr lang="en-US" sz="2400" dirty="0">
                <a:solidFill>
                  <a:srgbClr val="00B0F0"/>
                </a:solidFill>
              </a:rPr>
              <a:t>dynasty</a:t>
            </a:r>
            <a:r>
              <a:rPr lang="en-US" sz="2400" dirty="0">
                <a:solidFill>
                  <a:schemeClr val="bg1"/>
                </a:solidFill>
              </a:rPr>
              <a:t> is</a:t>
            </a:r>
            <a:r>
              <a:rPr lang="en-US" sz="2400" dirty="0">
                <a:solidFill>
                  <a:schemeClr val="tx2"/>
                </a:solidFill>
              </a:rPr>
              <a:t> Magistrate Tiger.</a:t>
            </a:r>
          </a:p>
          <a:p>
            <a:r>
              <a:rPr lang="en-US" sz="2400" dirty="0">
                <a:solidFill>
                  <a:schemeClr val="bg1"/>
                </a:solidFill>
              </a:rPr>
              <a:t> </a:t>
            </a:r>
          </a:p>
        </p:txBody>
      </p:sp>
      <p:sp>
        <p:nvSpPr>
          <p:cNvPr id="6" name="Rectangle 2">
            <a:extLst>
              <a:ext uri="{FF2B5EF4-FFF2-40B4-BE49-F238E27FC236}">
                <a16:creationId xmlns:a16="http://schemas.microsoft.com/office/drawing/2014/main" id="{9BBDB19D-7EAC-4BF8-BCAD-9AB2EAE5A74C}"/>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300" dirty="0">
                <a:solidFill>
                  <a:schemeClr val="tx2"/>
                </a:solidFill>
              </a:rPr>
              <a:t>Retrieval Practice: Lesson 4</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58239-0A10-4E22-ADCE-7ADEDCBBEBA0}"/>
              </a:ext>
            </a:extLst>
          </p:cNvPr>
          <p:cNvSpPr txBox="1"/>
          <p:nvPr/>
        </p:nvSpPr>
        <p:spPr>
          <a:xfrm>
            <a:off x="370528" y="971232"/>
            <a:ext cx="8581292" cy="2739211"/>
          </a:xfrm>
          <a:prstGeom prst="rect">
            <a:avLst/>
          </a:prstGeom>
          <a:noFill/>
        </p:spPr>
        <p:txBody>
          <a:bodyPr wrap="square" rtlCol="0">
            <a:spAutoFit/>
          </a:bodyPr>
          <a:lstStyle/>
          <a:p>
            <a:endParaRPr lang="en-US" sz="1600" dirty="0">
              <a:solidFill>
                <a:schemeClr val="bg1"/>
              </a:solidFill>
            </a:endParaRPr>
          </a:p>
          <a:p>
            <a:pPr>
              <a:buClr>
                <a:schemeClr val="bg1"/>
              </a:buClr>
            </a:pPr>
            <a:endParaRPr lang="en-US" sz="2000" dirty="0">
              <a:solidFill>
                <a:schemeClr val="bg1"/>
              </a:solidFill>
            </a:endParaRPr>
          </a:p>
          <a:p>
            <a:pPr marL="457200" indent="-457200">
              <a:buAutoNum type="arabicPeriod" startAt="6"/>
            </a:pPr>
            <a:r>
              <a:rPr lang="en-US" sz="2400" dirty="0">
                <a:solidFill>
                  <a:schemeClr val="bg1"/>
                </a:solidFill>
              </a:rPr>
              <a:t>The characters who could be best described as </a:t>
            </a:r>
            <a:r>
              <a:rPr lang="en-US" sz="2400" b="1" dirty="0">
                <a:solidFill>
                  <a:srgbClr val="00B0F0"/>
                </a:solidFill>
              </a:rPr>
              <a:t>impulsive</a:t>
            </a:r>
            <a:r>
              <a:rPr lang="en-US" sz="2400" dirty="0">
                <a:solidFill>
                  <a:schemeClr val="tx2">
                    <a:lumMod val="60000"/>
                    <a:lumOff val="40000"/>
                  </a:schemeClr>
                </a:solidFill>
              </a:rPr>
              <a:t> </a:t>
            </a:r>
            <a:r>
              <a:rPr lang="en-US" sz="2400" dirty="0">
                <a:solidFill>
                  <a:schemeClr val="bg1"/>
                </a:solidFill>
              </a:rPr>
              <a:t>are </a:t>
            </a:r>
            <a:r>
              <a:rPr lang="en-US" sz="2400" dirty="0">
                <a:solidFill>
                  <a:schemeClr val="tx2"/>
                </a:solidFill>
              </a:rPr>
              <a:t>Minli and Magistrate Tiger</a:t>
            </a:r>
            <a:r>
              <a:rPr lang="en-US" sz="2400" dirty="0">
                <a:solidFill>
                  <a:schemeClr val="bg1"/>
                </a:solidFill>
              </a:rPr>
              <a:t>.</a:t>
            </a:r>
          </a:p>
          <a:p>
            <a:endParaRPr lang="en-US" sz="2400" dirty="0">
              <a:solidFill>
                <a:schemeClr val="bg1"/>
              </a:solidFill>
            </a:endParaRPr>
          </a:p>
          <a:p>
            <a:endParaRPr lang="en-US" dirty="0">
              <a:solidFill>
                <a:schemeClr val="bg1"/>
              </a:solidFill>
            </a:endParaRPr>
          </a:p>
          <a:p>
            <a:pPr lvl="0" algn="r"/>
            <a:endParaRPr lang="en-US" sz="2800" dirty="0">
              <a:solidFill>
                <a:srgbClr val="FFDD00"/>
              </a:solidFill>
            </a:endParaRPr>
          </a:p>
          <a:p>
            <a:pPr marL="342874" indent="-342874" algn="r">
              <a:buAutoNum type="arabicPeriod" startAt="7"/>
            </a:pPr>
            <a:endParaRPr lang="en-US" dirty="0">
              <a:solidFill>
                <a:schemeClr val="bg1"/>
              </a:solidFill>
            </a:endParaRPr>
          </a:p>
        </p:txBody>
      </p:sp>
      <p:sp>
        <p:nvSpPr>
          <p:cNvPr id="6" name="Rectangle 2">
            <a:extLst>
              <a:ext uri="{FF2B5EF4-FFF2-40B4-BE49-F238E27FC236}">
                <a16:creationId xmlns:a16="http://schemas.microsoft.com/office/drawing/2014/main" id="{9BBDB19D-7EAC-4BF8-BCAD-9AB2EAE5A74C}"/>
              </a:ext>
            </a:extLst>
          </p:cNvPr>
          <p:cNvSpPr txBox="1">
            <a:spLocks noChangeArrowheads="1"/>
          </p:cNvSpPr>
          <p:nvPr/>
        </p:nvSpPr>
        <p:spPr>
          <a:xfrm>
            <a:off x="890954" y="40910"/>
            <a:ext cx="7540440" cy="1306627"/>
          </a:xfrm>
          <a:prstGeom prst="rect">
            <a:avLst/>
          </a:prstGeom>
          <a:noFill/>
        </p:spPr>
        <p:txBody>
          <a:bodyPr vert="horz" lIns="91440" tIns="45720" rIns="91440" bIns="45720" rtlCol="0" anchor="ctr">
            <a:normAutofit fontScale="75000" lnSpcReduction="2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4700" dirty="0">
                <a:solidFill>
                  <a:schemeClr val="tx2"/>
                </a:solidFill>
              </a:rPr>
              <a:t>Retrieval Practice: Lesson 4</a:t>
            </a:r>
          </a:p>
          <a:p>
            <a:pPr algn="ctr"/>
            <a:r>
              <a:rPr lang="en-US" sz="4700" dirty="0">
                <a:solidFill>
                  <a:schemeClr val="tx2"/>
                </a:solidFill>
              </a:rPr>
              <a:t>(continued)</a:t>
            </a:r>
            <a:br>
              <a:rPr lang="en-US" sz="3600" dirty="0">
                <a:solidFill>
                  <a:schemeClr val="tx2"/>
                </a:solidFill>
              </a:rPr>
            </a:br>
            <a:endParaRPr lang="en-US" sz="3600" dirty="0">
              <a:solidFill>
                <a:schemeClr val="bg1"/>
              </a:solidFill>
            </a:endParaRPr>
          </a:p>
        </p:txBody>
      </p:sp>
      <p:sp>
        <p:nvSpPr>
          <p:cNvPr id="3" name="Rectangle 2">
            <a:extLst>
              <a:ext uri="{FF2B5EF4-FFF2-40B4-BE49-F238E27FC236}">
                <a16:creationId xmlns:a16="http://schemas.microsoft.com/office/drawing/2014/main" id="{1DF14D42-4568-4F43-8AA8-A77A71BE1E67}"/>
              </a:ext>
            </a:extLst>
          </p:cNvPr>
          <p:cNvSpPr/>
          <p:nvPr/>
        </p:nvSpPr>
        <p:spPr>
          <a:xfrm>
            <a:off x="6009989" y="5886768"/>
            <a:ext cx="2941831" cy="461665"/>
          </a:xfrm>
          <a:prstGeom prst="rect">
            <a:avLst/>
          </a:prstGeom>
        </p:spPr>
        <p:txBody>
          <a:bodyPr wrap="none">
            <a:spAutoFit/>
          </a:bodyPr>
          <a:lstStyle/>
          <a:p>
            <a:r>
              <a:rPr lang="en-US" sz="2400" dirty="0">
                <a:solidFill>
                  <a:srgbClr val="FFDD00"/>
                </a:solidFill>
              </a:rPr>
              <a:t>Self-score: ______ /6</a:t>
            </a:r>
            <a:endParaRPr lang="en-US" sz="2400" dirty="0"/>
          </a:p>
        </p:txBody>
      </p:sp>
    </p:spTree>
    <p:extLst>
      <p:ext uri="{BB962C8B-B14F-4D97-AF65-F5344CB8AC3E}">
        <p14:creationId xmlns:p14="http://schemas.microsoft.com/office/powerpoint/2010/main" val="195250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00189" y="444361"/>
            <a:ext cx="8721970" cy="4770537"/>
          </a:xfrm>
          <a:prstGeom prst="rect">
            <a:avLst/>
          </a:prstGeom>
          <a:noFill/>
        </p:spPr>
        <p:txBody>
          <a:bodyPr wrap="square" rtlCol="0">
            <a:spAutoFit/>
          </a:bodyPr>
          <a:lstStyle/>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What does it mean to be </a:t>
            </a:r>
            <a:r>
              <a:rPr lang="en-US" sz="2400" b="1" dirty="0">
                <a:solidFill>
                  <a:srgbClr val="00B0F0"/>
                </a:solidFill>
              </a:rPr>
              <a:t>indebted</a:t>
            </a:r>
            <a:r>
              <a:rPr lang="en-US" sz="2400" dirty="0">
                <a:solidFill>
                  <a:srgbClr val="00B0F0"/>
                </a:solidFill>
              </a:rPr>
              <a:t> </a:t>
            </a:r>
            <a:r>
              <a:rPr lang="en-US" sz="2400" dirty="0">
                <a:solidFill>
                  <a:schemeClr val="bg1"/>
                </a:solidFill>
              </a:rPr>
              <a:t>to someone? </a:t>
            </a:r>
          </a:p>
          <a:p>
            <a:pPr marL="342874" indent="-342874">
              <a:buFont typeface="+mj-lt"/>
              <a:buAutoNum type="arabicPeriod"/>
            </a:pPr>
            <a:endParaRPr lang="en-US" dirty="0">
              <a:solidFill>
                <a:schemeClr val="bg1"/>
              </a:solidFill>
            </a:endParaRPr>
          </a:p>
          <a:p>
            <a:pPr marL="342874" indent="-342874">
              <a:buFont typeface="+mj-lt"/>
              <a:buAutoNum type="arabicPeriod"/>
            </a:pPr>
            <a:r>
              <a:rPr lang="en-US" sz="2400" dirty="0">
                <a:solidFill>
                  <a:schemeClr val="bg1"/>
                </a:solidFill>
              </a:rPr>
              <a:t>What is a </a:t>
            </a:r>
            <a:r>
              <a:rPr lang="en-US" sz="2400" b="1" dirty="0">
                <a:solidFill>
                  <a:srgbClr val="00B0F0"/>
                </a:solidFill>
              </a:rPr>
              <a:t>proverb</a:t>
            </a:r>
            <a:r>
              <a:rPr lang="en-US" sz="2400" dirty="0">
                <a:solidFill>
                  <a:schemeClr val="bg1"/>
                </a:solidFill>
              </a:rPr>
              <a:t>?</a:t>
            </a:r>
          </a:p>
          <a:p>
            <a:pPr marL="342874" indent="-342874">
              <a:buFont typeface="+mj-lt"/>
              <a:buAutoNum type="arabicPeriod"/>
            </a:pPr>
            <a:endParaRPr lang="en-US" sz="1600" dirty="0">
              <a:solidFill>
                <a:schemeClr val="bg1"/>
              </a:solidFill>
            </a:endParaRPr>
          </a:p>
          <a:p>
            <a:pPr marL="342874" indent="-342874">
              <a:buFont typeface="+mj-lt"/>
              <a:buAutoNum type="arabicPeriod"/>
            </a:pPr>
            <a:r>
              <a:rPr lang="en-US" sz="2400" dirty="0">
                <a:solidFill>
                  <a:schemeClr val="bg1"/>
                </a:solidFill>
              </a:rPr>
              <a:t>What are </a:t>
            </a:r>
            <a:r>
              <a:rPr lang="en-US" sz="2400" b="1" dirty="0">
                <a:solidFill>
                  <a:srgbClr val="00B0F0"/>
                </a:solidFill>
              </a:rPr>
              <a:t>myths</a:t>
            </a:r>
            <a:r>
              <a:rPr lang="en-US" sz="2400" dirty="0">
                <a:solidFill>
                  <a:schemeClr val="bg1"/>
                </a:solidFill>
              </a:rPr>
              <a:t>? </a:t>
            </a:r>
          </a:p>
          <a:p>
            <a:pPr marL="342874" indent="-342874">
              <a:buFont typeface="+mj-lt"/>
              <a:buAutoNum type="arabicPeriod"/>
            </a:pPr>
            <a:endParaRPr lang="en-US" dirty="0">
              <a:solidFill>
                <a:schemeClr val="bg1"/>
              </a:solidFill>
            </a:endParaRPr>
          </a:p>
          <a:p>
            <a:pPr marL="342874" indent="-342874">
              <a:buFont typeface="+mj-lt"/>
              <a:buAutoNum type="arabicPeriod"/>
            </a:pPr>
            <a:r>
              <a:rPr lang="en-US" sz="2400" dirty="0">
                <a:solidFill>
                  <a:schemeClr val="bg1"/>
                </a:solidFill>
              </a:rPr>
              <a:t>What does a </a:t>
            </a:r>
            <a:r>
              <a:rPr lang="en-US" sz="2400" b="1" dirty="0">
                <a:solidFill>
                  <a:srgbClr val="00B0F0"/>
                </a:solidFill>
              </a:rPr>
              <a:t>dragon symbolize</a:t>
            </a:r>
            <a:r>
              <a:rPr lang="en-US" sz="2400" dirty="0">
                <a:solidFill>
                  <a:schemeClr val="bg1"/>
                </a:solidFill>
              </a:rPr>
              <a:t>? </a:t>
            </a:r>
          </a:p>
          <a:p>
            <a:pPr marL="342874" indent="-342874">
              <a:buFont typeface="+mj-lt"/>
              <a:buAutoNum type="arabicPeriod"/>
            </a:pPr>
            <a:endParaRPr lang="en-US" dirty="0">
              <a:solidFill>
                <a:schemeClr val="bg1"/>
              </a:solidFill>
            </a:endParaRPr>
          </a:p>
          <a:p>
            <a:r>
              <a:rPr lang="en-US" sz="2400" dirty="0">
                <a:solidFill>
                  <a:schemeClr val="bg1"/>
                </a:solidFill>
              </a:rPr>
              <a:t>5. Who could be described as </a:t>
            </a:r>
            <a:r>
              <a:rPr lang="en-US" sz="2400" b="1" dirty="0">
                <a:solidFill>
                  <a:srgbClr val="00B0F0"/>
                </a:solidFill>
              </a:rPr>
              <a:t>envious </a:t>
            </a:r>
            <a:r>
              <a:rPr lang="en-US" sz="2400" dirty="0">
                <a:solidFill>
                  <a:schemeClr val="bg1"/>
                </a:solidFill>
              </a:rPr>
              <a:t>in the novel? </a:t>
            </a:r>
          </a:p>
          <a:p>
            <a:pPr marL="342874" indent="-342874">
              <a:buFont typeface="+mj-lt"/>
              <a:buAutoNum type="arabicPeriod"/>
            </a:pPr>
            <a:endParaRPr lang="en-US" dirty="0">
              <a:solidFill>
                <a:schemeClr val="bg1"/>
              </a:solidFill>
            </a:endParaRPr>
          </a:p>
          <a:p>
            <a:r>
              <a:rPr lang="en-US" sz="2400" dirty="0">
                <a:solidFill>
                  <a:schemeClr val="bg1"/>
                </a:solidFill>
              </a:rPr>
              <a:t>6. Describe how Ma and Ba </a:t>
            </a:r>
            <a:r>
              <a:rPr lang="en-US" sz="2400" b="1" dirty="0">
                <a:solidFill>
                  <a:srgbClr val="00B0F0"/>
                </a:solidFill>
              </a:rPr>
              <a:t>discourage </a:t>
            </a:r>
            <a:r>
              <a:rPr lang="en-US" sz="2400" dirty="0">
                <a:solidFill>
                  <a:schemeClr val="bg1"/>
                </a:solidFill>
              </a:rPr>
              <a:t>Minli? </a:t>
            </a:r>
            <a:br>
              <a:rPr lang="en-US" sz="2400" dirty="0">
                <a:solidFill>
                  <a:schemeClr val="bg1"/>
                </a:solidFill>
              </a:rPr>
            </a:br>
            <a:br>
              <a:rPr lang="en-US" sz="2400" dirty="0">
                <a:solidFill>
                  <a:schemeClr val="bg1"/>
                </a:solidFill>
              </a:rPr>
            </a:br>
            <a:r>
              <a:rPr lang="en-US" sz="2400" dirty="0">
                <a:solidFill>
                  <a:schemeClr val="bg1"/>
                </a:solidFill>
              </a:rPr>
              <a:t>7. What is </a:t>
            </a:r>
            <a:r>
              <a:rPr lang="en-US" sz="2400" b="1" dirty="0">
                <a:solidFill>
                  <a:srgbClr val="00B0F0"/>
                </a:solidFill>
              </a:rPr>
              <a:t>foreshadowing</a:t>
            </a:r>
            <a:r>
              <a:rPr lang="en-US" sz="2400" dirty="0">
                <a:solidFill>
                  <a:schemeClr val="bg1"/>
                </a:solidFill>
              </a:rPr>
              <a:t>?</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785811" y="5233736"/>
            <a:ext cx="2358189" cy="1624263"/>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914332">
              <a:defRPr/>
            </a:pPr>
            <a:r>
              <a:rPr lang="en-US" sz="2000" kern="0" dirty="0">
                <a:solidFill>
                  <a:srgbClr val="3F3F3F"/>
                </a:solidFill>
                <a:latin typeface="Franklin Gothic Book"/>
              </a:rPr>
              <a:t>Take 3 minutes </a:t>
            </a:r>
          </a:p>
        </p:txBody>
      </p:sp>
      <p:sp>
        <p:nvSpPr>
          <p:cNvPr id="7" name="Rectangle 2">
            <a:extLst>
              <a:ext uri="{FF2B5EF4-FFF2-40B4-BE49-F238E27FC236}">
                <a16:creationId xmlns:a16="http://schemas.microsoft.com/office/drawing/2014/main" id="{8F9FFA9C-03CF-4583-98F0-AF5CDC89F682}"/>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10</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22255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11912" y="611565"/>
            <a:ext cx="8698523" cy="5139869"/>
          </a:xfrm>
          <a:prstGeom prst="rect">
            <a:avLst/>
          </a:prstGeom>
          <a:noFill/>
        </p:spPr>
        <p:txBody>
          <a:bodyPr wrap="square" rtlCol="0">
            <a:spAutoFit/>
          </a:bodyPr>
          <a:lstStyle/>
          <a:p>
            <a:endParaRPr lang="en-US" sz="2000" dirty="0">
              <a:solidFill>
                <a:schemeClr val="bg1"/>
              </a:solidFill>
            </a:endParaRPr>
          </a:p>
          <a:p>
            <a:pPr marL="342874" indent="-342874">
              <a:buClr>
                <a:schemeClr val="bg1"/>
              </a:buClr>
              <a:buFont typeface="+mj-lt"/>
              <a:buAutoNum type="arabicPeriod"/>
            </a:pPr>
            <a:r>
              <a:rPr lang="en-US" sz="2400" dirty="0">
                <a:solidFill>
                  <a:schemeClr val="bg1"/>
                </a:solidFill>
              </a:rPr>
              <a:t>When someone is </a:t>
            </a:r>
            <a:r>
              <a:rPr lang="en-US" sz="2400" b="1" dirty="0">
                <a:solidFill>
                  <a:srgbClr val="00B0F0"/>
                </a:solidFill>
              </a:rPr>
              <a:t>indebted </a:t>
            </a:r>
            <a:r>
              <a:rPr lang="en-US" sz="2400" dirty="0">
                <a:solidFill>
                  <a:schemeClr val="bg1"/>
                </a:solidFill>
              </a:rPr>
              <a:t>to it means </a:t>
            </a:r>
            <a:r>
              <a:rPr lang="en-US" sz="2400" dirty="0">
                <a:solidFill>
                  <a:schemeClr val="tx2"/>
                </a:solidFill>
              </a:rPr>
              <a:t>they owe something to someone, like money or thanks.</a:t>
            </a:r>
          </a:p>
          <a:p>
            <a:pPr marL="342874" indent="-342874">
              <a:buFont typeface="+mj-lt"/>
              <a:buAutoNum type="arabicPeriod"/>
            </a:pPr>
            <a:endParaRPr lang="en-US" sz="2400" dirty="0">
              <a:solidFill>
                <a:schemeClr val="bg1"/>
              </a:solidFill>
            </a:endParaRPr>
          </a:p>
          <a:p>
            <a:pPr marL="342900" indent="-342900">
              <a:buClr>
                <a:schemeClr val="bg1"/>
              </a:buClr>
              <a:buFont typeface="+mj-lt"/>
              <a:buAutoNum type="arabicPeriod"/>
            </a:pPr>
            <a:r>
              <a:rPr lang="en-US" sz="2400" dirty="0">
                <a:solidFill>
                  <a:schemeClr val="bg1"/>
                </a:solidFill>
              </a:rPr>
              <a:t>A </a:t>
            </a:r>
            <a:r>
              <a:rPr lang="en-US" sz="2400" b="1" dirty="0">
                <a:solidFill>
                  <a:srgbClr val="00B0F0"/>
                </a:solidFill>
              </a:rPr>
              <a:t>proverb </a:t>
            </a:r>
            <a:r>
              <a:rPr lang="en-US" sz="2400" dirty="0">
                <a:solidFill>
                  <a:schemeClr val="bg1"/>
                </a:solidFill>
              </a:rPr>
              <a:t>is </a:t>
            </a:r>
            <a:r>
              <a:rPr lang="en-US" sz="2400" dirty="0">
                <a:solidFill>
                  <a:schemeClr val="tx2"/>
                </a:solidFill>
              </a:rPr>
              <a:t>a short statement or saying that provides a general truth or piece of advice</a:t>
            </a:r>
            <a:r>
              <a:rPr lang="en-US" sz="2400" b="1" dirty="0">
                <a:solidFill>
                  <a:schemeClr val="tx2"/>
                </a:solidFill>
              </a:rPr>
              <a:t>.</a:t>
            </a:r>
            <a:endParaRPr lang="en-US" sz="2400" dirty="0">
              <a:solidFill>
                <a:schemeClr val="tx2"/>
              </a:solidFill>
            </a:endParaRP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A </a:t>
            </a:r>
            <a:r>
              <a:rPr lang="en-US" sz="2400" b="1" dirty="0">
                <a:solidFill>
                  <a:srgbClr val="00B0F0"/>
                </a:solidFill>
              </a:rPr>
              <a:t>myth</a:t>
            </a:r>
            <a:r>
              <a:rPr lang="en-US" sz="2400" dirty="0">
                <a:solidFill>
                  <a:schemeClr val="bg1"/>
                </a:solidFill>
              </a:rPr>
              <a:t> is </a:t>
            </a:r>
            <a:r>
              <a:rPr lang="en-US" sz="2400" dirty="0">
                <a:solidFill>
                  <a:schemeClr val="tx2"/>
                </a:solidFill>
              </a:rPr>
              <a:t>a story told by ancient cultures that explain beliefs, practices, or natural </a:t>
            </a:r>
            <a:r>
              <a:rPr lang="en-US" sz="2400" dirty="0" err="1">
                <a:solidFill>
                  <a:schemeClr val="tx2"/>
                </a:solidFill>
              </a:rPr>
              <a:t>occurences</a:t>
            </a:r>
            <a:r>
              <a:rPr lang="en-US" sz="2400" dirty="0">
                <a:solidFill>
                  <a:schemeClr val="tx2"/>
                </a:solidFill>
              </a:rPr>
              <a:t>.   </a:t>
            </a: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A </a:t>
            </a:r>
            <a:r>
              <a:rPr lang="en-US" sz="2400" b="1" dirty="0">
                <a:solidFill>
                  <a:srgbClr val="00B0F0"/>
                </a:solidFill>
              </a:rPr>
              <a:t>dragon symbolizes</a:t>
            </a:r>
            <a:r>
              <a:rPr lang="en-US" sz="2400" dirty="0">
                <a:solidFill>
                  <a:srgbClr val="00B0F0"/>
                </a:solidFill>
              </a:rPr>
              <a:t> </a:t>
            </a:r>
            <a:r>
              <a:rPr lang="en-US" sz="2400" dirty="0">
                <a:solidFill>
                  <a:schemeClr val="bg1"/>
                </a:solidFill>
              </a:rPr>
              <a:t>that refers to situations in which what occurs is the opposite of what’s expected is </a:t>
            </a:r>
            <a:r>
              <a:rPr lang="en-US" sz="2400" dirty="0">
                <a:solidFill>
                  <a:schemeClr val="tx2"/>
                </a:solidFill>
              </a:rPr>
              <a:t>strength, power, an and good luck. It can also symbolize an emperor’s power</a:t>
            </a:r>
            <a:r>
              <a:rPr lang="en-US" sz="2400" dirty="0">
                <a:solidFill>
                  <a:schemeClr val="tx2">
                    <a:lumMod val="60000"/>
                    <a:lumOff val="40000"/>
                  </a:schemeClr>
                </a:solidFill>
              </a:rPr>
              <a:t>.</a:t>
            </a:r>
          </a:p>
          <a:p>
            <a:pPr marL="342874" indent="-342874">
              <a:buFont typeface="+mj-lt"/>
              <a:buAutoNum type="arabicPeriod"/>
            </a:pPr>
            <a:endParaRPr lang="en-US" sz="2000" dirty="0">
              <a:solidFill>
                <a:schemeClr val="bg1"/>
              </a:solidFill>
            </a:endParaRPr>
          </a:p>
        </p:txBody>
      </p:sp>
      <p:sp>
        <p:nvSpPr>
          <p:cNvPr id="8" name="Rectangle 2">
            <a:extLst>
              <a:ext uri="{FF2B5EF4-FFF2-40B4-BE49-F238E27FC236}">
                <a16:creationId xmlns:a16="http://schemas.microsoft.com/office/drawing/2014/main" id="{195B3240-75CC-4844-B056-5F12DE64DF54}"/>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10</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11912" y="1110564"/>
            <a:ext cx="8698523" cy="4401205"/>
          </a:xfrm>
          <a:prstGeom prst="rect">
            <a:avLst/>
          </a:prstGeom>
          <a:noFill/>
        </p:spPr>
        <p:txBody>
          <a:bodyPr wrap="square" rtlCol="0">
            <a:spAutoFit/>
          </a:bodyPr>
          <a:lstStyle/>
          <a:p>
            <a:endParaRPr lang="en-US" sz="2000" dirty="0">
              <a:solidFill>
                <a:schemeClr val="bg1"/>
              </a:solidFill>
            </a:endParaRPr>
          </a:p>
          <a:p>
            <a:endParaRPr lang="en-US" sz="2000" dirty="0">
              <a:solidFill>
                <a:schemeClr val="bg1"/>
              </a:solidFill>
            </a:endParaRPr>
          </a:p>
          <a:p>
            <a:pPr marL="342900" lvl="0" indent="-342900">
              <a:buClr>
                <a:schemeClr val="bg1"/>
              </a:buClr>
              <a:buAutoNum type="arabicPeriod" startAt="5"/>
            </a:pPr>
            <a:r>
              <a:rPr lang="en-US" sz="2400" dirty="0">
                <a:solidFill>
                  <a:schemeClr val="bg1"/>
                </a:solidFill>
              </a:rPr>
              <a:t>Characters who could be described as </a:t>
            </a:r>
            <a:r>
              <a:rPr lang="en-US" sz="2400" b="1" dirty="0">
                <a:solidFill>
                  <a:srgbClr val="00B0F0"/>
                </a:solidFill>
              </a:rPr>
              <a:t>envious</a:t>
            </a:r>
            <a:r>
              <a:rPr lang="en-US" sz="2400" dirty="0">
                <a:solidFill>
                  <a:schemeClr val="bg1"/>
                </a:solidFill>
              </a:rPr>
              <a:t> are </a:t>
            </a:r>
            <a:r>
              <a:rPr lang="en-US" sz="2400" dirty="0">
                <a:solidFill>
                  <a:schemeClr val="tx2"/>
                </a:solidFill>
              </a:rPr>
              <a:t>Magistrate Tiger and Ma</a:t>
            </a:r>
            <a:r>
              <a:rPr lang="en-US" sz="2400" dirty="0">
                <a:solidFill>
                  <a:schemeClr val="bg1"/>
                </a:solidFill>
              </a:rPr>
              <a:t>.</a:t>
            </a:r>
          </a:p>
          <a:p>
            <a:pPr marL="342900" lvl="0" indent="-342900">
              <a:buAutoNum type="arabicPeriod" startAt="5"/>
            </a:pPr>
            <a:endParaRPr lang="en-US" sz="2400" b="1" dirty="0">
              <a:solidFill>
                <a:schemeClr val="bg1"/>
              </a:solidFill>
            </a:endParaRPr>
          </a:p>
          <a:p>
            <a:pPr marL="342900" lvl="0" indent="-342900">
              <a:buClr>
                <a:schemeClr val="bg1"/>
              </a:buClr>
              <a:buAutoNum type="arabicPeriod" startAt="5"/>
            </a:pPr>
            <a:r>
              <a:rPr lang="en-US" sz="2400" dirty="0">
                <a:solidFill>
                  <a:schemeClr val="bg1"/>
                </a:solidFill>
              </a:rPr>
              <a:t>Ma and Ba </a:t>
            </a:r>
            <a:r>
              <a:rPr lang="en-US" sz="2400" b="1" dirty="0">
                <a:solidFill>
                  <a:srgbClr val="00B0F0"/>
                </a:solidFill>
              </a:rPr>
              <a:t>discourage</a:t>
            </a:r>
            <a:r>
              <a:rPr lang="en-US" sz="2400" dirty="0">
                <a:solidFill>
                  <a:schemeClr val="bg1"/>
                </a:solidFill>
              </a:rPr>
              <a:t> Minli </a:t>
            </a:r>
            <a:r>
              <a:rPr lang="en-US" sz="2400" dirty="0">
                <a:solidFill>
                  <a:schemeClr val="tx2"/>
                </a:solidFill>
              </a:rPr>
              <a:t>by telling her that wanting to change their fortune is impossible and that she needs to stop believing stories</a:t>
            </a:r>
            <a:r>
              <a:rPr lang="en-US" sz="2400" dirty="0">
                <a:solidFill>
                  <a:schemeClr val="bg1"/>
                </a:solidFill>
              </a:rPr>
              <a:t>.</a:t>
            </a:r>
            <a:br>
              <a:rPr lang="en-US" sz="2400" dirty="0">
                <a:solidFill>
                  <a:schemeClr val="bg1"/>
                </a:solidFill>
              </a:rPr>
            </a:br>
            <a:endParaRPr lang="en-US" sz="2400" dirty="0">
              <a:solidFill>
                <a:schemeClr val="bg1"/>
              </a:solidFill>
            </a:endParaRPr>
          </a:p>
          <a:p>
            <a:pPr marL="342900" indent="-342900">
              <a:buClr>
                <a:schemeClr val="bg1"/>
              </a:buClr>
              <a:buFontTx/>
              <a:buAutoNum type="arabicPeriod" startAt="5"/>
            </a:pPr>
            <a:r>
              <a:rPr lang="en-US" sz="2400" b="1" dirty="0">
                <a:solidFill>
                  <a:srgbClr val="00B0F0"/>
                </a:solidFill>
              </a:rPr>
              <a:t>Foreshadowing </a:t>
            </a:r>
            <a:r>
              <a:rPr lang="en-US" sz="2400" b="1" dirty="0">
                <a:solidFill>
                  <a:schemeClr val="bg1"/>
                </a:solidFill>
              </a:rPr>
              <a:t>is</a:t>
            </a:r>
            <a:r>
              <a:rPr lang="en-US" sz="2400" b="1" dirty="0">
                <a:solidFill>
                  <a:srgbClr val="00B0F0"/>
                </a:solidFill>
              </a:rPr>
              <a:t> </a:t>
            </a:r>
            <a:r>
              <a:rPr lang="en-US" sz="2400" dirty="0">
                <a:solidFill>
                  <a:schemeClr val="tx2"/>
                </a:solidFill>
              </a:rPr>
              <a:t>when a hint suggests events that might happen in the future</a:t>
            </a:r>
            <a:r>
              <a:rPr lang="en-US" sz="2400" dirty="0">
                <a:solidFill>
                  <a:schemeClr val="bg1"/>
                </a:solidFill>
              </a:rPr>
              <a:t>.</a:t>
            </a:r>
          </a:p>
          <a:p>
            <a:pPr marL="342900" lvl="0" indent="-342900">
              <a:buClr>
                <a:schemeClr val="bg1"/>
              </a:buClr>
              <a:buAutoNum type="arabicPeriod" startAt="5"/>
            </a:pPr>
            <a:endParaRPr lang="en-US" sz="2400" dirty="0">
              <a:solidFill>
                <a:schemeClr val="bg1"/>
              </a:solidFill>
            </a:endParaRPr>
          </a:p>
        </p:txBody>
      </p:sp>
      <p:sp>
        <p:nvSpPr>
          <p:cNvPr id="2" name="Rectangle 1">
            <a:extLst>
              <a:ext uri="{FF2B5EF4-FFF2-40B4-BE49-F238E27FC236}">
                <a16:creationId xmlns:a16="http://schemas.microsoft.com/office/drawing/2014/main" id="{77006D92-E26E-454B-975A-EDAC673D7A73}"/>
              </a:ext>
            </a:extLst>
          </p:cNvPr>
          <p:cNvSpPr/>
          <p:nvPr/>
        </p:nvSpPr>
        <p:spPr>
          <a:xfrm>
            <a:off x="6202168" y="6193685"/>
            <a:ext cx="2941832" cy="461665"/>
          </a:xfrm>
          <a:prstGeom prst="rect">
            <a:avLst/>
          </a:prstGeom>
        </p:spPr>
        <p:txBody>
          <a:bodyPr wrap="none">
            <a:spAutoFit/>
          </a:bodyPr>
          <a:lstStyle/>
          <a:p>
            <a:pPr lvl="0" algn="r"/>
            <a:r>
              <a:rPr lang="en-US" sz="2400" dirty="0">
                <a:solidFill>
                  <a:srgbClr val="FFDD00"/>
                </a:solidFill>
              </a:rPr>
              <a:t>Self-score: ______ /7</a:t>
            </a:r>
          </a:p>
        </p:txBody>
      </p:sp>
      <p:sp>
        <p:nvSpPr>
          <p:cNvPr id="8" name="Rectangle 2">
            <a:extLst>
              <a:ext uri="{FF2B5EF4-FFF2-40B4-BE49-F238E27FC236}">
                <a16:creationId xmlns:a16="http://schemas.microsoft.com/office/drawing/2014/main" id="{195B3240-75CC-4844-B056-5F12DE64DF54}"/>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10</a:t>
            </a:r>
          </a:p>
          <a:p>
            <a:pPr algn="ctr"/>
            <a:r>
              <a:rPr lang="en-US" sz="3600" dirty="0">
                <a:solidFill>
                  <a:schemeClr val="tx2"/>
                </a:solidFill>
              </a:rPr>
              <a:t>(continued)</a:t>
            </a:r>
            <a:endParaRPr lang="en-US" sz="3600" dirty="0">
              <a:solidFill>
                <a:schemeClr val="bg1"/>
              </a:solidFill>
            </a:endParaRPr>
          </a:p>
        </p:txBody>
      </p:sp>
    </p:spTree>
    <p:extLst>
      <p:ext uri="{BB962C8B-B14F-4D97-AF65-F5344CB8AC3E}">
        <p14:creationId xmlns:p14="http://schemas.microsoft.com/office/powerpoint/2010/main" val="343467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187568" y="588722"/>
            <a:ext cx="8768863" cy="4955203"/>
          </a:xfrm>
          <a:prstGeom prst="rect">
            <a:avLst/>
          </a:prstGeom>
          <a:noFill/>
        </p:spPr>
        <p:txBody>
          <a:bodyPr wrap="square" rtlCol="0">
            <a:spAutoFit/>
          </a:bodyPr>
          <a:lstStyle/>
          <a:p>
            <a:r>
              <a:rPr lang="en-US" dirty="0">
                <a:solidFill>
                  <a:schemeClr val="bg1"/>
                </a:solidFill>
              </a:rPr>
              <a:t>1.  </a:t>
            </a:r>
            <a:r>
              <a:rPr lang="en-US" sz="2400" dirty="0">
                <a:solidFill>
                  <a:schemeClr val="bg1"/>
                </a:solidFill>
              </a:rPr>
              <a:t>What is a </a:t>
            </a:r>
            <a:r>
              <a:rPr lang="en-US" sz="2400" b="1" dirty="0">
                <a:solidFill>
                  <a:srgbClr val="00B0F0"/>
                </a:solidFill>
              </a:rPr>
              <a:t>folktale</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2. What is a </a:t>
            </a:r>
            <a:r>
              <a:rPr lang="en-US" sz="2400" b="1" dirty="0">
                <a:solidFill>
                  <a:srgbClr val="00B0F0"/>
                </a:solidFill>
              </a:rPr>
              <a:t>simile</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3. Describe the dragon using a </a:t>
            </a:r>
            <a:r>
              <a:rPr lang="en-US" sz="2400" b="1" dirty="0">
                <a:solidFill>
                  <a:srgbClr val="00B0F0"/>
                </a:solidFill>
              </a:rPr>
              <a:t>simile</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4. What is </a:t>
            </a:r>
            <a:r>
              <a:rPr lang="en-US" sz="2400" b="1" dirty="0">
                <a:solidFill>
                  <a:srgbClr val="00B0F0"/>
                </a:solidFill>
              </a:rPr>
              <a:t>symbolism</a:t>
            </a:r>
            <a:r>
              <a:rPr lang="en-US" sz="2400" dirty="0">
                <a:solidFill>
                  <a:schemeClr val="bg1"/>
                </a:solidFill>
              </a:rPr>
              <a:t>? </a:t>
            </a:r>
          </a:p>
          <a:p>
            <a:r>
              <a:rPr lang="en-US" sz="2400" dirty="0">
                <a:solidFill>
                  <a:schemeClr val="bg1"/>
                </a:solidFill>
              </a:rPr>
              <a:t> </a:t>
            </a:r>
          </a:p>
          <a:p>
            <a:pPr lvl="0"/>
            <a:r>
              <a:rPr lang="en-US" sz="2400" dirty="0">
                <a:solidFill>
                  <a:schemeClr val="bg1"/>
                </a:solidFill>
              </a:rPr>
              <a:t>5. What is one </a:t>
            </a:r>
            <a:r>
              <a:rPr lang="en-US" sz="2400" b="1" dirty="0">
                <a:solidFill>
                  <a:srgbClr val="00B0F0"/>
                </a:solidFill>
              </a:rPr>
              <a:t>symbol </a:t>
            </a:r>
            <a:r>
              <a:rPr lang="en-US" sz="2400" dirty="0">
                <a:solidFill>
                  <a:schemeClr val="bg1"/>
                </a:solidFill>
              </a:rPr>
              <a:t>from </a:t>
            </a:r>
            <a:r>
              <a:rPr lang="en-US" sz="2400" i="1" dirty="0">
                <a:solidFill>
                  <a:schemeClr val="bg1"/>
                </a:solidFill>
              </a:rPr>
              <a:t>Where the Mountain Meets the Moon</a:t>
            </a:r>
            <a:r>
              <a:rPr lang="en-US" sz="2400" dirty="0">
                <a:solidFill>
                  <a:schemeClr val="bg1"/>
                </a:solidFill>
              </a:rPr>
              <a:t>? </a:t>
            </a:r>
          </a:p>
          <a:p>
            <a:r>
              <a:rPr lang="en-US" sz="2400" dirty="0">
                <a:solidFill>
                  <a:schemeClr val="bg1"/>
                </a:solidFill>
              </a:rPr>
              <a:t> </a:t>
            </a:r>
          </a:p>
          <a:p>
            <a:pPr lvl="0"/>
            <a:r>
              <a:rPr lang="en-US" sz="2400" dirty="0">
                <a:solidFill>
                  <a:schemeClr val="bg1"/>
                </a:solidFill>
              </a:rPr>
              <a:t>6. Who or what in the novel could be described as </a:t>
            </a:r>
            <a:r>
              <a:rPr lang="en-US" sz="2400" b="1" dirty="0">
                <a:solidFill>
                  <a:srgbClr val="00B0F0"/>
                </a:solidFill>
              </a:rPr>
              <a:t>meager</a:t>
            </a:r>
            <a:r>
              <a:rPr lang="en-US" sz="2400" dirty="0">
                <a:solidFill>
                  <a:schemeClr val="bg1"/>
                </a:solidFill>
              </a:rPr>
              <a:t>?</a:t>
            </a:r>
          </a:p>
          <a:p>
            <a:pPr marL="342874" indent="-342874">
              <a:buFont typeface="+mj-lt"/>
              <a:buAutoNum type="arabicPeriod"/>
            </a:pPr>
            <a:endParaRPr lang="en-US" sz="1600" dirty="0">
              <a:solidFill>
                <a:schemeClr val="bg1"/>
              </a:solidFill>
            </a:endParaRPr>
          </a:p>
          <a:p>
            <a:pPr lvl="0"/>
            <a:r>
              <a:rPr lang="en-US" sz="2400" dirty="0">
                <a:solidFill>
                  <a:schemeClr val="bg1"/>
                </a:solidFill>
              </a:rPr>
              <a:t>7. What was the purpose of</a:t>
            </a:r>
            <a:r>
              <a:rPr lang="en-US" sz="2400" dirty="0">
                <a:solidFill>
                  <a:srgbClr val="00B0F0"/>
                </a:solidFill>
              </a:rPr>
              <a:t> </a:t>
            </a:r>
            <a:r>
              <a:rPr lang="en-US" sz="2400" b="1" dirty="0">
                <a:solidFill>
                  <a:srgbClr val="00B0F0"/>
                </a:solidFill>
              </a:rPr>
              <a:t>oral tradition</a:t>
            </a:r>
            <a:r>
              <a:rPr lang="en-US" sz="2400" dirty="0">
                <a:solidFill>
                  <a:schemeClr val="bg1"/>
                </a:solidFill>
              </a:rPr>
              <a:t>? </a:t>
            </a: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6965004" y="4931924"/>
            <a:ext cx="2156545" cy="1792133"/>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914332">
              <a:defRPr/>
            </a:pPr>
            <a:r>
              <a:rPr lang="en-US" sz="2000" kern="0" dirty="0">
                <a:solidFill>
                  <a:srgbClr val="3F3F3F"/>
                </a:solidFill>
                <a:latin typeface="Franklin Gothic Book"/>
              </a:rPr>
              <a:t>Take 3 minutes</a:t>
            </a:r>
          </a:p>
        </p:txBody>
      </p:sp>
      <p:sp>
        <p:nvSpPr>
          <p:cNvPr id="7" name="Rectangle 2">
            <a:extLst>
              <a:ext uri="{FF2B5EF4-FFF2-40B4-BE49-F238E27FC236}">
                <a16:creationId xmlns:a16="http://schemas.microsoft.com/office/drawing/2014/main" id="{6CE23808-1EEA-40CF-B694-26F69D9C8BCF}"/>
              </a:ext>
            </a:extLst>
          </p:cNvPr>
          <p:cNvSpPr txBox="1">
            <a:spLocks noChangeArrowheads="1"/>
          </p:cNvSpPr>
          <p:nvPr/>
        </p:nvSpPr>
        <p:spPr>
          <a:xfrm>
            <a:off x="801779" y="11300"/>
            <a:ext cx="7540440" cy="680362"/>
          </a:xfrm>
          <a:prstGeom prst="rect">
            <a:avLst/>
          </a:prstGeom>
          <a:noFill/>
        </p:spPr>
        <p:txBody>
          <a:bodyPr vert="horz" lIns="91440" tIns="45720" rIns="91440" bIns="45720" rtlCol="0" anchor="ctr">
            <a:normAutofit fontScale="67500" lnSpcReduction="2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13</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397389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269630" y="482327"/>
            <a:ext cx="8686801" cy="4955203"/>
          </a:xfrm>
          <a:prstGeom prst="rect">
            <a:avLst/>
          </a:prstGeom>
          <a:noFill/>
        </p:spPr>
        <p:txBody>
          <a:bodyPr wrap="square" rtlCol="0">
            <a:spAutoFit/>
          </a:bodyPr>
          <a:lstStyle/>
          <a:p>
            <a:pPr marL="457200" lvl="0" indent="-457200">
              <a:buAutoNum type="arabicPeriod"/>
            </a:pPr>
            <a:r>
              <a:rPr lang="en-US" sz="2400" dirty="0">
                <a:solidFill>
                  <a:schemeClr val="bg1"/>
                </a:solidFill>
              </a:rPr>
              <a:t>A</a:t>
            </a:r>
            <a:r>
              <a:rPr lang="en-US" sz="2400" b="1" dirty="0">
                <a:solidFill>
                  <a:srgbClr val="00B0F0"/>
                </a:solidFill>
              </a:rPr>
              <a:t> folktale </a:t>
            </a:r>
            <a:r>
              <a:rPr lang="en-US" sz="2400" dirty="0">
                <a:solidFill>
                  <a:schemeClr val="bg1"/>
                </a:solidFill>
              </a:rPr>
              <a:t>is</a:t>
            </a:r>
            <a:r>
              <a:rPr lang="en-US" sz="2400" b="1" dirty="0">
                <a:solidFill>
                  <a:schemeClr val="bg1"/>
                </a:solidFill>
              </a:rPr>
              <a:t> </a:t>
            </a:r>
            <a:r>
              <a:rPr lang="en-US" sz="2400" dirty="0">
                <a:solidFill>
                  <a:schemeClr val="tx2"/>
                </a:solidFill>
              </a:rPr>
              <a:t>a story or superstition passed down orally from one generation to the next, and may teach a lesson</a:t>
            </a:r>
            <a:r>
              <a:rPr lang="en-US" sz="2400" dirty="0">
                <a:solidFill>
                  <a:schemeClr val="bg1"/>
                </a:solidFill>
              </a:rPr>
              <a:t>.</a:t>
            </a:r>
            <a:endParaRPr lang="en-US" sz="2200" dirty="0">
              <a:solidFill>
                <a:schemeClr val="bg1"/>
              </a:solidFill>
            </a:endParaRPr>
          </a:p>
          <a:p>
            <a:pPr lvl="1"/>
            <a:endParaRPr lang="en-US" sz="1600" dirty="0">
              <a:solidFill>
                <a:schemeClr val="bg1"/>
              </a:solidFill>
            </a:endParaRPr>
          </a:p>
          <a:p>
            <a:pPr lvl="0"/>
            <a:r>
              <a:rPr lang="en-US" sz="2400" dirty="0">
                <a:solidFill>
                  <a:schemeClr val="bg1"/>
                </a:solidFill>
              </a:rPr>
              <a:t>2. A</a:t>
            </a:r>
            <a:r>
              <a:rPr lang="en-US" sz="2400" b="1" dirty="0">
                <a:solidFill>
                  <a:schemeClr val="bg1"/>
                </a:solidFill>
              </a:rPr>
              <a:t> </a:t>
            </a:r>
            <a:r>
              <a:rPr lang="en-US" sz="2400" b="1" dirty="0">
                <a:solidFill>
                  <a:srgbClr val="00B0F0"/>
                </a:solidFill>
              </a:rPr>
              <a:t>simile </a:t>
            </a:r>
            <a:r>
              <a:rPr lang="en-US" sz="2400" dirty="0">
                <a:solidFill>
                  <a:schemeClr val="bg1"/>
                </a:solidFill>
              </a:rPr>
              <a:t>is a </a:t>
            </a:r>
            <a:r>
              <a:rPr lang="en-US" sz="2400" dirty="0">
                <a:solidFill>
                  <a:schemeClr val="tx2"/>
                </a:solidFill>
              </a:rPr>
              <a:t>comparison between two unlike things using </a:t>
            </a:r>
            <a:r>
              <a:rPr lang="en-US" sz="2400" i="1" dirty="0">
                <a:solidFill>
                  <a:schemeClr val="tx2"/>
                </a:solidFill>
              </a:rPr>
              <a:t>like </a:t>
            </a:r>
            <a:r>
              <a:rPr lang="en-US" sz="2400" dirty="0">
                <a:solidFill>
                  <a:schemeClr val="tx2"/>
                </a:solidFill>
              </a:rPr>
              <a:t>or  </a:t>
            </a:r>
            <a:endParaRPr lang="en-US" sz="2400" dirty="0">
              <a:solidFill>
                <a:schemeClr val="bg1"/>
              </a:solidFill>
            </a:endParaRPr>
          </a:p>
          <a:p>
            <a:pPr lvl="0"/>
            <a:r>
              <a:rPr lang="en-US" sz="2400" dirty="0">
                <a:solidFill>
                  <a:schemeClr val="bg1"/>
                </a:solidFill>
              </a:rPr>
              <a:t>     </a:t>
            </a:r>
            <a:r>
              <a:rPr lang="en-US" sz="2400" dirty="0">
                <a:solidFill>
                  <a:schemeClr val="tx2"/>
                </a:solidFill>
              </a:rPr>
              <a:t>as</a:t>
            </a:r>
            <a:r>
              <a:rPr lang="en-US" sz="2400" dirty="0">
                <a:solidFill>
                  <a:schemeClr val="bg1"/>
                </a:solidFill>
              </a:rPr>
              <a:t>. </a:t>
            </a:r>
          </a:p>
          <a:p>
            <a:pPr marL="342874" indent="-342874">
              <a:buFont typeface="+mj-lt"/>
              <a:buAutoNum type="arabicPeriod"/>
            </a:pPr>
            <a:endParaRPr lang="en-US" sz="1600" dirty="0">
              <a:solidFill>
                <a:schemeClr val="bg1"/>
              </a:solidFill>
            </a:endParaRPr>
          </a:p>
          <a:p>
            <a:pPr marL="457200" lvl="0" indent="-457200">
              <a:buAutoNum type="arabicPeriod" startAt="3"/>
            </a:pPr>
            <a:r>
              <a:rPr lang="en-US" sz="2400" dirty="0">
                <a:solidFill>
                  <a:schemeClr val="bg1"/>
                </a:solidFill>
              </a:rPr>
              <a:t>Example: The dragon </a:t>
            </a:r>
            <a:r>
              <a:rPr lang="en-US" sz="2400" dirty="0">
                <a:solidFill>
                  <a:schemeClr val="tx2"/>
                </a:solidFill>
              </a:rPr>
              <a:t>is as big a house</a:t>
            </a:r>
            <a:r>
              <a:rPr lang="en-US" sz="2400" dirty="0">
                <a:solidFill>
                  <a:schemeClr val="bg1"/>
                </a:solidFill>
              </a:rPr>
              <a:t>.</a:t>
            </a:r>
          </a:p>
          <a:p>
            <a:pPr lvl="0"/>
            <a:r>
              <a:rPr lang="en-US" sz="2400" dirty="0">
                <a:solidFill>
                  <a:schemeClr val="tx2"/>
                </a:solidFill>
              </a:rPr>
              <a:t>      </a:t>
            </a:r>
            <a:endParaRPr lang="en-US" sz="1600" dirty="0">
              <a:solidFill>
                <a:schemeClr val="bg1"/>
              </a:solidFill>
            </a:endParaRPr>
          </a:p>
          <a:p>
            <a:pPr marL="457200" lvl="0" indent="-457200">
              <a:buAutoNum type="arabicPeriod" startAt="4"/>
            </a:pPr>
            <a:r>
              <a:rPr lang="en-US" sz="2400" b="1" dirty="0">
                <a:solidFill>
                  <a:srgbClr val="00B0F0"/>
                </a:solidFill>
              </a:rPr>
              <a:t>Symbolism </a:t>
            </a:r>
            <a:r>
              <a:rPr lang="en-US" sz="2400" dirty="0">
                <a:solidFill>
                  <a:schemeClr val="bg1"/>
                </a:solidFill>
              </a:rPr>
              <a:t>is </a:t>
            </a:r>
            <a:r>
              <a:rPr lang="en-US" sz="2400" dirty="0">
                <a:solidFill>
                  <a:schemeClr val="tx2"/>
                </a:solidFill>
              </a:rPr>
              <a:t>when an object, person, or idea in a text has an</a:t>
            </a:r>
          </a:p>
          <a:p>
            <a:pPr lvl="0"/>
            <a:r>
              <a:rPr lang="en-US" sz="2400" dirty="0">
                <a:solidFill>
                  <a:schemeClr val="tx2"/>
                </a:solidFill>
              </a:rPr>
              <a:t>      additional meaning beyond its literal one</a:t>
            </a:r>
            <a:r>
              <a:rPr lang="en-US" sz="2400" dirty="0">
                <a:solidFill>
                  <a:schemeClr val="bg1"/>
                </a:solidFill>
              </a:rPr>
              <a:t>.</a:t>
            </a:r>
            <a:r>
              <a:rPr lang="en-US" sz="2400" dirty="0">
                <a:solidFill>
                  <a:schemeClr val="tx2"/>
                </a:solidFill>
              </a:rPr>
              <a:t> </a:t>
            </a:r>
          </a:p>
          <a:p>
            <a:r>
              <a:rPr lang="en-US" sz="2400" dirty="0">
                <a:solidFill>
                  <a:schemeClr val="bg1"/>
                </a:solidFill>
              </a:rPr>
              <a:t> </a:t>
            </a:r>
          </a:p>
          <a:p>
            <a:pPr lvl="0"/>
            <a:r>
              <a:rPr lang="en-US" sz="2400" dirty="0">
                <a:solidFill>
                  <a:schemeClr val="bg1"/>
                </a:solidFill>
              </a:rPr>
              <a:t>5. Some </a:t>
            </a:r>
            <a:r>
              <a:rPr lang="en-US" sz="2400" b="1" dirty="0">
                <a:solidFill>
                  <a:srgbClr val="00B0F0"/>
                </a:solidFill>
              </a:rPr>
              <a:t>symbols</a:t>
            </a:r>
            <a:r>
              <a:rPr lang="en-US" sz="2400" dirty="0">
                <a:solidFill>
                  <a:schemeClr val="bg1"/>
                </a:solidFill>
              </a:rPr>
              <a:t> from the novel are: </a:t>
            </a:r>
            <a:r>
              <a:rPr lang="en-US" sz="2400" dirty="0">
                <a:solidFill>
                  <a:schemeClr val="tx2"/>
                </a:solidFill>
              </a:rPr>
              <a:t>dragon, goldfish, the</a:t>
            </a:r>
            <a:r>
              <a:rPr lang="en-US" sz="2400" dirty="0">
                <a:solidFill>
                  <a:schemeClr val="bg1"/>
                </a:solidFill>
              </a:rPr>
              <a:t> </a:t>
            </a:r>
            <a:r>
              <a:rPr lang="en-US" sz="2400" dirty="0">
                <a:solidFill>
                  <a:schemeClr val="tx2"/>
                </a:solidFill>
              </a:rPr>
              <a:t>Old </a:t>
            </a:r>
          </a:p>
          <a:p>
            <a:pPr lvl="0"/>
            <a:r>
              <a:rPr lang="en-US" sz="2400" dirty="0">
                <a:solidFill>
                  <a:schemeClr val="tx2"/>
                </a:solidFill>
              </a:rPr>
              <a:t>    Man of the Moon, and Magistrate Tiger</a:t>
            </a:r>
            <a:r>
              <a:rPr lang="en-US" sz="2400" dirty="0">
                <a:solidFill>
                  <a:schemeClr val="bg1"/>
                </a:solidFill>
              </a:rPr>
              <a:t>. </a:t>
            </a:r>
          </a:p>
          <a:p>
            <a:r>
              <a:rPr lang="en-US" sz="2000" dirty="0">
                <a:solidFill>
                  <a:schemeClr val="bg1"/>
                </a:solidFill>
              </a:rPr>
              <a:t> </a:t>
            </a:r>
            <a:endParaRPr lang="en-US" dirty="0">
              <a:solidFill>
                <a:schemeClr val="bg1"/>
              </a:solidFill>
            </a:endParaRPr>
          </a:p>
        </p:txBody>
      </p:sp>
      <p:sp>
        <p:nvSpPr>
          <p:cNvPr id="7" name="Rectangle 2">
            <a:extLst>
              <a:ext uri="{FF2B5EF4-FFF2-40B4-BE49-F238E27FC236}">
                <a16:creationId xmlns:a16="http://schemas.microsoft.com/office/drawing/2014/main" id="{77A02B18-0D30-4997-ADCC-E3C5A2EA8F82}"/>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13</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3263</TotalTime>
  <Words>1678</Words>
  <Application>Microsoft Office PowerPoint</Application>
  <PresentationFormat>On-screen Show (4:3)</PresentationFormat>
  <Paragraphs>237</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Franklin Gothic Book</vt:lpstr>
      <vt:lpstr>Franklin Gothic Medium</vt:lpstr>
      <vt:lpstr>Verdana</vt:lpstr>
      <vt:lpstr>USI</vt:lpstr>
      <vt:lpstr>Retrieval Practice Where the Mountain Meets the Moon</vt:lpstr>
      <vt:lpstr>Retrieval Practice: Lesson 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Kevin Grijalva</cp:lastModifiedBy>
  <cp:revision>53</cp:revision>
  <dcterms:created xsi:type="dcterms:W3CDTF">2020-07-09T13:53:08Z</dcterms:created>
  <dcterms:modified xsi:type="dcterms:W3CDTF">2020-12-04T19:00:29Z</dcterms:modified>
</cp:coreProperties>
</file>