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47" r:id="rId5"/>
    <p:sldMasterId id="2147483668" r:id="rId6"/>
    <p:sldMasterId id="2147483957" r:id="rId7"/>
    <p:sldMasterId id="2147483987" r:id="rId8"/>
    <p:sldMasterId id="2147484022" r:id="rId9"/>
    <p:sldMasterId id="2147484033" r:id="rId10"/>
  </p:sldMasterIdLst>
  <p:notesMasterIdLst>
    <p:notesMasterId r:id="rId22"/>
  </p:notesMasterIdLst>
  <p:sldIdLst>
    <p:sldId id="2074" r:id="rId11"/>
    <p:sldId id="258" r:id="rId12"/>
    <p:sldId id="2327" r:id="rId13"/>
    <p:sldId id="2288" r:id="rId14"/>
    <p:sldId id="2328" r:id="rId15"/>
    <p:sldId id="2329" r:id="rId16"/>
    <p:sldId id="2337" r:id="rId17"/>
    <p:sldId id="2338" r:id="rId18"/>
    <p:sldId id="2335" r:id="rId19"/>
    <p:sldId id="309" r:id="rId20"/>
    <p:sldId id="2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87925" autoAdjust="0"/>
  </p:normalViewPr>
  <p:slideViewPr>
    <p:cSldViewPr snapToGrid="0">
      <p:cViewPr varScale="1">
        <p:scale>
          <a:sx n="75" d="100"/>
          <a:sy n="75" d="100"/>
        </p:scale>
        <p:origin x="1085"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r>
              <a:rPr lang="en-US" dirty="0"/>
              <a:t>Teach Like a Champion</a:t>
            </a:r>
            <a:br>
              <a:rPr lang="en-US" dirty="0"/>
            </a:br>
            <a:r>
              <a:rPr lang="en-US" dirty="0"/>
              <a:t>Facilitator Notes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0C9B087-020C-4326-8E26-6DE2B6D0A276}" type="datetimeFigureOut">
              <a:rPr lang="en-US" smtClean="0"/>
              <a:pPr/>
              <a:t>5/11/2022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Facilitator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B919-7DE1-4631-AF41-7AEB4B451F98}" type="slidenum">
              <a:rPr lang="en-US" smtClean="0"/>
              <a:t>‹#›</a:t>
            </a:fld>
            <a:endParaRPr lang="en-US"/>
          </a:p>
        </p:txBody>
      </p:sp>
    </p:spTree>
    <p:extLst>
      <p:ext uri="{BB962C8B-B14F-4D97-AF65-F5344CB8AC3E}">
        <p14:creationId xmlns:p14="http://schemas.microsoft.com/office/powerpoint/2010/main" val="39368005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b="0" kern="1200">
        <a:solidFill>
          <a:schemeClr val="tx1"/>
        </a:solidFill>
        <a:latin typeface="Franklin Gothic Book" panose="020B0503020102020204" pitchFamily="34" charset="0"/>
        <a:ea typeface="+mn-ea"/>
        <a:cs typeface="+mn-cs"/>
      </a:defRPr>
    </a:lvl1pPr>
    <a:lvl2pPr marL="6286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2pPr>
    <a:lvl3pPr marL="10858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3pPr>
    <a:lvl4pPr marL="1543050" indent="-171450" algn="l" defTabSz="914400" rtl="0" eaLnBrk="1" latinLnBrk="0" hangingPunct="1">
      <a:buFont typeface="Wingdings" panose="05000000000000000000" pitchFamily="2" charset="2"/>
      <a:buChar char="§"/>
      <a:defRPr sz="1100" b="0" kern="1200">
        <a:solidFill>
          <a:schemeClr val="tx1"/>
        </a:solidFill>
        <a:latin typeface="Franklin Gothic Book" panose="020B0503020102020204" pitchFamily="34" charset="0"/>
        <a:ea typeface="+mn-ea"/>
        <a:cs typeface="+mn-cs"/>
      </a:defRPr>
    </a:lvl4pPr>
    <a:lvl5pPr marL="2000250" indent="-171450" algn="l" defTabSz="914400" rtl="0" eaLnBrk="1" latinLnBrk="0" hangingPunct="1">
      <a:buFont typeface="Wingdings" panose="05000000000000000000" pitchFamily="2" charset="2"/>
      <a:buChar char="§"/>
      <a:defRPr sz="11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a:t>
            </a:r>
            <a:r>
              <a:rPr lang="en-US" b="1" i="0" dirty="0">
                <a:solidFill>
                  <a:srgbClr val="000000"/>
                </a:solidFill>
                <a:effectLst/>
                <a:latin typeface="Roboto" panose="02000000000000000000" pitchFamily="2" charset="0"/>
              </a:rPr>
              <a:t>RC.Vocabulary.GRM.</a:t>
            </a:r>
            <a:r>
              <a:rPr lang="en-US" b="1" i="0" dirty="0" err="1">
                <a:solidFill>
                  <a:srgbClr val="000000"/>
                </a:solidFill>
                <a:effectLst/>
                <a:latin typeface="Roboto" panose="02000000000000000000" pitchFamily="2" charset="0"/>
              </a:rPr>
              <a:t>MultipleTeachers</a:t>
            </a:r>
            <a:r>
              <a:rPr lang="en-US" b="1" i="0" dirty="0">
                <a:solidFill>
                  <a:srgbClr val="000000"/>
                </a:solidFill>
                <a:effectLst/>
                <a:latin typeface="Roboto" panose="02000000000000000000" pitchFamily="2" charset="0"/>
              </a:rPr>
              <a:t>.’IV montage for RC’.Clip3058 </a:t>
            </a:r>
            <a:r>
              <a:rPr lang="en-US" b="1" i="1" dirty="0">
                <a:solidFill>
                  <a:srgbClr val="FF0000"/>
                </a:solidFill>
                <a:effectLst/>
                <a:latin typeface="Roboto" panose="02000000000000000000" pitchFamily="2" charset="0"/>
              </a:rPr>
              <a:t>Switch for </a:t>
            </a:r>
            <a:r>
              <a:rPr lang="en-US" b="1" i="1" dirty="0">
                <a:solidFill>
                  <a:srgbClr val="FF0000"/>
                </a:solidFill>
                <a:effectLst/>
                <a:latin typeface="Helvetica Neue"/>
              </a:rPr>
              <a:t>RC.Vocabulary.GRM.</a:t>
            </a:r>
            <a:r>
              <a:rPr lang="en-US" b="1" i="1" dirty="0" err="1">
                <a:solidFill>
                  <a:srgbClr val="FF0000"/>
                </a:solidFill>
                <a:effectLst/>
                <a:latin typeface="Helvetica Neue"/>
              </a:rPr>
              <a:t>MultipleTeachers</a:t>
            </a:r>
            <a:r>
              <a:rPr lang="en-US" b="1" i="1" dirty="0">
                <a:solidFill>
                  <a:srgbClr val="FF0000"/>
                </a:solidFill>
                <a:effectLst/>
                <a:latin typeface="Helvetica Neue"/>
              </a:rPr>
              <a:t>.'Implicit vocab montage for RC.Clip3058.Hasan.Badillo.Harley.02.21.2020</a:t>
            </a:r>
            <a:endParaRPr lang="en-US" sz="1100" b="1" i="1"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800" b="0" kern="1200" dirty="0">
                <a:solidFill>
                  <a:schemeClr val="tx1"/>
                </a:solidFill>
                <a:effectLst/>
                <a:latin typeface="Franklin Gothic Book" panose="020B0503020102020204" pitchFamily="34" charset="0"/>
                <a:ea typeface="+mn-ea"/>
                <a:cs typeface="+mn-cs"/>
              </a:rPr>
              <a:t>In this clip, Rachel Harley, Emily Badillo, and Hasan Clayton illustrate various techniques for highlighting implicit vocabulary words that students come across in their reading.</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lvl="1"/>
            <a:r>
              <a:rPr lang="en-US" sz="1100" b="0" kern="1200" dirty="0">
                <a:solidFill>
                  <a:schemeClr val="tx1"/>
                </a:solidFill>
                <a:effectLst/>
                <a:latin typeface="Franklin Gothic Book" panose="020B0503020102020204" pitchFamily="34" charset="0"/>
                <a:ea typeface="+mn-ea"/>
                <a:cs typeface="+mn-cs"/>
              </a:rPr>
              <a:t>How can we leverage reading to teach vocabulary?</a:t>
            </a:r>
          </a:p>
          <a:p>
            <a:pPr lvl="1"/>
            <a:r>
              <a:rPr lang="en-US" sz="1100" b="0" kern="1200" dirty="0">
                <a:solidFill>
                  <a:schemeClr val="tx1"/>
                </a:solidFill>
                <a:effectLst/>
                <a:latin typeface="Franklin Gothic Book" panose="020B0503020102020204" pitchFamily="34" charset="0"/>
                <a:ea typeface="+mn-ea"/>
                <a:cs typeface="+mn-cs"/>
              </a:rPr>
              <a:t>How do teachers prepare to address implicit vocabulary with their students?</a:t>
            </a:r>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fld id="{C931ED10-5BD5-40F8-811C-2CBA232E08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337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Implicit Vocabulary Montage: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dirty="0"/>
              <a:t>Clear, concise definition prepared: </a:t>
            </a:r>
            <a:r>
              <a:rPr lang="en-US" sz="1100" b="0" u="none" kern="1200" dirty="0">
                <a:solidFill>
                  <a:schemeClr val="tx1"/>
                </a:solidFill>
                <a:effectLst/>
                <a:latin typeface="Franklin Gothic Book" panose="020B0503020102020204" pitchFamily="34" charset="0"/>
                <a:ea typeface="+mn-ea"/>
                <a:cs typeface="+mn-cs"/>
              </a:rPr>
              <a:t>Ahead of time, t</a:t>
            </a:r>
            <a:r>
              <a:rPr lang="en-US" sz="1100" b="0" kern="1200" dirty="0">
                <a:solidFill>
                  <a:schemeClr val="tx1"/>
                </a:solidFill>
                <a:effectLst/>
                <a:latin typeface="Franklin Gothic Book" panose="020B0503020102020204" pitchFamily="34" charset="0"/>
                <a:ea typeface="+mn-ea"/>
                <a:cs typeface="+mn-cs"/>
              </a:rPr>
              <a:t>eachers determined which words might present barriers to student comprehension and pre-planned a student-friendly definition and means of participation. In Rachel’s case, she knew that a demonstration of a curtsey was more efficient than a definition.</a:t>
            </a:r>
            <a:endParaRPr lang="en-US" b="1" dirty="0"/>
          </a:p>
          <a:p>
            <a:pPr marL="628650" lvl="1" indent="-171450">
              <a:buFont typeface="Wingdings" panose="05000000000000000000" pitchFamily="2" charset="2"/>
              <a:buChar char="§"/>
            </a:pPr>
            <a:r>
              <a:rPr lang="en-US" b="1" dirty="0"/>
              <a:t>Brief and efficient to get right back into the text: </a:t>
            </a:r>
            <a:r>
              <a:rPr lang="en-US" sz="1100" b="0" kern="1200" dirty="0">
                <a:solidFill>
                  <a:schemeClr val="tx1"/>
                </a:solidFill>
                <a:effectLst/>
                <a:latin typeface="Franklin Gothic Book" panose="020B0503020102020204" pitchFamily="34" charset="0"/>
                <a:ea typeface="+mn-ea"/>
                <a:cs typeface="+mn-cs"/>
              </a:rPr>
              <a:t>Each teacher balances adding knowledge that will increase student comprehension with the need to return quickly to the text to maintain interest and engagement with the reading.</a:t>
            </a:r>
            <a:endParaRPr lang="en-US" b="1" dirty="0"/>
          </a:p>
          <a:p>
            <a:pPr marL="628650" lvl="1" indent="-171450">
              <a:buFont typeface="Wingdings" panose="05000000000000000000" pitchFamily="2" charset="2"/>
              <a:buChar char="§"/>
            </a:pPr>
            <a:r>
              <a:rPr lang="en-US" b="1" dirty="0"/>
              <a:t>(Sometimes) annotated in text: </a:t>
            </a:r>
            <a:r>
              <a:rPr lang="en-US" b="0" dirty="0"/>
              <a:t>Each teacher determines whether annotation or a margin note will be necessary. Saving the definition may help students if they need to use it to answer questions later in the lesson, for example. </a:t>
            </a:r>
          </a:p>
          <a:p>
            <a:pPr marL="628650" lvl="1" indent="-171450">
              <a:buFont typeface="Wingdings" panose="05000000000000000000" pitchFamily="2" charset="2"/>
              <a:buChar char="§"/>
            </a:pPr>
            <a:r>
              <a:rPr lang="en-US" b="1" dirty="0"/>
              <a:t>(Sometimes) quick active practice and/or connections to other words:</a:t>
            </a:r>
            <a:r>
              <a:rPr lang="en-US" b="0" dirty="0"/>
              <a:t> Again, each teacher determine to what extent students should engage further with this word at this moment, striking a balance between practicing with the word and returning to the reading.</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1" kern="1200" dirty="0">
                <a:solidFill>
                  <a:schemeClr val="tx1"/>
                </a:solidFill>
                <a:effectLst/>
                <a:latin typeface="Franklin Gothic Book" panose="020B0503020102020204" pitchFamily="34" charset="0"/>
                <a:ea typeface="+mn-ea"/>
                <a:cs typeface="+mn-cs"/>
              </a:rPr>
              <a:t>Read Aloud</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tabLst/>
              <a:defRPr/>
            </a:pPr>
            <a:r>
              <a:rPr lang="en-US" sz="1100" b="1" i="0" kern="1200" dirty="0">
                <a:solidFill>
                  <a:schemeClr val="tx1"/>
                </a:solidFill>
                <a:effectLst/>
                <a:latin typeface="Franklin Gothic Book" panose="020B0503020102020204" pitchFamily="34" charset="0"/>
                <a:ea typeface="+mn-ea"/>
                <a:cs typeface="+mn-cs"/>
              </a:rPr>
              <a:t>FAQs:</a:t>
            </a:r>
          </a:p>
          <a:p>
            <a:pPr marL="171450" marR="0" lvl="0"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How do I prepare to teach Implicit Vocabulary?</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i="0" kern="1200" dirty="0">
                <a:solidFill>
                  <a:schemeClr val="tx1"/>
                </a:solidFill>
                <a:effectLst/>
                <a:latin typeface="Franklin Gothic Book" panose="020B0503020102020204" pitchFamily="34" charset="0"/>
                <a:ea typeface="+mn-ea"/>
                <a:cs typeface="+mn-cs"/>
              </a:rPr>
              <a:t>As these clips demonstrate, preparation is key. Knowing your students will help you determine which words could present a barrier to comprehension. Knowing where your lesson is headed will help you to select words that are most important: Will this word help students access a central idea or a key point in the reading? Will this word support student analysis necessary to answer an upcoming question? Determining where these words occur in the reading allows you to make decisions about whether you or your students will read this section of text aloud. And practicing your Read </a:t>
            </a:r>
            <a:r>
              <a:rPr lang="en-US" sz="1100" b="0" i="0" kern="1200" dirty="0" err="1">
                <a:solidFill>
                  <a:schemeClr val="tx1"/>
                </a:solidFill>
                <a:effectLst/>
                <a:latin typeface="Franklin Gothic Book" panose="020B0503020102020204" pitchFamily="34" charset="0"/>
                <a:ea typeface="+mn-ea"/>
                <a:cs typeface="+mn-cs"/>
              </a:rPr>
              <a:t>Alouds</a:t>
            </a:r>
            <a:r>
              <a:rPr lang="en-US" sz="1100" b="0" i="0" kern="1200" dirty="0">
                <a:solidFill>
                  <a:schemeClr val="tx1"/>
                </a:solidFill>
                <a:effectLst/>
                <a:latin typeface="Franklin Gothic Book" panose="020B0503020102020204" pitchFamily="34" charset="0"/>
                <a:ea typeface="+mn-ea"/>
                <a:cs typeface="+mn-cs"/>
              </a:rPr>
              <a:t> will help you make efficient choices about pacing: how much time to spend on a particular word.</a:t>
            </a: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11</a:t>
            </a:fld>
            <a:endParaRPr lang="en-US"/>
          </a:p>
        </p:txBody>
      </p:sp>
    </p:spTree>
    <p:extLst>
      <p:ext uri="{BB962C8B-B14F-4D97-AF65-F5344CB8AC3E}">
        <p14:creationId xmlns:p14="http://schemas.microsoft.com/office/powerpoint/2010/main" val="159762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D4B919-7DE1-4631-AF41-7AEB4B451F98}" type="slidenum">
              <a:rPr lang="en-US" smtClean="0"/>
              <a:t>2</a:t>
            </a:fld>
            <a:endParaRPr lang="en-US"/>
          </a:p>
        </p:txBody>
      </p:sp>
    </p:spTree>
    <p:extLst>
      <p:ext uri="{BB962C8B-B14F-4D97-AF65-F5344CB8AC3E}">
        <p14:creationId xmlns:p14="http://schemas.microsoft.com/office/powerpoint/2010/main" val="327633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9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a:t>
            </a:r>
            <a:r>
              <a:rPr lang="en-US" b="1" i="0" dirty="0">
                <a:solidFill>
                  <a:srgbClr val="000000"/>
                </a:solidFill>
                <a:effectLst/>
                <a:latin typeface="Roboto" panose="02000000000000000000" pitchFamily="2" charset="0"/>
              </a:rPr>
              <a:t>RC.Vocabulary.GR5.Torres.'Implore'.Clip2998.PNYCShorter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a:solidFill>
                  <a:schemeClr val="tx1"/>
                </a:solidFill>
                <a:effectLst/>
                <a:latin typeface="Franklin Gothic Book" panose="020B0503020102020204" pitchFamily="34" charset="0"/>
                <a:ea typeface="+mn-ea"/>
                <a:cs typeface="+mn-cs"/>
              </a:rPr>
              <a:t>Context</a:t>
            </a:r>
            <a:r>
              <a:rPr lang="en-US" sz="1100" b="1" kern="1200" dirty="0">
                <a:solidFill>
                  <a:schemeClr val="tx1"/>
                </a:solidFill>
                <a:effectLst/>
                <a:latin typeface="Franklin Gothic Book" panose="020B0503020102020204" pitchFamily="34" charset="0"/>
                <a:ea typeface="+mn-ea"/>
                <a:cs typeface="+mn-cs"/>
              </a:rPr>
              <a:t>:</a:t>
            </a:r>
          </a:p>
          <a:p>
            <a:pPr lvl="1"/>
            <a:r>
              <a:rPr lang="en-US" sz="1100" b="0" kern="1200" dirty="0">
                <a:solidFill>
                  <a:schemeClr val="tx1"/>
                </a:solidFill>
                <a:effectLst/>
                <a:latin typeface="Franklin Gothic Book" panose="020B0503020102020204" pitchFamily="34" charset="0"/>
                <a:ea typeface="+mn-ea"/>
                <a:cs typeface="+mn-cs"/>
              </a:rPr>
              <a:t>In this clip, Christine Torres leads Lesson 14 from the unit for </a:t>
            </a:r>
            <a:r>
              <a:rPr lang="en-US" sz="1100" b="0" i="1" kern="1200" dirty="0">
                <a:solidFill>
                  <a:schemeClr val="tx1"/>
                </a:solidFill>
                <a:effectLst/>
                <a:latin typeface="Franklin Gothic Book" panose="020B0503020102020204" pitchFamily="34" charset="0"/>
                <a:ea typeface="+mn-ea"/>
                <a:cs typeface="+mn-cs"/>
              </a:rPr>
              <a:t>Number the Stars, </a:t>
            </a:r>
            <a:r>
              <a:rPr lang="en-US" sz="1100" b="0" i="0" kern="1200" dirty="0">
                <a:solidFill>
                  <a:schemeClr val="tx1"/>
                </a:solidFill>
                <a:effectLst/>
                <a:latin typeface="Franklin Gothic Book" panose="020B0503020102020204" pitchFamily="34" charset="0"/>
                <a:ea typeface="+mn-ea"/>
                <a:cs typeface="+mn-cs"/>
              </a:rPr>
              <a:t>written</a:t>
            </a:r>
            <a:r>
              <a:rPr lang="en-US" sz="1100" b="0" kern="1200" dirty="0">
                <a:solidFill>
                  <a:schemeClr val="tx1"/>
                </a:solidFill>
                <a:effectLst/>
                <a:latin typeface="Franklin Gothic Book" panose="020B0503020102020204" pitchFamily="34" charset="0"/>
                <a:ea typeface="+mn-ea"/>
                <a:cs typeface="+mn-cs"/>
              </a:rPr>
              <a:t> by Lois Lowry, with a 5th grade class in Springfield, MA.</a:t>
            </a:r>
          </a:p>
          <a:p>
            <a:pPr lvl="1"/>
            <a:r>
              <a:rPr lang="en-US" sz="1100" b="0" kern="1200" dirty="0">
                <a:solidFill>
                  <a:schemeClr val="tx1"/>
                </a:solidFill>
                <a:effectLst/>
                <a:latin typeface="Franklin Gothic Book" panose="020B0503020102020204" pitchFamily="34" charset="0"/>
                <a:ea typeface="+mn-ea"/>
                <a:cs typeface="+mn-cs"/>
              </a:rPr>
              <a:t>Christine is rolling out the Explicit Vocabulary word “implore” and leading her class in Active Practice.</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Christine maximize student engagement?</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0" indent="0">
              <a:buNone/>
            </a:pPr>
            <a:endParaRPr lang="en-US" sz="1100" b="0" kern="1200" dirty="0">
              <a:solidFill>
                <a:schemeClr val="tx1"/>
              </a:solidFill>
              <a:effectLst/>
              <a:latin typeface="Franklin Gothic Book" panose="020B0503020102020204" pitchFamily="34" charset="0"/>
              <a:ea typeface="+mn-ea"/>
              <a:cs typeface="+mn-cs"/>
            </a:endParaRPr>
          </a:p>
          <a:p>
            <a:endParaRPr lang="en-US" b="0" dirty="0"/>
          </a:p>
          <a:p>
            <a:endParaRPr lang="en-US" b="0"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53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Explicit Vocabulary and Active Practice:</a:t>
            </a:r>
            <a:endParaRPr lang="en-US" sz="1100" b="0"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Front-loads the definition: </a:t>
            </a:r>
            <a:r>
              <a:rPr lang="en-US" sz="1100" b="0" kern="1200" dirty="0">
                <a:solidFill>
                  <a:schemeClr val="tx1"/>
                </a:solidFill>
                <a:effectLst/>
                <a:latin typeface="Franklin Gothic Book" panose="020B0503020102020204" pitchFamily="34" charset="0"/>
                <a:ea typeface="+mn-ea"/>
                <a:cs typeface="+mn-cs"/>
              </a:rPr>
              <a:t>Christine does not ask whether students know the definition of “caustic”—this can take up class time as students try to guess at a definition (or to provide an incorrect or halfway-there definition, which could stick in the minds of other students). Instead, Christine provides a student-friendly definition, part of speech, and related words, so that the students’ time is spent actually using the definition, strengthening the neural pathways necessary for recall and mastery of “caustic.” Christine also adds some information to the word “critical,” a part of the definition, to ensure that all her students have an accurate understanding. </a:t>
            </a:r>
          </a:p>
          <a:p>
            <a:pPr lvl="1"/>
            <a:r>
              <a:rPr lang="en-US" sz="1100" b="1" kern="1200" dirty="0">
                <a:solidFill>
                  <a:schemeClr val="tx1"/>
                </a:solidFill>
                <a:effectLst/>
                <a:latin typeface="Franklin Gothic Book" panose="020B0503020102020204" pitchFamily="34" charset="0"/>
                <a:ea typeface="+mn-ea"/>
                <a:cs typeface="+mn-cs"/>
              </a:rPr>
              <a:t>Adds a visual</a:t>
            </a:r>
            <a:r>
              <a:rPr lang="en-US" sz="1100" b="0" kern="1200" dirty="0">
                <a:solidFill>
                  <a:schemeClr val="tx1"/>
                </a:solidFill>
                <a:effectLst/>
                <a:latin typeface="Franklin Gothic Book" panose="020B0503020102020204" pitchFamily="34" charset="0"/>
                <a:ea typeface="+mn-ea"/>
                <a:cs typeface="+mn-cs"/>
              </a:rPr>
              <a:t>: Christine shares a picture that conveys the definition visually as a way to make it “sticky” and durable in students’ minds. Note that Christine has these Explicit Vocabulary words and images posted on the bulletin board on the right side of the class—a further way to support students not only in recalling the definitions of their Explicit Vocabulary words, but also as a reminder to use them in their discussion and written responses.</a:t>
            </a:r>
          </a:p>
          <a:p>
            <a:pPr lvl="1"/>
            <a:r>
              <a:rPr lang="en-US" sz="1100" b="1" kern="1200" dirty="0">
                <a:solidFill>
                  <a:schemeClr val="tx1"/>
                </a:solidFill>
                <a:effectLst/>
                <a:latin typeface="Franklin Gothic Book" panose="020B0503020102020204" pitchFamily="34" charset="0"/>
                <a:ea typeface="+mn-ea"/>
                <a:cs typeface="+mn-cs"/>
              </a:rPr>
              <a:t>Multiple at-bats</a:t>
            </a:r>
            <a:r>
              <a:rPr lang="en-US" sz="1100" b="0" kern="1200" dirty="0">
                <a:solidFill>
                  <a:schemeClr val="tx1"/>
                </a:solidFill>
                <a:effectLst/>
                <a:latin typeface="Franklin Gothic Book" panose="020B0503020102020204" pitchFamily="34" charset="0"/>
                <a:ea typeface="+mn-ea"/>
                <a:cs typeface="+mn-cs"/>
              </a:rPr>
              <a:t>: Christine varies her Means of Participation throughout the roll out and Active Practice, with an emphasis on Turn and Talk. This allows students multiple at-bats to pronounce, hear, and use the words, strengthening those neural pathways.</a:t>
            </a:r>
          </a:p>
          <a:p>
            <a:pPr lvl="1"/>
            <a:r>
              <a:rPr lang="en-US" sz="1100" b="1" kern="1200" dirty="0">
                <a:solidFill>
                  <a:schemeClr val="tx1"/>
                </a:solidFill>
                <a:effectLst/>
                <a:latin typeface="Franklin Gothic Book" panose="020B0503020102020204" pitchFamily="34" charset="0"/>
                <a:ea typeface="+mn-ea"/>
                <a:cs typeface="+mn-cs"/>
              </a:rPr>
              <a:t>Playful</a:t>
            </a:r>
            <a:r>
              <a:rPr lang="en-US" sz="1100" b="0" kern="1200" dirty="0">
                <a:solidFill>
                  <a:schemeClr val="tx1"/>
                </a:solidFill>
                <a:effectLst/>
                <a:latin typeface="Franklin Gothic Book" panose="020B0503020102020204" pitchFamily="34" charset="0"/>
                <a:ea typeface="+mn-ea"/>
                <a:cs typeface="+mn-cs"/>
              </a:rPr>
              <a:t>: Christine adds her own take on the situation of a judges’ caustic remarks (“The judge would NEVER say that Miss Torres’ singing is horrible…”), modeling the word in a humorous situation and adding an element of playfulness to vocabulary instruction—in Miss Torres’ class, words are fun!</a:t>
            </a: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kern="1200" dirty="0">
                <a:solidFill>
                  <a:schemeClr val="tx1"/>
                </a:solidFill>
                <a:effectLst/>
                <a:latin typeface="Franklin Gothic Book" panose="020B0503020102020204" pitchFamily="34" charset="0"/>
                <a:ea typeface="+mn-ea"/>
                <a:cs typeface="+mn-cs"/>
              </a:rPr>
              <a:t>Means of Participation</a:t>
            </a:r>
          </a:p>
          <a:p>
            <a:pPr marL="628650" lvl="1" indent="-171450"/>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FAQs:</a:t>
            </a:r>
          </a:p>
          <a:p>
            <a:pPr marL="628650" lvl="1" indent="-171450"/>
            <a:r>
              <a:rPr lang="en-US" sz="1100" b="0" kern="1200" dirty="0">
                <a:solidFill>
                  <a:schemeClr val="tx1"/>
                </a:solidFill>
                <a:effectLst/>
                <a:latin typeface="Franklin Gothic Book" panose="020B0503020102020204" pitchFamily="34" charset="0"/>
                <a:ea typeface="+mn-ea"/>
                <a:cs typeface="+mn-cs"/>
              </a:rPr>
              <a:t>What does Christine do to prepare for this lesson?</a:t>
            </a:r>
          </a:p>
          <a:p>
            <a:pPr marL="1085850" lvl="2" indent="-171450"/>
            <a:r>
              <a:rPr lang="en-US" sz="1100" b="0" kern="1200" dirty="0">
                <a:solidFill>
                  <a:schemeClr val="tx1"/>
                </a:solidFill>
                <a:effectLst/>
                <a:latin typeface="Franklin Gothic Book" panose="020B0503020102020204" pitchFamily="34" charset="0"/>
                <a:ea typeface="+mn-ea"/>
                <a:cs typeface="+mn-cs"/>
              </a:rPr>
              <a:t>Christine is ready with an explanation of “critical,” a word within the definition, to address possible confusion with the definition. She has intentionally scripted her means of participation to increase the at-bats students receive, giving more opportunities to say, to hear, and to use the words. Christine has planned to use the example sentence/situation and the visual to launch Turn and Talks, increasing students’ opportunities to dive deep into the contexts and use of “caustic.”</a:t>
            </a:r>
          </a:p>
          <a:p>
            <a:pPr marL="628650" lvl="1" indent="-171450"/>
            <a:r>
              <a:rPr lang="en-US" sz="1100" b="0" kern="1200" dirty="0">
                <a:solidFill>
                  <a:schemeClr val="tx1"/>
                </a:solidFill>
                <a:effectLst/>
                <a:latin typeface="Franklin Gothic Book" panose="020B0503020102020204" pitchFamily="34" charset="0"/>
                <a:ea typeface="+mn-ea"/>
                <a:cs typeface="+mn-cs"/>
              </a:rPr>
              <a:t>Are these strategies for Vocabulary instruction appropriate for students with diverse learning needs and multi-lingual learners?</a:t>
            </a:r>
          </a:p>
          <a:p>
            <a:pPr marL="1085850" lvl="2" indent="-171450"/>
            <a:r>
              <a:rPr lang="en-US" sz="1100" b="0" kern="1200" dirty="0">
                <a:solidFill>
                  <a:schemeClr val="tx1"/>
                </a:solidFill>
                <a:effectLst/>
                <a:latin typeface="Franklin Gothic Book" panose="020B0503020102020204" pitchFamily="34" charset="0"/>
                <a:ea typeface="+mn-ea"/>
                <a:cs typeface="+mn-cs"/>
              </a:rPr>
              <a:t>Yes! The structure and elements of Christine’s vocabulary rollout are appropriate for all learners and effectively support students with diverse language and learning needs.</a:t>
            </a:r>
          </a:p>
          <a:p>
            <a:pPr marL="171450" lvl="0" indent="-171450"/>
            <a:endParaRPr lang="en-US" sz="1100" b="1"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4E8A9-D0BF-4B89-B535-50DB07EB74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73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00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Clip Title: EA.ShowCall.GR6.Wright.’Vivid.’Clip2913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a:solidFill>
                  <a:schemeClr val="tx1"/>
                </a:solidFill>
                <a:effectLst/>
                <a:latin typeface="Franklin Gothic Book" panose="020B0503020102020204" pitchFamily="34" charset="0"/>
                <a:ea typeface="+mn-ea"/>
                <a:cs typeface="+mn-cs"/>
              </a:rPr>
              <a:t>Context:</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In this clip, Sarah Wright leads lesson 11 from </a:t>
            </a:r>
            <a:r>
              <a:rPr lang="en-US" sz="1100" b="0" i="1" kern="1200" dirty="0">
                <a:solidFill>
                  <a:schemeClr val="tx1"/>
                </a:solidFill>
                <a:effectLst/>
                <a:latin typeface="Franklin Gothic Book" panose="020B0503020102020204" pitchFamily="34" charset="0"/>
                <a:ea typeface="+mn-ea"/>
                <a:cs typeface="+mn-cs"/>
              </a:rPr>
              <a:t>The Giver </a:t>
            </a:r>
            <a:r>
              <a:rPr lang="en-US" sz="1100" b="0" i="0" kern="1200" dirty="0">
                <a:solidFill>
                  <a:schemeClr val="tx1"/>
                </a:solidFill>
                <a:effectLst/>
                <a:latin typeface="Franklin Gothic Book" panose="020B0503020102020204" pitchFamily="34" charset="0"/>
                <a:ea typeface="+mn-ea"/>
                <a:cs typeface="+mn-cs"/>
              </a:rPr>
              <a:t>by Lois Lowry, </a:t>
            </a:r>
            <a:r>
              <a:rPr lang="en-US" sz="1100" b="0" kern="1200" dirty="0">
                <a:solidFill>
                  <a:schemeClr val="tx1"/>
                </a:solidFill>
                <a:effectLst/>
                <a:latin typeface="Franklin Gothic Book" panose="020B0503020102020204" pitchFamily="34" charset="0"/>
                <a:ea typeface="+mn-ea"/>
                <a:cs typeface="+mn-cs"/>
              </a:rPr>
              <a:t>with a 6</a:t>
            </a:r>
            <a:r>
              <a:rPr lang="en-US" sz="1100" b="0" kern="1200" baseline="30000" dirty="0">
                <a:solidFill>
                  <a:schemeClr val="tx1"/>
                </a:solidFill>
                <a:effectLst/>
                <a:latin typeface="Franklin Gothic Book" panose="020B0503020102020204" pitchFamily="34" charset="0"/>
                <a:ea typeface="+mn-ea"/>
                <a:cs typeface="+mn-cs"/>
              </a:rPr>
              <a:t>th</a:t>
            </a:r>
            <a:r>
              <a:rPr lang="en-US" sz="1100" b="0" kern="1200" dirty="0">
                <a:solidFill>
                  <a:schemeClr val="tx1"/>
                </a:solidFill>
                <a:effectLst/>
                <a:latin typeface="Franklin Gothic Book" panose="020B0503020102020204" pitchFamily="34" charset="0"/>
                <a:ea typeface="+mn-ea"/>
                <a:cs typeface="+mn-cs"/>
              </a:rPr>
              <a:t> grade class in Chattanooga, TN.</a:t>
            </a:r>
          </a:p>
          <a:p>
            <a:pPr marL="628650" marR="0" lvl="1" indent="-171450" algn="l" defTabSz="914400" rtl="0" eaLnBrk="1" fontAlgn="auto" latinLnBrk="0" hangingPunct="1">
              <a:lnSpc>
                <a:spcPct val="100000"/>
              </a:lnSpc>
              <a:spcBef>
                <a:spcPts val="0"/>
              </a:spcBef>
              <a:spcAft>
                <a:spcPts val="0"/>
              </a:spcAft>
              <a:buClrTx/>
              <a:buSzTx/>
              <a:tabLst/>
              <a:defRPr/>
            </a:pPr>
            <a:r>
              <a:rPr lang="en-US" sz="1100" b="0" kern="1200" dirty="0">
                <a:solidFill>
                  <a:schemeClr val="tx1"/>
                </a:solidFill>
                <a:effectLst/>
                <a:latin typeface="Franklin Gothic Book" panose="020B0503020102020204" pitchFamily="34" charset="0"/>
                <a:ea typeface="+mn-ea"/>
                <a:cs typeface="+mn-cs"/>
              </a:rPr>
              <a:t>Sarah has introduced the word “conspicuous,” and is leading Active Practice to deepen students’ understanding.</a:t>
            </a:r>
          </a:p>
          <a:p>
            <a:pPr lvl="0"/>
            <a:r>
              <a:rPr lang="en-US" sz="1100" b="1" kern="1200" dirty="0">
                <a:solidFill>
                  <a:schemeClr val="tx1"/>
                </a:solidFill>
                <a:effectLst/>
                <a:latin typeface="Franklin Gothic Book" panose="020B0503020102020204" pitchFamily="34" charset="0"/>
                <a:ea typeface="+mn-ea"/>
                <a:cs typeface="+mn-cs"/>
              </a:rPr>
              <a:t>Alternative Framing Questions: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kern="1200" dirty="0">
                <a:solidFill>
                  <a:schemeClr val="tx1"/>
                </a:solidFill>
                <a:effectLst/>
                <a:latin typeface="Franklin Gothic Book" panose="020B0503020102020204" pitchFamily="34" charset="0"/>
                <a:ea typeface="+mn-ea"/>
                <a:cs typeface="+mn-cs"/>
              </a:rPr>
              <a:t>How does Sarah’s Active Observation support student learning?</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40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Franklin Gothic Book" panose="020B0503020102020204" pitchFamily="34" charset="0"/>
                <a:ea typeface="+mn-ea"/>
                <a:cs typeface="+mn-cs"/>
              </a:rPr>
              <a:t>Notes on Explicit Vocabulary and Building Knowledge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1" u="none" kern="1200" dirty="0">
                <a:solidFill>
                  <a:schemeClr val="tx1"/>
                </a:solidFill>
                <a:effectLst/>
                <a:latin typeface="Franklin Gothic Book" panose="020B0503020102020204" pitchFamily="34" charset="0"/>
                <a:ea typeface="+mn-ea"/>
                <a:cs typeface="+mn-cs"/>
              </a:rPr>
              <a:t>Gives students independent think time: </a:t>
            </a:r>
            <a:r>
              <a:rPr lang="en-US" sz="1100" b="0" kern="1200" dirty="0">
                <a:solidFill>
                  <a:schemeClr val="tx1"/>
                </a:solidFill>
                <a:effectLst/>
                <a:latin typeface="Franklin Gothic Book" panose="020B0503020102020204" pitchFamily="34" charset="0"/>
                <a:ea typeface="+mn-ea"/>
                <a:cs typeface="+mn-cs"/>
              </a:rPr>
              <a:t>The Stop and Jot question invites all students in, increasing engagement. Sarah can then observe student answers and first determine which students understand the definition, and then decide whether she needs to spend more time with the definition or can move on to other practice questions.</a:t>
            </a:r>
            <a:endParaRPr lang="en-US" sz="1100" b="1" u="none" kern="1200" dirty="0">
              <a:solidFill>
                <a:schemeClr val="tx1"/>
              </a:solidFill>
              <a:effectLst/>
              <a:latin typeface="Franklin Gothic Book" panose="020B0503020102020204" pitchFamily="34" charset="0"/>
              <a:ea typeface="+mn-ea"/>
              <a:cs typeface="+mn-cs"/>
            </a:endParaRPr>
          </a:p>
          <a:p>
            <a:pPr lvl="1"/>
            <a:r>
              <a:rPr lang="en-US" sz="1100" b="1" u="none" kern="1200" dirty="0">
                <a:solidFill>
                  <a:schemeClr val="tx1"/>
                </a:solidFill>
                <a:effectLst/>
                <a:latin typeface="Franklin Gothic Book" panose="020B0503020102020204" pitchFamily="34" charset="0"/>
                <a:ea typeface="+mn-ea"/>
                <a:cs typeface="+mn-cs"/>
              </a:rPr>
              <a:t>Incorporates writing: </a:t>
            </a:r>
            <a:r>
              <a:rPr lang="en-US" sz="1100" b="0" kern="1200" dirty="0">
                <a:solidFill>
                  <a:schemeClr val="tx1"/>
                </a:solidFill>
                <a:effectLst/>
                <a:latin typeface="Franklin Gothic Book" panose="020B0503020102020204" pitchFamily="34" charset="0"/>
                <a:ea typeface="+mn-ea"/>
                <a:cs typeface="+mn-cs"/>
              </a:rPr>
              <a:t>Sarah asks students to respond in writing to the active practice question, in a brief, 30-second Stop and Jot. The focus is not on crafting an exemplary sentence but on cementing the meaning of the word “conspicuous.”</a:t>
            </a:r>
          </a:p>
          <a:p>
            <a:pPr lvl="1"/>
            <a:r>
              <a:rPr lang="en-US" sz="1100" b="1" u="none" kern="1200" dirty="0">
                <a:solidFill>
                  <a:schemeClr val="tx1"/>
                </a:solidFill>
                <a:effectLst/>
                <a:latin typeface="Franklin Gothic Book" panose="020B0503020102020204" pitchFamily="34" charset="0"/>
                <a:ea typeface="+mn-ea"/>
                <a:cs typeface="+mn-cs"/>
              </a:rPr>
              <a:t>Reinforces and celebrates word knowledge: </a:t>
            </a:r>
            <a:r>
              <a:rPr lang="en-US" sz="1100" b="0" u="none" kern="1200" dirty="0">
                <a:solidFill>
                  <a:schemeClr val="tx1"/>
                </a:solidFill>
                <a:effectLst/>
                <a:latin typeface="Franklin Gothic Book" panose="020B0503020102020204" pitchFamily="34" charset="0"/>
                <a:ea typeface="+mn-ea"/>
                <a:cs typeface="+mn-cs"/>
              </a:rPr>
              <a:t>During</a:t>
            </a:r>
            <a:r>
              <a:rPr lang="en-US" sz="1100" b="1" u="none" kern="1200" dirty="0">
                <a:solidFill>
                  <a:schemeClr val="tx1"/>
                </a:solidFill>
                <a:effectLst/>
                <a:latin typeface="Franklin Gothic Book" panose="020B0503020102020204" pitchFamily="34" charset="0"/>
                <a:ea typeface="+mn-ea"/>
                <a:cs typeface="+mn-cs"/>
              </a:rPr>
              <a:t> </a:t>
            </a:r>
            <a:r>
              <a:rPr lang="en-US" sz="1100" b="0" kern="1200" dirty="0">
                <a:solidFill>
                  <a:schemeClr val="tx1"/>
                </a:solidFill>
                <a:effectLst/>
                <a:latin typeface="Franklin Gothic Book" panose="020B0503020102020204" pitchFamily="34" charset="0"/>
                <a:ea typeface="+mn-ea"/>
                <a:cs typeface="+mn-cs"/>
              </a:rPr>
              <a:t>Sarah’s Active Observation, she notes that a student has demonstrated his understanding of “conspicuous” by using another Explicit Vocabulary word, “vivid,” which was taught in Lesson 6. Sarah recognizes that activating this prior knowledge will help strengthen students’ recall, and shares this example with the whole class. Throughout this clip, Sarah shows authentic excitement in her students and their work.</a:t>
            </a:r>
          </a:p>
          <a:p>
            <a:pPr marL="457200" lvl="1" indent="0">
              <a:buNone/>
            </a:pPr>
            <a:endParaRPr lang="en-US" sz="1100" b="0" kern="1200" dirty="0">
              <a:solidFill>
                <a:schemeClr val="tx1"/>
              </a:solidFill>
              <a:effectLst/>
              <a:latin typeface="Franklin Gothic Book" panose="020B0503020102020204" pitchFamily="34" charset="0"/>
              <a:ea typeface="+mn-ea"/>
              <a:cs typeface="+mn-cs"/>
            </a:endParaRPr>
          </a:p>
          <a:p>
            <a:pPr marL="171450" lvl="0" indent="-171450"/>
            <a:r>
              <a:rPr lang="en-US" sz="1100" b="1" kern="1200" dirty="0">
                <a:solidFill>
                  <a:schemeClr val="tx1"/>
                </a:solidFill>
                <a:effectLst/>
                <a:latin typeface="Franklin Gothic Book" panose="020B0503020102020204" pitchFamily="34" charset="0"/>
                <a:ea typeface="+mn-ea"/>
                <a:cs typeface="+mn-cs"/>
              </a:rPr>
              <a:t>You might also consider this clip for:</a:t>
            </a:r>
          </a:p>
          <a:p>
            <a:pPr marL="628650" lvl="1" indent="-171450"/>
            <a:r>
              <a:rPr lang="en-US" sz="1100" b="0" i="0" kern="1200" dirty="0">
                <a:solidFill>
                  <a:schemeClr val="tx1"/>
                </a:solidFill>
                <a:effectLst/>
                <a:latin typeface="Franklin Gothic Book" panose="020B0503020102020204" pitchFamily="34" charset="0"/>
                <a:ea typeface="+mn-ea"/>
                <a:cs typeface="+mn-cs"/>
              </a:rPr>
              <a:t>Active Observation</a:t>
            </a:r>
          </a:p>
          <a:p>
            <a:pPr marL="628650" lvl="1" indent="-171450"/>
            <a:endParaRPr lang="en-US" sz="1100" b="0" i="0" kern="1200" dirty="0">
              <a:solidFill>
                <a:schemeClr val="tx1"/>
              </a:solidFill>
              <a:effectLst/>
              <a:latin typeface="Franklin Gothic Book" panose="020B0503020102020204" pitchFamily="34" charset="0"/>
              <a:ea typeface="+mn-ea"/>
              <a:cs typeface="+mn-cs"/>
            </a:endParaRPr>
          </a:p>
          <a:p>
            <a:pPr marL="171450" lvl="0" indent="-171450"/>
            <a:r>
              <a:rPr lang="en-US" sz="1100" b="1" i="0" kern="1200" dirty="0">
                <a:solidFill>
                  <a:schemeClr val="tx1"/>
                </a:solidFill>
                <a:effectLst/>
                <a:latin typeface="Franklin Gothic Book" panose="020B0503020102020204" pitchFamily="34" charset="0"/>
                <a:ea typeface="+mn-ea"/>
                <a:cs typeface="+mn-cs"/>
              </a:rPr>
              <a:t>FAQs for this clip:</a:t>
            </a:r>
          </a:p>
          <a:p>
            <a:pPr marL="171450" lvl="0" indent="-171450"/>
            <a:r>
              <a:rPr lang="en-US" sz="1100" b="0" i="0" kern="1200" dirty="0">
                <a:solidFill>
                  <a:schemeClr val="tx1"/>
                </a:solidFill>
                <a:effectLst/>
                <a:latin typeface="Franklin Gothic Book" panose="020B0503020102020204" pitchFamily="34" charset="0"/>
                <a:ea typeface="+mn-ea"/>
                <a:cs typeface="+mn-cs"/>
              </a:rPr>
              <a:t>What did Sarah do to prepare for this task?</a:t>
            </a:r>
          </a:p>
          <a:p>
            <a:pPr marL="628650" lvl="1" indent="-171450"/>
            <a:r>
              <a:rPr lang="en-US" sz="1100" b="0" i="0" kern="1200" dirty="0">
                <a:solidFill>
                  <a:schemeClr val="tx1"/>
                </a:solidFill>
                <a:effectLst/>
                <a:latin typeface="Franklin Gothic Book" panose="020B0503020102020204" pitchFamily="34" charset="0"/>
                <a:ea typeface="+mn-ea"/>
                <a:cs typeface="+mn-cs"/>
              </a:rPr>
              <a:t>Sarah made a slight adaptation to the question to make it more personal for students; she changes the location of the question to the local aquarium, a place her students are familiar with. This is another way to increase investment and engagement in the task.</a:t>
            </a:r>
          </a:p>
          <a:p>
            <a:pPr marL="457200" lvl="1" indent="0">
              <a:buNone/>
            </a:pPr>
            <a:endParaRPr lang="en-US" sz="1100" b="0" i="0" kern="1200" dirty="0">
              <a:solidFill>
                <a:schemeClr val="tx1"/>
              </a:solidFill>
              <a:effectLst/>
              <a:latin typeface="Franklin Gothic Book" panose="020B05030201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5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D4B919-7DE1-4631-AF41-7AEB4B451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92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mp"/><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645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5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20328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50586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7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21265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141761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22784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6854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5"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sp>
        <p:nvSpPr>
          <p:cNvPr id="6" name="Content Placeholder 2"/>
          <p:cNvSpPr>
            <a:spLocks noGrp="1"/>
          </p:cNvSpPr>
          <p:nvPr>
            <p:ph idx="1"/>
          </p:nvPr>
        </p:nvSpPr>
        <p:spPr>
          <a:xfrm>
            <a:off x="891986" y="10668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userDrawn="1"/>
        </p:nvCxnSpPr>
        <p:spPr>
          <a:xfrm>
            <a:off x="584138" y="685800"/>
            <a:ext cx="8255062"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4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91952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70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29922620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 Art/Photo Slide 2">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spTree>
    <p:extLst>
      <p:ext uri="{BB962C8B-B14F-4D97-AF65-F5344CB8AC3E}">
        <p14:creationId xmlns:p14="http://schemas.microsoft.com/office/powerpoint/2010/main" val="161493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ip Art/Photo Slide 2">
    <p:spTree>
      <p:nvGrpSpPr>
        <p:cNvPr id="1" name=""/>
        <p:cNvGrpSpPr/>
        <p:nvPr/>
      </p:nvGrpSpPr>
      <p:grpSpPr>
        <a:xfrm>
          <a:off x="0" y="0"/>
          <a:ext cx="0" cy="0"/>
          <a:chOff x="0" y="0"/>
          <a:chExt cx="0" cy="0"/>
        </a:xfrm>
      </p:grpSpPr>
      <p:sp>
        <p:nvSpPr>
          <p:cNvPr id="7" name="Rectangle 6"/>
          <p:cNvSpPr/>
          <p:nvPr userDrawn="1"/>
        </p:nvSpPr>
        <p:spPr bwMode="grayWhite">
          <a:xfrm>
            <a:off x="0" y="0"/>
            <a:ext cx="9143999" cy="6858000"/>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Title 1"/>
          <p:cNvSpPr>
            <a:spLocks noGrp="1"/>
          </p:cNvSpPr>
          <p:nvPr>
            <p:ph type="ctrTitle" hasCustomPrompt="1"/>
          </p:nvPr>
        </p:nvSpPr>
        <p:spPr>
          <a:xfrm>
            <a:off x="304800" y="274638"/>
            <a:ext cx="8534400" cy="484632"/>
          </a:xfrm>
        </p:spPr>
        <p:txBody>
          <a:bodyPr/>
          <a:lstStyle>
            <a:lvl1pPr algn="l">
              <a:defRPr b="1" baseline="0">
                <a:solidFill>
                  <a:schemeClr val="accent4"/>
                </a:solidFill>
              </a:defRPr>
            </a:lvl1pPr>
          </a:lstStyle>
          <a:p>
            <a:r>
              <a:rPr lang="en-US" dirty="0"/>
              <a:t>Photo or Clip Art Slide Title or Caption - Grey</a:t>
            </a:r>
          </a:p>
        </p:txBody>
      </p:sp>
      <p:sp>
        <p:nvSpPr>
          <p:cNvPr id="10" name="Subtitle 2"/>
          <p:cNvSpPr>
            <a:spLocks noGrp="1"/>
          </p:cNvSpPr>
          <p:nvPr>
            <p:ph type="subTitle" idx="1" hasCustomPrompt="1"/>
          </p:nvPr>
        </p:nvSpPr>
        <p:spPr>
          <a:xfrm>
            <a:off x="304800" y="914400"/>
            <a:ext cx="8534400" cy="5181600"/>
          </a:xfrm>
        </p:spPr>
        <p:txBody>
          <a:bodyPr anchor="ctr"/>
          <a:lstStyle>
            <a:lvl1pPr marL="0" indent="0" algn="ctr">
              <a:buNone/>
              <a:defRPr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photo or clip art within the boundaries of this space.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32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87187" y="152400"/>
            <a:ext cx="8328213" cy="563562"/>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584138" y="661734"/>
            <a:ext cx="8255062" cy="24066"/>
          </a:xfrm>
          <a:prstGeom prst="line">
            <a:avLst/>
          </a:prstGeom>
          <a:noFill/>
          <a:ln w="25400" cap="flat" cmpd="sng" algn="ctr">
            <a:solidFill>
              <a:srgbClr val="FFDE22">
                <a:lumMod val="75000"/>
              </a:srgbClr>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203646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29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22222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539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3640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50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3022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906994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8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9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59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24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52582"/>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76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138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1" y="576060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8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55539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1834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582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411543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520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368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16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6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sz="18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8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shop Title Page">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7"/>
            <a:ext cx="7540440" cy="1470025"/>
          </a:xfrm>
        </p:spPr>
        <p:txBody>
          <a:bodyPr/>
          <a:lstStyle>
            <a:lvl1pPr>
              <a:defRPr>
                <a:solidFill>
                  <a:srgbClr val="FFFFFF"/>
                </a:solidFill>
              </a:defRPr>
            </a:lvl1pPr>
          </a:lstStyle>
          <a:p>
            <a:r>
              <a:rPr lang="en-US" dirty="0"/>
              <a:t>Click to edit Master title style</a:t>
            </a:r>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47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a:defRPr sz="3200"/>
            </a:lvl1pPr>
          </a:lstStyle>
          <a:p>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a:t>
            </a:r>
            <a:endParaRPr lang="en-US" dirty="0"/>
          </a:p>
        </p:txBody>
      </p:sp>
      <p:sp>
        <p:nvSpPr>
          <p:cNvPr id="3" name="Content Placeholder 2"/>
          <p:cNvSpPr>
            <a:spLocks noGrp="1"/>
          </p:cNvSpPr>
          <p:nvPr>
            <p:ph idx="1"/>
          </p:nvPr>
        </p:nvSpPr>
        <p:spPr>
          <a:xfrm>
            <a:off x="584138" y="937663"/>
            <a:ext cx="8255061"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54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Idea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Technique Notes</a:t>
            </a: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9E60FEE8-A9BA-44C0-B175-9D470579E47D}"/>
              </a:ext>
            </a:extLst>
          </p:cNvPr>
          <p:cNvSpPr txBox="1">
            <a:spLocks noChangeArrowheads="1"/>
          </p:cNvSpPr>
          <p:nvPr userDrawn="1"/>
        </p:nvSpPr>
        <p:spPr>
          <a:xfrm>
            <a:off x="625461" y="1143002"/>
            <a:ext cx="8213740" cy="42681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marR="0" lvl="1" indent="-514350" algn="l" defTabSz="4572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3F3F3F"/>
              </a:solidFill>
              <a:effectLst/>
              <a:uLnTx/>
              <a:uFillTx/>
              <a:latin typeface="Franklin Gothic Book"/>
              <a:ea typeface="+mn-ea"/>
              <a:cs typeface="+mn-cs"/>
            </a:endParaRPr>
          </a:p>
        </p:txBody>
      </p:sp>
      <p:sp>
        <p:nvSpPr>
          <p:cNvPr id="25" name="Text Placeholder 24">
            <a:extLst>
              <a:ext uri="{FF2B5EF4-FFF2-40B4-BE49-F238E27FC236}">
                <a16:creationId xmlns:a16="http://schemas.microsoft.com/office/drawing/2014/main" id="{C3509A9A-0305-442A-865D-65A4C31AF901}"/>
              </a:ext>
            </a:extLst>
          </p:cNvPr>
          <p:cNvSpPr>
            <a:spLocks noGrp="1"/>
          </p:cNvSpPr>
          <p:nvPr>
            <p:ph type="body" sz="quarter" idx="10" hasCustomPrompt="1"/>
          </p:nvPr>
        </p:nvSpPr>
        <p:spPr>
          <a:xfrm>
            <a:off x="762000" y="938213"/>
            <a:ext cx="8077200" cy="1704975"/>
          </a:xfrm>
          <a:solidFill>
            <a:schemeClr val="tx2"/>
          </a:solidFill>
          <a:ln>
            <a:solidFill>
              <a:schemeClr val="tx1"/>
            </a:solidFill>
          </a:ln>
        </p:spPr>
        <p:txBody>
          <a:bodyPr anchor="ctr">
            <a:normAutofit/>
          </a:bodyPr>
          <a:lstStyle>
            <a:lvl1pPr marL="0" indent="0">
              <a:buNone/>
              <a:defRPr sz="2400" b="1"/>
            </a:lvl1pPr>
          </a:lstStyle>
          <a:p>
            <a:pPr lvl="0"/>
            <a:r>
              <a:rPr lang="en-US" b="1" dirty="0"/>
              <a:t>Key Idea:</a:t>
            </a:r>
            <a:endParaRPr lang="en-US" dirty="0"/>
          </a:p>
        </p:txBody>
      </p:sp>
      <p:sp>
        <p:nvSpPr>
          <p:cNvPr id="27" name="Text Placeholder 26">
            <a:extLst>
              <a:ext uri="{FF2B5EF4-FFF2-40B4-BE49-F238E27FC236}">
                <a16:creationId xmlns:a16="http://schemas.microsoft.com/office/drawing/2014/main" id="{6018932E-C2F8-4117-96E6-3CB55C52FE52}"/>
              </a:ext>
            </a:extLst>
          </p:cNvPr>
          <p:cNvSpPr>
            <a:spLocks noGrp="1"/>
          </p:cNvSpPr>
          <p:nvPr>
            <p:ph type="body" sz="quarter" idx="11"/>
          </p:nvPr>
        </p:nvSpPr>
        <p:spPr>
          <a:xfrm>
            <a:off x="762000" y="2803525"/>
            <a:ext cx="8077200" cy="281305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0"/>
            <a:r>
              <a:rPr lang="en-US" dirty="0"/>
              <a:t>Xx</a:t>
            </a:r>
          </a:p>
          <a:p>
            <a:pPr lvl="0"/>
            <a:r>
              <a:rPr lang="en-US" dirty="0"/>
              <a:t>Xx</a:t>
            </a:r>
          </a:p>
          <a:p>
            <a:pPr lvl="0"/>
            <a:r>
              <a:rPr lang="en-US" dirty="0"/>
              <a:t>Xx</a:t>
            </a:r>
          </a:p>
        </p:txBody>
      </p:sp>
    </p:spTree>
    <p:extLst>
      <p:ext uri="{BB962C8B-B14F-4D97-AF65-F5344CB8AC3E}">
        <p14:creationId xmlns:p14="http://schemas.microsoft.com/office/powerpoint/2010/main" val="45232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628858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56207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381175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211104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659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827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16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w/Image/No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Image/No 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2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[Agenda]</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371616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P Slide">
    <p:spTree>
      <p:nvGrpSpPr>
        <p:cNvPr id="1" name=""/>
        <p:cNvGrpSpPr/>
        <p:nvPr/>
      </p:nvGrpSpPr>
      <p:grpSpPr>
        <a:xfrm>
          <a:off x="0" y="0"/>
          <a:ext cx="0" cy="0"/>
          <a:chOff x="0" y="0"/>
          <a:chExt cx="0" cy="0"/>
        </a:xfrm>
      </p:grpSpPr>
      <p:pic>
        <p:nvPicPr>
          <p:cNvPr id="7" name="Content Placeholder 3" descr="Screen Clipping">
            <a:extLst>
              <a:ext uri="{FF2B5EF4-FFF2-40B4-BE49-F238E27FC236}">
                <a16:creationId xmlns:a16="http://schemas.microsoft.com/office/drawing/2014/main" id="{0D5F6BE4-AB62-4968-97A4-CD592B8815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0"/>
          <a:stretch/>
        </p:blipFill>
        <p:spPr>
          <a:xfrm>
            <a:off x="457200" y="0"/>
            <a:ext cx="8686800" cy="6017338"/>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[Reflection and Action Planning]</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3362325"/>
            <a:ext cx="8710483" cy="2162175"/>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2913812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ub Section Slide">
    <p:spTree>
      <p:nvGrpSpPr>
        <p:cNvPr id="1" name=""/>
        <p:cNvGrpSpPr/>
        <p:nvPr/>
      </p:nvGrpSpPr>
      <p:grpSpPr>
        <a:xfrm>
          <a:off x="0" y="0"/>
          <a:ext cx="0" cy="0"/>
          <a:chOff x="0" y="0"/>
          <a:chExt cx="0" cy="0"/>
        </a:xfrm>
      </p:grpSpPr>
      <p:sp>
        <p:nvSpPr>
          <p:cNvPr id="6" name="Rectangle 5"/>
          <p:cNvSpPr/>
          <p:nvPr/>
        </p:nvSpPr>
        <p:spPr>
          <a:xfrm>
            <a:off x="1"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27"/>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4" y="6356352"/>
            <a:ext cx="655237" cy="365125"/>
          </a:xfrm>
        </p:spPr>
        <p:txBody>
          <a:bodyPr/>
          <a:lstStyle>
            <a:lvl1pPr>
              <a:defRPr sz="80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8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12"/>
          </p:nvPr>
        </p:nvSpPr>
        <p:spPr>
          <a:xfrm>
            <a:off x="8139330" y="6356352"/>
            <a:ext cx="547470" cy="365125"/>
          </a:xfrm>
        </p:spPr>
        <p:txBody>
          <a:bodyPr/>
          <a:lstStyle>
            <a:lvl1pPr>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8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7E7E7E"/>
              </a:solidFill>
              <a:effectLst/>
              <a:uLnTx/>
              <a:uFillTx/>
              <a:latin typeface="Verdana" pitchFamily="34" charset="0"/>
              <a:ea typeface="+mn-ea"/>
              <a:cs typeface="+mn-cs"/>
            </a:endParaRPr>
          </a:p>
        </p:txBody>
      </p:sp>
      <p:pic>
        <p:nvPicPr>
          <p:cNvPr id="8" name="Picture 7">
            <a:extLst>
              <a:ext uri="{FF2B5EF4-FFF2-40B4-BE49-F238E27FC236}">
                <a16:creationId xmlns:a16="http://schemas.microsoft.com/office/drawing/2014/main" id="{864BC5F9-3333-40DD-86E2-29F51F00436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gray">
          <a:xfrm>
            <a:off x="445185" y="5867400"/>
            <a:ext cx="2972595" cy="5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34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752600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2B0B51-03DC-418C-BC84-DDDA762557D2}"/>
              </a:ext>
            </a:extLst>
          </p:cNvPr>
          <p:cNvSpPr>
            <a:spLocks noGrp="1" noChangeArrowheads="1"/>
          </p:cNvSpPr>
          <p:nvPr>
            <p:ph type="ctrTitle" hasCustomPrompt="1"/>
          </p:nvPr>
        </p:nvSpPr>
        <p:spPr>
          <a:xfrm>
            <a:off x="917760" y="2130427"/>
            <a:ext cx="7540440" cy="1470025"/>
          </a:xfrm>
          <a:noFill/>
        </p:spPr>
        <p:txBody>
          <a:bodyPr>
            <a:normAutofit/>
          </a:bodyPr>
          <a:lstStyle>
            <a:lvl1pPr algn="ctr" eaLnBrk="1" hangingPunct="1">
              <a:defRPr/>
            </a:lvl1pPr>
          </a:lstStyle>
          <a:p>
            <a:pPr algn="ctr" eaLnBrk="1" hangingPunct="1"/>
            <a:r>
              <a:rPr lang="en-US" sz="4000" dirty="0">
                <a:solidFill>
                  <a:schemeClr val="tx2"/>
                </a:solidFill>
              </a:rPr>
              <a:t>Click to Add - Section Title</a:t>
            </a:r>
            <a:endParaRPr lang="en-US" sz="4000" i="1" dirty="0">
              <a:solidFill>
                <a:schemeClr val="tx2"/>
              </a:solidFill>
            </a:endParaRPr>
          </a:p>
        </p:txBody>
      </p:sp>
    </p:spTree>
    <p:extLst>
      <p:ext uri="{BB962C8B-B14F-4D97-AF65-F5344CB8AC3E}">
        <p14:creationId xmlns:p14="http://schemas.microsoft.com/office/powerpoint/2010/main" val="249983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oints)">
    <p:spTree>
      <p:nvGrpSpPr>
        <p:cNvPr id="1" name=""/>
        <p:cNvGrpSpPr/>
        <p:nvPr/>
      </p:nvGrpSpPr>
      <p:grpSpPr>
        <a:xfrm>
          <a:off x="0" y="0"/>
          <a:ext cx="0" cy="0"/>
          <a:chOff x="0" y="0"/>
          <a:chExt cx="0" cy="0"/>
        </a:xfrm>
      </p:grpSpPr>
      <p:sp>
        <p:nvSpPr>
          <p:cNvPr id="7" name="Rectangle 6"/>
          <p:cNvSpPr/>
          <p:nvPr/>
        </p:nvSpPr>
        <p:spPr>
          <a:xfrm>
            <a:off x="457201" y="74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73C5558-3D7A-47C9-9685-9B3B16951318}"/>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9" name="Text Placeholder 7">
            <a:extLst>
              <a:ext uri="{FF2B5EF4-FFF2-40B4-BE49-F238E27FC236}">
                <a16:creationId xmlns:a16="http://schemas.microsoft.com/office/drawing/2014/main" id="{2AD20B09-9E9A-42F0-949A-F821BB386206}"/>
              </a:ext>
            </a:extLst>
          </p:cNvPr>
          <p:cNvSpPr>
            <a:spLocks noGrp="1"/>
          </p:cNvSpPr>
          <p:nvPr>
            <p:ph type="body" sz="quarter" idx="12"/>
          </p:nvPr>
        </p:nvSpPr>
        <p:spPr>
          <a:xfrm>
            <a:off x="3260724" y="2490305"/>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0" name="Text Placeholder 7">
            <a:extLst>
              <a:ext uri="{FF2B5EF4-FFF2-40B4-BE49-F238E27FC236}">
                <a16:creationId xmlns:a16="http://schemas.microsoft.com/office/drawing/2014/main" id="{38C74CDD-BF1A-4120-AD2D-A85328473F90}"/>
              </a:ext>
            </a:extLst>
          </p:cNvPr>
          <p:cNvSpPr>
            <a:spLocks noGrp="1"/>
          </p:cNvSpPr>
          <p:nvPr>
            <p:ph type="body" sz="quarter" idx="13"/>
          </p:nvPr>
        </p:nvSpPr>
        <p:spPr>
          <a:xfrm>
            <a:off x="3260723" y="4155703"/>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32" name="Text Placeholder 31">
            <a:extLst>
              <a:ext uri="{FF2B5EF4-FFF2-40B4-BE49-F238E27FC236}">
                <a16:creationId xmlns:a16="http://schemas.microsoft.com/office/drawing/2014/main" id="{593BFFDC-D66F-4C91-B15F-A61DBA3BEC55}"/>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3" name="Text Placeholder 31">
            <a:extLst>
              <a:ext uri="{FF2B5EF4-FFF2-40B4-BE49-F238E27FC236}">
                <a16:creationId xmlns:a16="http://schemas.microsoft.com/office/drawing/2014/main" id="{BCA7D559-B32A-43E7-8366-F69CA390C1A8}"/>
              </a:ext>
            </a:extLst>
          </p:cNvPr>
          <p:cNvSpPr>
            <a:spLocks noGrp="1"/>
          </p:cNvSpPr>
          <p:nvPr>
            <p:ph type="body" sz="quarter" idx="15" hasCustomPrompt="1"/>
          </p:nvPr>
        </p:nvSpPr>
        <p:spPr>
          <a:xfrm>
            <a:off x="679449" y="248767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4" name="Text Placeholder 31">
            <a:extLst>
              <a:ext uri="{FF2B5EF4-FFF2-40B4-BE49-F238E27FC236}">
                <a16:creationId xmlns:a16="http://schemas.microsoft.com/office/drawing/2014/main" id="{6647B70A-F4FF-4498-A30D-6C6FFFE5D32E}"/>
              </a:ext>
            </a:extLst>
          </p:cNvPr>
          <p:cNvSpPr>
            <a:spLocks noGrp="1"/>
          </p:cNvSpPr>
          <p:nvPr>
            <p:ph type="body" sz="quarter" idx="16" hasCustomPrompt="1"/>
          </p:nvPr>
        </p:nvSpPr>
        <p:spPr>
          <a:xfrm>
            <a:off x="687388" y="4154585"/>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Content</a:t>
            </a:r>
          </a:p>
        </p:txBody>
      </p:sp>
      <p:sp>
        <p:nvSpPr>
          <p:cNvPr id="35" name="Title 1">
            <a:extLst>
              <a:ext uri="{FF2B5EF4-FFF2-40B4-BE49-F238E27FC236}">
                <a16:creationId xmlns:a16="http://schemas.microsoft.com/office/drawing/2014/main" id="{EF5137A4-5F15-4560-BEAB-68C0E2661161}"/>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Content Title</a:t>
            </a:r>
          </a:p>
        </p:txBody>
      </p:sp>
    </p:spTree>
    <p:extLst>
      <p:ext uri="{BB962C8B-B14F-4D97-AF65-F5344CB8AC3E}">
        <p14:creationId xmlns:p14="http://schemas.microsoft.com/office/powerpoint/2010/main" val="165430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76796131-37C0-4792-96A0-C4F7BDDA4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10" y="5760622"/>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596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Tree>
    <p:extLst>
      <p:ext uri="{BB962C8B-B14F-4D97-AF65-F5344CB8AC3E}">
        <p14:creationId xmlns:p14="http://schemas.microsoft.com/office/powerpoint/2010/main" val="1934768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B338E-B5F2-4BB8-ABB9-039831B88A77}" type="datetimeFigureOut">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5/11/2022</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2CAF-E160-4F34-825B-04CB85FCECA5}" type="slidenum">
              <a:rPr kumimoji="0" lang="en-US" sz="1000" b="0" i="0" u="none" strike="noStrike" kern="1200" cap="none" spc="0" normalizeH="0" baseline="0" noProof="0" smtClean="0">
                <a:ln>
                  <a:noFill/>
                </a:ln>
                <a:solidFill>
                  <a:srgbClr val="7E7E7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7E7E7E"/>
              </a:solidFill>
              <a:effectLst/>
              <a:uLnTx/>
              <a:uFillTx/>
              <a:latin typeface="Franklin Gothic Book"/>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6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9" name="Title 1"/>
          <p:cNvSpPr>
            <a:spLocks noGrp="1"/>
          </p:cNvSpPr>
          <p:nvPr>
            <p:ph type="ctrTitle"/>
          </p:nvPr>
        </p:nvSpPr>
        <p:spPr>
          <a:xfrm>
            <a:off x="914400" y="1447800"/>
            <a:ext cx="7315200" cy="1362456"/>
          </a:xfrm>
        </p:spPr>
        <p:txBody>
          <a:bodyPr/>
          <a:lstStyle>
            <a:lvl1pPr algn="l">
              <a:defRPr sz="3600" b="1">
                <a:solidFill>
                  <a:schemeClr val="bg1"/>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02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 Section Layout">
    <p:spTree>
      <p:nvGrpSpPr>
        <p:cNvPr id="1" name=""/>
        <p:cNvGrpSpPr/>
        <p:nvPr/>
      </p:nvGrpSpPr>
      <p:grpSpPr>
        <a:xfrm>
          <a:off x="0" y="0"/>
          <a:ext cx="0" cy="0"/>
          <a:chOff x="0" y="0"/>
          <a:chExt cx="0" cy="0"/>
        </a:xfrm>
      </p:grpSpPr>
      <p:sp>
        <p:nvSpPr>
          <p:cNvPr id="6" name="Rectangle 5"/>
          <p:cNvSpPr/>
          <p:nvPr/>
        </p:nvSpPr>
        <p:spPr>
          <a:xfrm>
            <a:off x="-18298"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8"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0"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14332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Sub-Section Header">
    <p:spTree>
      <p:nvGrpSpPr>
        <p:cNvPr id="1" name=""/>
        <p:cNvGrpSpPr/>
        <p:nvPr/>
      </p:nvGrpSpPr>
      <p:grpSpPr>
        <a:xfrm>
          <a:off x="0" y="0"/>
          <a:ext cx="0" cy="0"/>
          <a:chOff x="0" y="0"/>
          <a:chExt cx="0" cy="0"/>
        </a:xfrm>
      </p:grpSpPr>
      <p:sp>
        <p:nvSpPr>
          <p:cNvPr id="7" name="Rectangle 6"/>
          <p:cNvSpPr/>
          <p:nvPr userDrawn="1"/>
        </p:nvSpPr>
        <p:spPr bwMode="grayWhite">
          <a:xfrm>
            <a:off x="-57595" y="-13726"/>
            <a:ext cx="9277490" cy="6871725"/>
          </a:xfrm>
          <a:prstGeom prst="rect">
            <a:avLst/>
          </a:prstGeom>
          <a:solidFill>
            <a:schemeClr val="accent6"/>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78100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77490" cy="6858000"/>
          </a:xfrm>
          <a:prstGeom prst="rect">
            <a:avLst/>
          </a:prstGeom>
          <a:solidFill>
            <a:schemeClr val="accent2"/>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3"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14"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24007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accent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5" name="Title 1"/>
          <p:cNvSpPr>
            <a:spLocks noGrp="1"/>
          </p:cNvSpPr>
          <p:nvPr>
            <p:ph type="ctrTitle"/>
          </p:nvPr>
        </p:nvSpPr>
        <p:spPr>
          <a:xfrm>
            <a:off x="914400" y="1447800"/>
            <a:ext cx="7315200" cy="1362456"/>
          </a:xfrm>
        </p:spPr>
        <p:txBody>
          <a:bodyPr/>
          <a:lstStyle>
            <a:lvl1pPr algn="l">
              <a:defRPr sz="3600" b="1">
                <a:solidFill>
                  <a:schemeClr val="accent4"/>
                </a:solidFill>
                <a:latin typeface="+mn-lt"/>
              </a:defRPr>
            </a:lvl1pPr>
          </a:lstStyle>
          <a:p>
            <a:r>
              <a:rPr lang="en-US" dirty="0"/>
              <a:t>Click to edit Master title style</a:t>
            </a:r>
          </a:p>
        </p:txBody>
      </p:sp>
      <p:sp>
        <p:nvSpPr>
          <p:cNvPr id="6" name="Subtitle 2"/>
          <p:cNvSpPr>
            <a:spLocks noGrp="1"/>
          </p:cNvSpPr>
          <p:nvPr>
            <p:ph type="subTitle" idx="1"/>
          </p:nvPr>
        </p:nvSpPr>
        <p:spPr>
          <a:xfrm>
            <a:off x="914400" y="2971800"/>
            <a:ext cx="6400800" cy="1499616"/>
          </a:xfrm>
        </p:spPr>
        <p:txBody>
          <a:bodyPr>
            <a:normAutofit/>
          </a:bodyPr>
          <a:lstStyle>
            <a:lvl1pPr marL="0" indent="0" algn="l">
              <a:buNone/>
              <a:defRPr sz="26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0020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Tree>
    <p:extLst>
      <p:ext uri="{BB962C8B-B14F-4D97-AF65-F5344CB8AC3E}">
        <p14:creationId xmlns:p14="http://schemas.microsoft.com/office/powerpoint/2010/main" val="2052671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08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w/P Background Image and Tex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Title (W/Background Image and Text)</a:t>
            </a:r>
          </a:p>
        </p:txBody>
      </p:sp>
      <p:sp>
        <p:nvSpPr>
          <p:cNvPr id="3" name="Content Placeholder 2"/>
          <p:cNvSpPr>
            <a:spLocks noGrp="1"/>
          </p:cNvSpPr>
          <p:nvPr>
            <p:ph idx="1" hasCustomPrompt="1"/>
          </p:nvPr>
        </p:nvSpPr>
        <p:spPr>
          <a:xfrm>
            <a:off x="442911" y="2715639"/>
            <a:ext cx="8686799" cy="2490177"/>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a:p>
            <a:pPr lvl="0"/>
            <a:r>
              <a:rPr lang="en-US" dirty="0"/>
              <a:t>Text</a:t>
            </a:r>
          </a:p>
          <a:p>
            <a:pPr lvl="0"/>
            <a:r>
              <a:rPr lang="en-US" dirty="0"/>
              <a:t>Text</a:t>
            </a:r>
          </a:p>
          <a:p>
            <a:pPr lvl="0"/>
            <a:r>
              <a:rPr lang="en-US" dirty="0"/>
              <a:t>Text</a:t>
            </a:r>
          </a:p>
        </p:txBody>
      </p: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092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5461" y="1066802"/>
            <a:ext cx="8213740"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748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6301"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85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457202"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02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uble Lead Slide">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3" name="Content Placeholder 2"/>
          <p:cNvSpPr>
            <a:spLocks noGrp="1"/>
          </p:cNvSpPr>
          <p:nvPr>
            <p:ph idx="1"/>
          </p:nvPr>
        </p:nvSpPr>
        <p:spPr>
          <a:xfrm>
            <a:off x="625461" y="1228045"/>
            <a:ext cx="8213740" cy="45537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584139" y="1000360"/>
            <a:ext cx="8255062" cy="24066"/>
          </a:xfrm>
          <a:prstGeom prst="line">
            <a:avLst/>
          </a:prstGeom>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hasCustomPrompt="1"/>
          </p:nvPr>
        </p:nvSpPr>
        <p:spPr>
          <a:xfrm>
            <a:off x="625461" y="241410"/>
            <a:ext cx="8183260" cy="487362"/>
          </a:xfrm>
        </p:spPr>
        <p:txBody>
          <a:bodyPr anchor="ctr">
            <a:noAutofit/>
          </a:bodyPr>
          <a:lstStyle>
            <a:lvl1pPr>
              <a:defRPr sz="3200">
                <a:solidFill>
                  <a:schemeClr val="tx1"/>
                </a:solidFill>
              </a:defRPr>
            </a:lvl1pPr>
          </a:lstStyle>
          <a:p>
            <a:r>
              <a:rPr lang="en-US" dirty="0"/>
              <a:t>Double lead slide template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1722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4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C2DB70-F1C6-4E9D-9EDA-7A563EECCF33}" type="datetimeFigureOut">
              <a:rPr lang="en-US">
                <a:solidFill>
                  <a:srgbClr val="3F3F3F">
                    <a:tint val="75000"/>
                  </a:srgbClr>
                </a:solidFill>
              </a:rPr>
              <a:pPr/>
              <a:t>5/11/2022</a:t>
            </a:fld>
            <a:endParaRPr lang="en-US">
              <a:solidFill>
                <a:srgbClr val="3F3F3F">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3F3F3F">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BB2C1E-35B5-4720-BA10-32D2930AB2D7}" type="slidenum">
              <a:rPr lang="en-US">
                <a:solidFill>
                  <a:srgbClr val="3F3F3F">
                    <a:tint val="75000"/>
                  </a:srgbClr>
                </a:solidFill>
              </a:rPr>
              <a:pPr/>
              <a:t>‹#›</a:t>
            </a:fld>
            <a:endParaRPr lang="en-US">
              <a:solidFill>
                <a:srgbClr val="3F3F3F">
                  <a:tint val="75000"/>
                </a:srgbClr>
              </a:solidFill>
            </a:endParaRPr>
          </a:p>
        </p:txBody>
      </p:sp>
    </p:spTree>
    <p:extLst>
      <p:ext uri="{BB962C8B-B14F-4D97-AF65-F5344CB8AC3E}">
        <p14:creationId xmlns:p14="http://schemas.microsoft.com/office/powerpoint/2010/main" val="1111982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8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39"/>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04806" y="5760614"/>
            <a:ext cx="2746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01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7"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ctrTitle"/>
          </p:nvPr>
        </p:nvSpPr>
        <p:spPr>
          <a:xfrm>
            <a:off x="917760" y="2130439"/>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50" y="6356364"/>
            <a:ext cx="655237" cy="365125"/>
          </a:xfrm>
        </p:spPr>
        <p:txBody>
          <a:bodyPr/>
          <a:lstStyle>
            <a:lvl1pPr>
              <a:defRPr sz="600"/>
            </a:lvl1pPr>
          </a:lstStyle>
          <a:p>
            <a:pPr>
              <a:defRPr/>
            </a:pPr>
            <a:fld id="{68C2560D-EC28-3B41-86E8-18F1CE0113B4}" type="datetimeFigureOut">
              <a:rPr lang="en-US" smtClean="0"/>
              <a:pPr>
                <a:defRPr/>
              </a:pPr>
              <a:t>5/11/2022</a:t>
            </a:fld>
            <a:endParaRPr lang="en-US" dirty="0"/>
          </a:p>
        </p:txBody>
      </p:sp>
      <p:sp>
        <p:nvSpPr>
          <p:cNvPr id="9" name="Slide Number Placeholder 5"/>
          <p:cNvSpPr>
            <a:spLocks noGrp="1"/>
          </p:cNvSpPr>
          <p:nvPr>
            <p:ph type="sldNum" sz="quarter" idx="12"/>
          </p:nvPr>
        </p:nvSpPr>
        <p:spPr>
          <a:xfrm>
            <a:off x="8139330" y="6356364"/>
            <a:ext cx="547470" cy="365125"/>
          </a:xfrm>
        </p:spPr>
        <p:txBody>
          <a:bodyPr/>
          <a:lstStyle>
            <a:lvl1pPr>
              <a:defRPr sz="600"/>
            </a:lvl1pPr>
          </a:lstStyle>
          <a:p>
            <a:pPr>
              <a:defRPr/>
            </a:pPr>
            <a:fld id="{2066355A-084C-D24E-9AD2-7E4FC41EA627}" type="slidenum">
              <a:rPr lang="en-US" smtClean="0"/>
              <a:pPr>
                <a:defRPr/>
              </a:pPr>
              <a:t>‹#›</a:t>
            </a:fld>
            <a:endParaRPr lang="en-US"/>
          </a:p>
        </p:txBody>
      </p:sp>
    </p:spTree>
    <p:extLst>
      <p:ext uri="{BB962C8B-B14F-4D97-AF65-F5344CB8AC3E}">
        <p14:creationId xmlns:p14="http://schemas.microsoft.com/office/powerpoint/2010/main" val="3336797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33402" y="76200"/>
            <a:ext cx="7871013" cy="457200"/>
          </a:xfrm>
        </p:spPr>
        <p:txBody>
          <a:bodyPr>
            <a:no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656760" y="990614"/>
            <a:ext cx="7871014" cy="4268153"/>
          </a:xfrm>
        </p:spPr>
        <p:txBody>
          <a:bodyPr>
            <a:normAutofit/>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9"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1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7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uccess Points Slide">
    <p:spTree>
      <p:nvGrpSpPr>
        <p:cNvPr id="1" name=""/>
        <p:cNvGrpSpPr/>
        <p:nvPr/>
      </p:nvGrpSpPr>
      <p:grpSpPr>
        <a:xfrm>
          <a:off x="0" y="0"/>
          <a:ext cx="0" cy="0"/>
          <a:chOff x="0" y="0"/>
          <a:chExt cx="0" cy="0"/>
        </a:xfrm>
      </p:grpSpPr>
      <p:pic>
        <p:nvPicPr>
          <p:cNvPr id="10" name="Content Placeholder 3" descr="Screen Clipping">
            <a:extLst>
              <a:ext uri="{FF2B5EF4-FFF2-40B4-BE49-F238E27FC236}">
                <a16:creationId xmlns:a16="http://schemas.microsoft.com/office/drawing/2014/main" id="{FCA27996-9B3E-45B4-AABE-85DC74B19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0"/>
            <a:ext cx="8686799" cy="6019800"/>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[Success Points]</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52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59B338E-B5F2-4BB8-ABB9-039831B88A77}" type="datetimeFigureOut">
              <a:rPr lang="en-US" smtClean="0"/>
              <a:pPr>
                <a:defRPr/>
              </a:pPr>
              <a:t>5/11/2022</a:t>
            </a:fld>
            <a:endParaRPr lang="en-US"/>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p>
            <a:pPr>
              <a:defRPr/>
            </a:pPr>
            <a:endParaRPr lang="en-US">
              <a:solidFill>
                <a:srgbClr val="4C4C4C"/>
              </a:solidFill>
            </a:endParaRPr>
          </a:p>
        </p:txBody>
      </p:sp>
      <p:sp>
        <p:nvSpPr>
          <p:cNvPr id="4" name="Slide Number Placeholder 3"/>
          <p:cNvSpPr>
            <a:spLocks noGrp="1"/>
          </p:cNvSpPr>
          <p:nvPr>
            <p:ph type="sldNum" sz="quarter" idx="12"/>
          </p:nvPr>
        </p:nvSpPr>
        <p:spPr/>
        <p:txBody>
          <a:bodyPr/>
          <a:lstStyle/>
          <a:p>
            <a:pPr>
              <a:defRPr/>
            </a:pPr>
            <a:fld id="{C1A02CAF-E160-4F34-825B-04CB85FCECA5}" type="slidenum">
              <a:rPr lang="en-US" smtClean="0"/>
              <a:pPr>
                <a:defRPr/>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521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8"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4C4C4C"/>
              </a:solidFill>
              <a:effectLst/>
              <a:uLnTx/>
              <a:uFillTx/>
              <a:latin typeface="Franklin Gothic Book"/>
              <a:ea typeface="+mn-ea"/>
              <a:cs typeface="+mn-cs"/>
            </a:endParaRPr>
          </a:p>
        </p:txBody>
      </p:sp>
      <p:sp>
        <p:nvSpPr>
          <p:cNvPr id="3" name="Content Placeholder 2"/>
          <p:cNvSpPr>
            <a:spLocks noGrp="1"/>
          </p:cNvSpPr>
          <p:nvPr>
            <p:ph idx="1"/>
          </p:nvPr>
        </p:nvSpPr>
        <p:spPr/>
        <p:txBody>
          <a:bodyPr/>
          <a:lstStyle>
            <a:lvl1pPr>
              <a:defRPr sz="2100"/>
            </a:lvl1pPr>
            <a:lvl2pPr>
              <a:buFont typeface="Arial" pitchFamily="34" charset="0"/>
              <a:buChar char="•"/>
              <a:defRPr sz="21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50" y="6356364"/>
            <a:ext cx="655237" cy="365125"/>
          </a:xfrm>
          <a:prstGeom prst="rect">
            <a:avLst/>
          </a:prstGeom>
        </p:spPr>
        <p:txBody>
          <a:bodyPr/>
          <a:lstStyle>
            <a:lvl1pPr>
              <a:defRPr sz="600"/>
            </a:lvl1pPr>
          </a:lstStyle>
          <a:p>
            <a:pPr>
              <a:defRPr/>
            </a:pPr>
            <a:fld id="{68C2560D-EC28-3B41-86E8-18F1CE0113B4}" type="datetimeFigureOut">
              <a:rPr lang="en-US" smtClean="0"/>
              <a:pPr>
                <a:defRPr/>
              </a:pPr>
              <a:t>5/11/2022</a:t>
            </a:fld>
            <a:endParaRPr lang="en-US" dirty="0"/>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600"/>
            </a:lvl1pPr>
          </a:lstStyle>
          <a:p>
            <a:pPr>
              <a:defRPr/>
            </a:pPr>
            <a:fld id="{2066355A-084C-D24E-9AD2-7E4FC41EA627}" type="slidenum">
              <a:rPr lang="en-US" smtClean="0"/>
              <a:pPr>
                <a:defRPr/>
              </a:pPr>
              <a:t>‹#›</a:t>
            </a:fld>
            <a:endParaRPr lang="en-US" dirty="0"/>
          </a:p>
        </p:txBody>
      </p:sp>
      <p:sp>
        <p:nvSpPr>
          <p:cNvPr id="11" name="Rectangle 2"/>
          <p:cNvSpPr txBox="1">
            <a:spLocks noChangeArrowheads="1"/>
          </p:cNvSpPr>
          <p:nvPr/>
        </p:nvSpPr>
        <p:spPr bwMode="auto">
          <a:xfrm>
            <a:off x="7467600" y="5525630"/>
            <a:ext cx="1447800" cy="346249"/>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2250" b="0" i="0" u="none" strike="noStrike" kern="0" cap="none" spc="0" normalizeH="0" baseline="0" noProof="0" dirty="0">
              <a:ln>
                <a:noFill/>
              </a:ln>
              <a:solidFill>
                <a:srgbClr val="4C4C4C"/>
              </a:solidFill>
              <a:effectLst/>
              <a:uLnTx/>
              <a:uFillTx/>
              <a:latin typeface="Franklin Gothic Medium"/>
              <a:ea typeface="+mn-ea"/>
              <a:cs typeface="+mn-cs"/>
            </a:endParaRPr>
          </a:p>
        </p:txBody>
      </p:sp>
      <p:sp>
        <p:nvSpPr>
          <p:cNvPr id="12" name="Title 1"/>
          <p:cNvSpPr>
            <a:spLocks noGrp="1"/>
          </p:cNvSpPr>
          <p:nvPr>
            <p:ph type="title"/>
          </p:nvPr>
        </p:nvSpPr>
        <p:spPr>
          <a:xfrm>
            <a:off x="815786" y="76200"/>
            <a:ext cx="7871013" cy="609600"/>
          </a:xfrm>
        </p:spPr>
        <p:txBody>
          <a:bodyPr>
            <a:normAutofit/>
          </a:bodyPr>
          <a:lstStyle>
            <a:lvl1pPr>
              <a:defRPr sz="24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54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8222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7" y="14"/>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4C4C4C"/>
              </a:solidFill>
              <a:effectLst/>
              <a:uLnTx/>
              <a:uFillTx/>
              <a:latin typeface="Franklin Gothic Book"/>
              <a:ea typeface="+mn-ea"/>
              <a:cs typeface="+mn-cs"/>
            </a:endParaRPr>
          </a:p>
        </p:txBody>
      </p:sp>
      <p:sp>
        <p:nvSpPr>
          <p:cNvPr id="2" name="Title 1"/>
          <p:cNvSpPr>
            <a:spLocks noGrp="1"/>
          </p:cNvSpPr>
          <p:nvPr>
            <p:ph type="title"/>
          </p:nvPr>
        </p:nvSpPr>
        <p:spPr>
          <a:xfrm>
            <a:off x="570464" y="156132"/>
            <a:ext cx="8350512" cy="480936"/>
          </a:xfrm>
        </p:spPr>
        <p:txBody>
          <a:bodyPr>
            <a:normAutofit/>
          </a:bodyPr>
          <a:lstStyle>
            <a:lvl1pPr>
              <a:defRPr sz="1800"/>
            </a:lvl1pPr>
          </a:lstStyle>
          <a:p>
            <a:r>
              <a:rPr lang="en-US" dirty="0"/>
              <a:t>Click to edit Master title style</a:t>
            </a:r>
          </a:p>
        </p:txBody>
      </p:sp>
      <p:sp>
        <p:nvSpPr>
          <p:cNvPr id="6" name="Slide Number Placeholder 5"/>
          <p:cNvSpPr>
            <a:spLocks noGrp="1"/>
          </p:cNvSpPr>
          <p:nvPr>
            <p:ph type="sldNum" sz="quarter" idx="12"/>
          </p:nvPr>
        </p:nvSpPr>
        <p:spPr>
          <a:xfrm>
            <a:off x="8139330" y="6356364"/>
            <a:ext cx="547470" cy="365125"/>
          </a:xfrm>
          <a:prstGeom prst="rect">
            <a:avLst/>
          </a:prstGeom>
        </p:spPr>
        <p:txBody>
          <a:bodyPr/>
          <a:lstStyle>
            <a:lvl1pPr>
              <a:defRPr sz="900"/>
            </a:lvl1pPr>
          </a:lstStyle>
          <a:p>
            <a:pPr>
              <a:defRPr/>
            </a:pPr>
            <a:fld id="{2066355A-084C-D24E-9AD2-7E4FC41EA627}" type="slidenum">
              <a:rPr lang="en-US" smtClean="0"/>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980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82" y="1231914"/>
            <a:ext cx="4062413"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90" y="1231914"/>
            <a:ext cx="4062412" cy="18145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374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Title Slide ">
    <p:spTree>
      <p:nvGrpSpPr>
        <p:cNvPr id="1" name=""/>
        <p:cNvGrpSpPr/>
        <p:nvPr/>
      </p:nvGrpSpPr>
      <p:grpSpPr>
        <a:xfrm>
          <a:off x="0" y="0"/>
          <a:ext cx="0" cy="0"/>
          <a:chOff x="0" y="0"/>
          <a:chExt cx="0" cy="0"/>
        </a:xfrm>
      </p:grpSpPr>
      <p:sp>
        <p:nvSpPr>
          <p:cNvPr id="7" name="Rectangle 6"/>
          <p:cNvSpPr/>
          <p:nvPr userDrawn="1"/>
        </p:nvSpPr>
        <p:spPr bwMode="grayWhite">
          <a:xfrm>
            <a:off x="4" y="0"/>
            <a:ext cx="9143999" cy="6858000"/>
          </a:xfrm>
          <a:prstGeom prst="rect">
            <a:avLst/>
          </a:prstGeom>
          <a:solidFill>
            <a:srgbClr val="3F3F3F"/>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1800">
              <a:solidFill>
                <a:prstClr val="white"/>
              </a:solidFill>
            </a:endParaRPr>
          </a:p>
        </p:txBody>
      </p:sp>
      <p:sp>
        <p:nvSpPr>
          <p:cNvPr id="2" name="Title 1"/>
          <p:cNvSpPr>
            <a:spLocks noGrp="1"/>
          </p:cNvSpPr>
          <p:nvPr>
            <p:ph type="title" hasCustomPrompt="1"/>
          </p:nvPr>
        </p:nvSpPr>
        <p:spPr bwMode="black">
          <a:xfrm>
            <a:off x="914400" y="1447806"/>
            <a:ext cx="7315200" cy="1362075"/>
          </a:xfrm>
        </p:spPr>
        <p:txBody>
          <a:bodyPr anchor="ctr">
            <a:normAutofit/>
          </a:bodyPr>
          <a:lstStyle>
            <a:lvl1pPr algn="l">
              <a:defRPr sz="2100" b="1" cap="none" baseline="0">
                <a:solidFill>
                  <a:schemeClr val="bg1"/>
                </a:solidFill>
                <a:latin typeface="Franklin Gothic Book"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914400" y="2971800"/>
            <a:ext cx="6400800" cy="1500187"/>
          </a:xfrm>
        </p:spPr>
        <p:txBody>
          <a:bodyPr anchor="t"/>
          <a:lstStyle>
            <a:lvl1pPr marL="0" indent="0">
              <a:buNone/>
              <a:defRPr sz="1500" b="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768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4" name="Title 1"/>
          <p:cNvSpPr>
            <a:spLocks noGrp="1"/>
          </p:cNvSpPr>
          <p:nvPr>
            <p:ph type="ctrTitle"/>
          </p:nvPr>
        </p:nvSpPr>
        <p:spPr>
          <a:xfrm>
            <a:off x="917760" y="2130425"/>
            <a:ext cx="7540440" cy="1470025"/>
          </a:xfrm>
        </p:spPr>
        <p:txBody>
          <a:bodyPr/>
          <a:lstStyle>
            <a:lvl1pPr>
              <a:defRPr>
                <a:solidFill>
                  <a:srgbClr val="FFFFFF"/>
                </a:solidFill>
              </a:defRPr>
            </a:lvl1pPr>
          </a:lstStyle>
          <a:p>
            <a:r>
              <a:rPr lang="en-US"/>
              <a:t>Click to edit Master title style</a:t>
            </a:r>
            <a:endParaRPr lang="en-US" dirty="0"/>
          </a:p>
        </p:txBody>
      </p:sp>
      <p:sp>
        <p:nvSpPr>
          <p:cNvPr id="6" name="Subtitle 2"/>
          <p:cNvSpPr>
            <a:spLocks noGrp="1"/>
          </p:cNvSpPr>
          <p:nvPr>
            <p:ph type="subTitle" idx="1"/>
          </p:nvPr>
        </p:nvSpPr>
        <p:spPr>
          <a:xfrm>
            <a:off x="917760" y="3886200"/>
            <a:ext cx="616884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5766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Sub Section Layout">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rgbClr val="FFDD00"/>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2" name="Title 1"/>
          <p:cNvSpPr>
            <a:spLocks noGrp="1"/>
          </p:cNvSpPr>
          <p:nvPr>
            <p:ph type="ctrTitle"/>
          </p:nvPr>
        </p:nvSpPr>
        <p:spPr>
          <a:xfrm>
            <a:off x="917760" y="2130425"/>
            <a:ext cx="754044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7760" y="3886200"/>
            <a:ext cx="6168840" cy="1752600"/>
          </a:xfrm>
        </p:spPr>
        <p:txBody>
          <a:bodyPr/>
          <a:lstStyle>
            <a:lvl1pPr marL="0" indent="0" algn="l">
              <a:buNone/>
              <a:defRPr>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a:xfrm>
            <a:off x="7187443" y="6356350"/>
            <a:ext cx="655237" cy="365125"/>
          </a:xfrm>
        </p:spPr>
        <p:txBody>
          <a:bodyPr/>
          <a:lstStyle>
            <a:lvl1pPr>
              <a:defRPr sz="800"/>
            </a:lvl1pPr>
          </a:lstStyle>
          <a:p>
            <a:fld id="{68C2560D-EC28-3B41-86E8-18F1CE0113B4}" type="datetimeFigureOut">
              <a:rPr lang="en-US" smtClean="0"/>
              <a:pPr/>
              <a:t>5/11/2022</a:t>
            </a:fld>
            <a:endParaRPr lang="en-US" dirty="0"/>
          </a:p>
        </p:txBody>
      </p:sp>
      <p:sp>
        <p:nvSpPr>
          <p:cNvPr id="9" name="Slide Number Placeholder 5"/>
          <p:cNvSpPr>
            <a:spLocks noGrp="1"/>
          </p:cNvSpPr>
          <p:nvPr>
            <p:ph type="sldNum" sz="quarter" idx="12"/>
          </p:nvPr>
        </p:nvSpPr>
        <p:spPr>
          <a:xfrm>
            <a:off x="8139330" y="6356350"/>
            <a:ext cx="547470" cy="365125"/>
          </a:xfrm>
        </p:spPr>
        <p:txBody>
          <a:bodyPr/>
          <a:lstStyle>
            <a:lvl1pPr>
              <a:defRPr sz="800"/>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5757800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sp>
        <p:nvSpPr>
          <p:cNvPr id="2" name="Title 1"/>
          <p:cNvSpPr>
            <a:spLocks noGrp="1"/>
          </p:cNvSpPr>
          <p:nvPr>
            <p:ph type="title"/>
          </p:nvPr>
        </p:nvSpPr>
        <p:spPr>
          <a:xfrm>
            <a:off x="533400" y="76200"/>
            <a:ext cx="7871013" cy="457200"/>
          </a:xfrm>
        </p:spPr>
        <p:txBody>
          <a:bodyPr>
            <a:no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56759" y="990600"/>
            <a:ext cx="7871014" cy="4268153"/>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584138" y="609600"/>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656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96067-66DC-489A-B172-AB9ECCE852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04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tting Meta Slide">
    <p:spTree>
      <p:nvGrpSpPr>
        <p:cNvPr id="1" name=""/>
        <p:cNvGrpSpPr/>
        <p:nvPr/>
      </p:nvGrpSpPr>
      <p:grpSpPr>
        <a:xfrm>
          <a:off x="0" y="0"/>
          <a:ext cx="0" cy="0"/>
          <a:chOff x="0" y="0"/>
          <a:chExt cx="0" cy="0"/>
        </a:xfrm>
      </p:grpSpPr>
      <p:pic>
        <p:nvPicPr>
          <p:cNvPr id="13" name="Content Placeholder 3" descr="Screen Clipping">
            <a:extLst>
              <a:ext uri="{FF2B5EF4-FFF2-40B4-BE49-F238E27FC236}">
                <a16:creationId xmlns:a16="http://schemas.microsoft.com/office/drawing/2014/main" id="{1ED3941A-1519-4280-8A52-C1B570F1287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6509" b="21425"/>
          <a:stretch/>
        </p:blipFill>
        <p:spPr>
          <a:xfrm>
            <a:off x="450241" y="2"/>
            <a:ext cx="8698091" cy="6015789"/>
          </a:xfrm>
          <a:prstGeom prst="rect">
            <a:avLst/>
          </a:prstGeom>
          <a:ln>
            <a:solidFill>
              <a:schemeClr val="accent3"/>
            </a:solidFill>
          </a:ln>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[Getting Meta]</a:t>
            </a:r>
          </a:p>
        </p:txBody>
      </p:sp>
      <p:sp>
        <p:nvSpPr>
          <p:cNvPr id="3" name="Content Placeholder 2"/>
          <p:cNvSpPr>
            <a:spLocks noGrp="1"/>
          </p:cNvSpPr>
          <p:nvPr>
            <p:ph idx="1" hasCustomPrompt="1"/>
          </p:nvPr>
        </p:nvSpPr>
        <p:spPr>
          <a:xfrm>
            <a:off x="442911" y="4524375"/>
            <a:ext cx="8710483" cy="681441"/>
          </a:xfrm>
          <a:solidFill>
            <a:srgbClr val="4C4C4C">
              <a:alpha val="80000"/>
            </a:srgbClr>
          </a:solidFill>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Text</a:t>
            </a:r>
          </a:p>
        </p:txBody>
      </p:sp>
      <p:pic>
        <p:nvPicPr>
          <p:cNvPr id="12"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172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338E-B5F2-4BB8-ABB9-039831B88A77}" type="datetimeFigureOut">
              <a:rPr lang="en-US" smtClean="0"/>
              <a:pPr/>
              <a:t>5/11/2022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4" name="Slide Number Placeholder 3"/>
          <p:cNvSpPr>
            <a:spLocks noGrp="1"/>
          </p:cNvSpPr>
          <p:nvPr>
            <p:ph type="sldNum" sz="quarter" idx="12"/>
          </p:nvPr>
        </p:nvSpPr>
        <p:spPr/>
        <p:txBody>
          <a:bodyPr/>
          <a:lstStyle/>
          <a:p>
            <a:fld id="{C1A02CAF-E160-4F34-825B-04CB85FCEC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44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ntent with Page Reference">
    <p:spTree>
      <p:nvGrpSpPr>
        <p:cNvPr id="1" name=""/>
        <p:cNvGrpSpPr/>
        <p:nvPr/>
      </p:nvGrpSpPr>
      <p:grpSpPr>
        <a:xfrm>
          <a:off x="0" y="0"/>
          <a:ext cx="0" cy="0"/>
          <a:chOff x="0" y="0"/>
          <a:chExt cx="0" cy="0"/>
        </a:xfrm>
      </p:grpSpPr>
      <p:sp>
        <p:nvSpPr>
          <p:cNvPr id="7" name="Rectangle 6"/>
          <p:cNvSpPr/>
          <p:nvPr/>
        </p:nvSpPr>
        <p:spPr>
          <a:xfrm>
            <a:off x="457201"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4C4C4C"/>
              </a:solidFill>
            </a:endParaRPr>
          </a:p>
        </p:txBody>
      </p:sp>
      <p:sp>
        <p:nvSpPr>
          <p:cNvPr id="3" name="Content Placeholder 2"/>
          <p:cNvSpPr>
            <a:spLocks noGrp="1"/>
          </p:cNvSpPr>
          <p:nvPr>
            <p:ph idx="1"/>
          </p:nvPr>
        </p:nvSpPr>
        <p:spPr/>
        <p:txBody>
          <a:bodyPr/>
          <a:lstStyle>
            <a:lvl1pPr>
              <a:defRPr sz="2800"/>
            </a:lvl1pPr>
            <a:lvl2pPr>
              <a:buFont typeface="Arial" pitchFamily="34" charset="0"/>
              <a:buChar char="•"/>
              <a:defRPr sz="2800"/>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187443" y="6356350"/>
            <a:ext cx="655237" cy="365125"/>
          </a:xfrm>
          <a:prstGeom prst="rect">
            <a:avLst/>
          </a:prstGeom>
        </p:spPr>
        <p:txBody>
          <a:bodyPr/>
          <a:lstStyle>
            <a:lvl1pPr>
              <a:defRPr sz="800"/>
            </a:lvl1pPr>
          </a:lstStyle>
          <a:p>
            <a:fld id="{68C2560D-EC28-3B41-86E8-18F1CE0113B4}" type="datetimeFigureOut">
              <a:rPr lang="en-US" smtClean="0"/>
              <a:pPr/>
              <a:t>5/11/2022</a:t>
            </a:fld>
            <a:endParaRPr lang="en-US" dirty="0"/>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800"/>
            </a:lvl1pPr>
          </a:lstStyle>
          <a:p>
            <a:fld id="{2066355A-084C-D24E-9AD2-7E4FC41EA627}" type="slidenum">
              <a:rPr lang="en-US" smtClean="0"/>
              <a:pPr/>
              <a:t>‹#›</a:t>
            </a:fld>
            <a:endParaRPr lang="en-US" dirty="0"/>
          </a:p>
        </p:txBody>
      </p:sp>
      <p:sp>
        <p:nvSpPr>
          <p:cNvPr id="11" name="Rectangle 2"/>
          <p:cNvSpPr txBox="1">
            <a:spLocks noChangeArrowheads="1"/>
          </p:cNvSpPr>
          <p:nvPr/>
        </p:nvSpPr>
        <p:spPr bwMode="auto">
          <a:xfrm>
            <a:off x="7467600" y="5410200"/>
            <a:ext cx="1447800" cy="461665"/>
          </a:xfrm>
          <a:prstGeom prst="rect">
            <a:avLst/>
          </a:prstGeom>
          <a:solidFill>
            <a:schemeClr val="tx2"/>
          </a:solidFill>
          <a:ln w="9525">
            <a:noFill/>
            <a:miter lim="800000"/>
            <a:headEnd/>
            <a:tailEnd/>
          </a:ln>
        </p:spPr>
        <p:txBody>
          <a:bodyPr vert="horz" wrap="square" lIns="0" tIns="0" rIns="0" bIns="0" numCol="1" anchor="b" anchorCtr="0" compatLnSpc="1">
            <a:prstTxWarp prst="textNoShape">
              <a:avLst/>
            </a:prstTxWarp>
            <a:spAutoFit/>
          </a:bodyPr>
          <a:lstStyle/>
          <a:p>
            <a:pPr algn="ctr">
              <a:defRPr/>
            </a:pPr>
            <a:endParaRPr lang="en-US" sz="3000" kern="0" dirty="0">
              <a:solidFill>
                <a:srgbClr val="4C4C4C"/>
              </a:solidFill>
              <a:latin typeface="Franklin Gothic Medium"/>
            </a:endParaRPr>
          </a:p>
        </p:txBody>
      </p:sp>
      <p:sp>
        <p:nvSpPr>
          <p:cNvPr id="12" name="Title 1"/>
          <p:cNvSpPr>
            <a:spLocks noGrp="1"/>
          </p:cNvSpPr>
          <p:nvPr>
            <p:ph type="title"/>
          </p:nvPr>
        </p:nvSpPr>
        <p:spPr>
          <a:xfrm>
            <a:off x="815786" y="76200"/>
            <a:ext cx="7871013" cy="609600"/>
          </a:xfrm>
        </p:spPr>
        <p:txBody>
          <a:bodyPr>
            <a:normAutofit/>
          </a:bodyPr>
          <a:lstStyle>
            <a:lvl1pPr>
              <a:defRPr sz="3200"/>
            </a:lvl1pPr>
          </a:lstStyle>
          <a:p>
            <a:r>
              <a:rPr lang="en-US" dirty="0"/>
              <a:t>Click to edit Master title style</a:t>
            </a:r>
          </a:p>
        </p:txBody>
      </p:sp>
      <p:cxnSp>
        <p:nvCxnSpPr>
          <p:cNvPr id="13" name="Straight Connector 12"/>
          <p:cNvCxnSpPr/>
          <p:nvPr userDrawn="1"/>
        </p:nvCxnSpPr>
        <p:spPr>
          <a:xfrm>
            <a:off x="838200" y="685800"/>
            <a:ext cx="7508302"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8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reeform 1"/>
          <p:cNvSpPr/>
          <p:nvPr/>
        </p:nvSpPr>
        <p:spPr>
          <a:xfrm>
            <a:off x="450850" y="-7938"/>
            <a:ext cx="8702675" cy="6034088"/>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2400">
              <a:solidFill>
                <a:srgbClr val="4C4C4C"/>
              </a:solidFill>
            </a:endParaRPr>
          </a:p>
        </p:txBody>
      </p:sp>
    </p:spTree>
    <p:extLst>
      <p:ext uri="{BB962C8B-B14F-4D97-AF65-F5344CB8AC3E}">
        <p14:creationId xmlns:p14="http://schemas.microsoft.com/office/powerpoint/2010/main" val="35817304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userDrawn="1"/>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p:nvPr>
        </p:nvSpPr>
        <p:spPr>
          <a:xfrm>
            <a:off x="570464" y="156132"/>
            <a:ext cx="8350512" cy="480936"/>
          </a:xfrm>
        </p:spPr>
        <p:txBody>
          <a:bodyPr>
            <a:normAutofit/>
          </a:bodyPr>
          <a:lstStyle>
            <a:lvl1pPr>
              <a:defRPr sz="2400"/>
            </a:lvl1pPr>
          </a:lstStyle>
          <a:p>
            <a:r>
              <a:rPr lang="en-US" dirty="0"/>
              <a:t>Click to edit Master title style</a:t>
            </a:r>
          </a:p>
        </p:txBody>
      </p:sp>
      <p:sp>
        <p:nvSpPr>
          <p:cNvPr id="6" name="Slide Number Placeholder 5"/>
          <p:cNvSpPr>
            <a:spLocks noGrp="1"/>
          </p:cNvSpPr>
          <p:nvPr>
            <p:ph type="sldNum" sz="quarter" idx="12"/>
          </p:nvPr>
        </p:nvSpPr>
        <p:spPr>
          <a:xfrm>
            <a:off x="8139330" y="6356350"/>
            <a:ext cx="547470" cy="365125"/>
          </a:xfrm>
          <a:prstGeom prst="rect">
            <a:avLst/>
          </a:prstGeom>
        </p:spPr>
        <p:txBody>
          <a:bodyPr/>
          <a:lstStyle>
            <a:lvl1pPr>
              <a:defRPr sz="1200"/>
            </a:lvl1pPr>
          </a:lstStyle>
          <a:p>
            <a:fld id="{2066355A-084C-D24E-9AD2-7E4FC41EA62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183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and Gold Bar">
    <p:spTree>
      <p:nvGrpSpPr>
        <p:cNvPr id="1" name=""/>
        <p:cNvGrpSpPr/>
        <p:nvPr/>
      </p:nvGrpSpPr>
      <p:grpSpPr>
        <a:xfrm>
          <a:off x="0" y="0"/>
          <a:ext cx="0" cy="0"/>
          <a:chOff x="0" y="0"/>
          <a:chExt cx="0" cy="0"/>
        </a:xfrm>
      </p:grpSpPr>
      <p:sp>
        <p:nvSpPr>
          <p:cNvPr id="7" name="Rectangle 6"/>
          <p:cNvSpPr/>
          <p:nvPr/>
        </p:nvSpPr>
        <p:spPr>
          <a:xfrm>
            <a:off x="457201" y="2"/>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F3F3F"/>
              </a:solidFill>
            </a:endParaRPr>
          </a:p>
        </p:txBody>
      </p:sp>
      <p:sp>
        <p:nvSpPr>
          <p:cNvPr id="2" name="Title 1"/>
          <p:cNvSpPr>
            <a:spLocks noGrp="1"/>
          </p:cNvSpPr>
          <p:nvPr>
            <p:ph type="title"/>
          </p:nvPr>
        </p:nvSpPr>
        <p:spPr>
          <a:xfrm>
            <a:off x="587188" y="76505"/>
            <a:ext cx="8252013" cy="563562"/>
          </a:xfrm>
        </p:spPr>
        <p:txBody>
          <a:bodyPr>
            <a:normAutofit/>
          </a:bodyPr>
          <a:lstStyle>
            <a:lvl1pPr>
              <a:defRPr sz="3200"/>
            </a:lvl1pPr>
          </a:lstStyle>
          <a:p>
            <a:r>
              <a:rPr lang="en-US" dirty="0"/>
              <a:t>Click to edit Master title style</a:t>
            </a:r>
          </a:p>
        </p:txBody>
      </p:sp>
      <p:cxnSp>
        <p:nvCxnSpPr>
          <p:cNvPr id="10" name="Straight Connector 9"/>
          <p:cNvCxnSpPr/>
          <p:nvPr userDrawn="1"/>
        </p:nvCxnSpPr>
        <p:spPr>
          <a:xfrm>
            <a:off x="584139" y="672714"/>
            <a:ext cx="8255062" cy="24066"/>
          </a:xfrm>
          <a:prstGeom prst="line">
            <a:avLst/>
          </a:prstGeom>
          <a:ln/>
        </p:spPr>
        <p:style>
          <a:lnRef idx="2">
            <a:schemeClr val="accent3"/>
          </a:lnRef>
          <a:fillRef idx="0">
            <a:schemeClr val="accent3"/>
          </a:fillRef>
          <a:effectRef idx="1">
            <a:schemeClr val="accent3"/>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04800" y="63246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64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p:nvSpPr>
        <p:spPr>
          <a:xfrm>
            <a:off x="457200" y="0"/>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a:solidFill>
                <a:srgbClr val="4C4C4C"/>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28600"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933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lanning Directions">
    <p:spTree>
      <p:nvGrpSpPr>
        <p:cNvPr id="1" name=""/>
        <p:cNvGrpSpPr/>
        <p:nvPr/>
      </p:nvGrpSpPr>
      <p:grpSpPr>
        <a:xfrm>
          <a:off x="0" y="0"/>
          <a:ext cx="0" cy="0"/>
          <a:chOff x="0" y="0"/>
          <a:chExt cx="0" cy="0"/>
        </a:xfrm>
      </p:grpSpPr>
      <p:sp>
        <p:nvSpPr>
          <p:cNvPr id="7" name="Rectangle 6"/>
          <p:cNvSpPr/>
          <p:nvPr userDrawn="1"/>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D66B3FF-AF41-42CD-8B99-92F6A7E8C28A}"/>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24" name="Text Placeholder 7">
            <a:extLst>
              <a:ext uri="{FF2B5EF4-FFF2-40B4-BE49-F238E27FC236}">
                <a16:creationId xmlns:a16="http://schemas.microsoft.com/office/drawing/2014/main" id="{96D4DDF7-C668-4280-87E2-D8AC57FA6F6D}"/>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25" name="Text Placeholder 31">
            <a:extLst>
              <a:ext uri="{FF2B5EF4-FFF2-40B4-BE49-F238E27FC236}">
                <a16:creationId xmlns:a16="http://schemas.microsoft.com/office/drawing/2014/main" id="{64FB30C1-CEA0-4653-8F3B-3C3DA26CEFC4}"/>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Planning Directions</a:t>
            </a:r>
          </a:p>
        </p:txBody>
      </p:sp>
    </p:spTree>
    <p:extLst>
      <p:ext uri="{BB962C8B-B14F-4D97-AF65-F5344CB8AC3E}">
        <p14:creationId xmlns:p14="http://schemas.microsoft.com/office/powerpoint/2010/main" val="20107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ractice Directions">
    <p:spTree>
      <p:nvGrpSpPr>
        <p:cNvPr id="1" name=""/>
        <p:cNvGrpSpPr/>
        <p:nvPr/>
      </p:nvGrpSpPr>
      <p:grpSpPr>
        <a:xfrm>
          <a:off x="0" y="0"/>
          <a:ext cx="0" cy="0"/>
          <a:chOff x="0" y="0"/>
          <a:chExt cx="0" cy="0"/>
        </a:xfrm>
      </p:grpSpPr>
      <p:sp>
        <p:nvSpPr>
          <p:cNvPr id="7" name="Rectangle 6"/>
          <p:cNvSpPr/>
          <p:nvPr/>
        </p:nvSpPr>
        <p:spPr>
          <a:xfrm>
            <a:off x="457201" y="-7515"/>
            <a:ext cx="8686799" cy="6025955"/>
          </a:xfrm>
          <a:prstGeom prst="rect">
            <a:avLst/>
          </a:prstGeom>
          <a:solidFill>
            <a:schemeClr val="bg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cxnSp>
        <p:nvCxnSpPr>
          <p:cNvPr id="10" name="Straight Connector 9"/>
          <p:cNvCxnSpPr/>
          <p:nvPr userDrawn="1"/>
        </p:nvCxnSpPr>
        <p:spPr>
          <a:xfrm>
            <a:off x="584139" y="661734"/>
            <a:ext cx="8255062" cy="24066"/>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2911" y="6248400"/>
            <a:ext cx="213519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CFA79A3F-319D-4231-8EA0-BE262B2D3F35}"/>
              </a:ext>
            </a:extLst>
          </p:cNvPr>
          <p:cNvSpPr>
            <a:spLocks noGrp="1"/>
          </p:cNvSpPr>
          <p:nvPr>
            <p:ph type="title" hasCustomPrompt="1"/>
          </p:nvPr>
        </p:nvSpPr>
        <p:spPr>
          <a:xfrm>
            <a:off x="587188" y="152400"/>
            <a:ext cx="8252011" cy="563562"/>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200"/>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ea typeface="+mj-ea"/>
                <a:cs typeface="+mj-cs"/>
              </a:rPr>
              <a:t>Click to Add - Practice Title</a:t>
            </a:r>
          </a:p>
        </p:txBody>
      </p:sp>
      <p:sp>
        <p:nvSpPr>
          <p:cNvPr id="14" name="Text Placeholder 7">
            <a:extLst>
              <a:ext uri="{FF2B5EF4-FFF2-40B4-BE49-F238E27FC236}">
                <a16:creationId xmlns:a16="http://schemas.microsoft.com/office/drawing/2014/main" id="{1C0BF109-6286-4CB2-838B-672E8A9C6CC4}"/>
              </a:ext>
            </a:extLst>
          </p:cNvPr>
          <p:cNvSpPr>
            <a:spLocks noGrp="1"/>
          </p:cNvSpPr>
          <p:nvPr>
            <p:ph type="body" sz="quarter" idx="11"/>
          </p:nvPr>
        </p:nvSpPr>
        <p:spPr>
          <a:xfrm>
            <a:off x="3260724" y="930392"/>
            <a:ext cx="5578475" cy="1284288"/>
          </a:xfrm>
        </p:spPr>
        <p:txBody>
          <a:bodyPr/>
          <a:lstStyle>
            <a:lvl1pPr>
              <a:defRPr sz="2400"/>
            </a:lvl1pPr>
            <a:lvl2pPr marL="457200" indent="0">
              <a:buNone/>
              <a:defRPr sz="2400"/>
            </a:lvl2pPr>
            <a:lvl3pPr>
              <a:defRPr sz="2400"/>
            </a:lvl3pPr>
            <a:lvl4pPr>
              <a:defRPr sz="2400"/>
            </a:lvl4pPr>
            <a:lvl5pPr>
              <a:defRPr sz="2400"/>
            </a:lvl5pPr>
          </a:lstStyle>
          <a:p>
            <a:pPr lvl="0"/>
            <a:r>
              <a:rPr lang="en-US" dirty="0"/>
              <a:t>Click to edit Master text styles</a:t>
            </a:r>
          </a:p>
        </p:txBody>
      </p:sp>
      <p:sp>
        <p:nvSpPr>
          <p:cNvPr id="15" name="Text Placeholder 31">
            <a:extLst>
              <a:ext uri="{FF2B5EF4-FFF2-40B4-BE49-F238E27FC236}">
                <a16:creationId xmlns:a16="http://schemas.microsoft.com/office/drawing/2014/main" id="{5BCBA9D9-ACE0-4D0D-B459-48F379780ADB}"/>
              </a:ext>
            </a:extLst>
          </p:cNvPr>
          <p:cNvSpPr>
            <a:spLocks noGrp="1"/>
          </p:cNvSpPr>
          <p:nvPr>
            <p:ph type="body" sz="quarter" idx="14" hasCustomPrompt="1"/>
          </p:nvPr>
        </p:nvSpPr>
        <p:spPr>
          <a:xfrm>
            <a:off x="679450" y="930392"/>
            <a:ext cx="2359025" cy="1284288"/>
          </a:xfrm>
          <a:solidFill>
            <a:schemeClr val="tx2"/>
          </a:solidFill>
          <a:ln>
            <a:solidFill>
              <a:schemeClr val="tx1"/>
            </a:solidFill>
          </a:ln>
        </p:spPr>
        <p:txBody>
          <a:bodyPr anchor="ctr">
            <a:normAutofit/>
          </a:bodyPr>
          <a:lstStyle>
            <a:lvl1pPr marL="0" indent="0" algn="ctr">
              <a:buNone/>
              <a:defRPr sz="2400" b="1"/>
            </a:lvl1pPr>
          </a:lstStyle>
          <a:p>
            <a:pPr lvl="0"/>
            <a:r>
              <a:rPr lang="en-US" dirty="0"/>
              <a:t>Practice Directions</a:t>
            </a:r>
          </a:p>
        </p:txBody>
      </p:sp>
    </p:spTree>
    <p:extLst>
      <p:ext uri="{BB962C8B-B14F-4D97-AF65-F5344CB8AC3E}">
        <p14:creationId xmlns:p14="http://schemas.microsoft.com/office/powerpoint/2010/main" val="2873795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lternate Section Header">
    <p:spTree>
      <p:nvGrpSpPr>
        <p:cNvPr id="1" name=""/>
        <p:cNvGrpSpPr/>
        <p:nvPr/>
      </p:nvGrpSpPr>
      <p:grpSpPr>
        <a:xfrm>
          <a:off x="0" y="0"/>
          <a:ext cx="0" cy="0"/>
          <a:chOff x="0" y="0"/>
          <a:chExt cx="0" cy="0"/>
        </a:xfrm>
      </p:grpSpPr>
      <p:sp>
        <p:nvSpPr>
          <p:cNvPr id="7" name="Rectangle 6"/>
          <p:cNvSpPr/>
          <p:nvPr userDrawn="1"/>
        </p:nvSpPr>
        <p:spPr bwMode="grayWhite">
          <a:xfrm>
            <a:off x="-57595" y="0"/>
            <a:ext cx="9259190" cy="6858000"/>
          </a:xfrm>
          <a:prstGeom prst="rect">
            <a:avLst/>
          </a:prstGeom>
          <a:solidFill>
            <a:schemeClr val="tx1"/>
          </a:solidFill>
          <a:ln>
            <a:noFill/>
          </a:ln>
          <a:effectLst>
            <a:outerShdw blurRad="127000" dist="88900" dir="8100000" algn="t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00352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Backstop Slide">
    <p:spTree>
      <p:nvGrpSpPr>
        <p:cNvPr id="1" name=""/>
        <p:cNvGrpSpPr/>
        <p:nvPr/>
      </p:nvGrpSpPr>
      <p:grpSpPr>
        <a:xfrm>
          <a:off x="0" y="0"/>
          <a:ext cx="0" cy="0"/>
          <a:chOff x="0" y="0"/>
          <a:chExt cx="0" cy="0"/>
        </a:xfrm>
      </p:grpSpPr>
      <p:pic>
        <p:nvPicPr>
          <p:cNvPr id="18" name="Picture 2" descr="https://photos.smugmug.com/NewYorkCity/UPC-HS/UPC-December-2016/i-zh3MsjD/0/ca333062/L/UPC_December_2016-213-L.jpg">
            <a:extLst>
              <a:ext uri="{FF2B5EF4-FFF2-40B4-BE49-F238E27FC236}">
                <a16:creationId xmlns:a16="http://schemas.microsoft.com/office/drawing/2014/main" id="{BA2990A8-972F-4597-B7A1-F19164AAEBA9}"/>
              </a:ext>
            </a:extLst>
          </p:cNvPr>
          <p:cNvPicPr>
            <a:picLocks noChangeAspect="1" noChangeArrowheads="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r="3390"/>
          <a:stretch/>
        </p:blipFill>
        <p:spPr bwMode="auto">
          <a:xfrm>
            <a:off x="457200" y="-1"/>
            <a:ext cx="8686800" cy="601980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9" name="Freeform 8"/>
          <p:cNvSpPr/>
          <p:nvPr/>
        </p:nvSpPr>
        <p:spPr>
          <a:xfrm>
            <a:off x="450906" y="-7515"/>
            <a:ext cx="8702488" cy="6034214"/>
          </a:xfrm>
          <a:custGeom>
            <a:avLst/>
            <a:gdLst>
              <a:gd name="connsiteX0" fmla="*/ 0 w 8702488"/>
              <a:gd name="connsiteY0" fmla="*/ 0 h 6034214"/>
              <a:gd name="connsiteX1" fmla="*/ 0 w 8702488"/>
              <a:gd name="connsiteY1" fmla="*/ 6034214 h 6034214"/>
              <a:gd name="connsiteX2" fmla="*/ 8702488 w 8702488"/>
              <a:gd name="connsiteY2" fmla="*/ 6026699 h 6034214"/>
            </a:gdLst>
            <a:ahLst/>
            <a:cxnLst>
              <a:cxn ang="0">
                <a:pos x="connsiteX0" y="connsiteY0"/>
              </a:cxn>
              <a:cxn ang="0">
                <a:pos x="connsiteX1" y="connsiteY1"/>
              </a:cxn>
              <a:cxn ang="0">
                <a:pos x="connsiteX2" y="connsiteY2"/>
              </a:cxn>
            </a:cxnLst>
            <a:rect l="l" t="t" r="r" b="b"/>
            <a:pathLst>
              <a:path w="8702488" h="6034214">
                <a:moveTo>
                  <a:pt x="0" y="0"/>
                </a:moveTo>
                <a:lnTo>
                  <a:pt x="0" y="6034214"/>
                </a:lnTo>
                <a:lnTo>
                  <a:pt x="8702488" y="6026699"/>
                </a:lnTo>
              </a:path>
            </a:pathLst>
          </a:custGeom>
          <a:noFill/>
          <a:ln>
            <a:solidFill>
              <a:srgbClr val="FFD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4C4C4C"/>
              </a:solidFill>
            </a:endParaRPr>
          </a:p>
        </p:txBody>
      </p:sp>
      <p:sp>
        <p:nvSpPr>
          <p:cNvPr id="2" name="Title 1"/>
          <p:cNvSpPr>
            <a:spLocks noGrp="1"/>
          </p:cNvSpPr>
          <p:nvPr>
            <p:ph type="title" hasCustomPrompt="1"/>
          </p:nvPr>
        </p:nvSpPr>
        <p:spPr>
          <a:xfrm>
            <a:off x="450906" y="152400"/>
            <a:ext cx="8693094" cy="563562"/>
          </a:xfrm>
          <a:solidFill>
            <a:srgbClr val="4C4C4C">
              <a:alpha val="80000"/>
            </a:srgbClr>
          </a:solidFill>
        </p:spPr>
        <p:txBody>
          <a:bodyPr>
            <a:normAutofit/>
          </a:bodyPr>
          <a:lstStyle>
            <a:lvl1pPr algn="ctr">
              <a:defRPr sz="3200">
                <a:solidFill>
                  <a:schemeClr val="tx2"/>
                </a:solidFill>
              </a:defRPr>
            </a:lvl1pPr>
          </a:lstStyle>
          <a:p>
            <a:r>
              <a:rPr lang="en-US" dirty="0"/>
              <a:t>Click to Add [Backstop Slide]</a:t>
            </a:r>
          </a:p>
        </p:txBody>
      </p:sp>
      <p:sp>
        <p:nvSpPr>
          <p:cNvPr id="17" name="Content Placeholder 2">
            <a:extLst>
              <a:ext uri="{FF2B5EF4-FFF2-40B4-BE49-F238E27FC236}">
                <a16:creationId xmlns:a16="http://schemas.microsoft.com/office/drawing/2014/main" id="{C9C13504-FF53-48B6-A4E9-0AF36D5554D3}"/>
              </a:ext>
            </a:extLst>
          </p:cNvPr>
          <p:cNvSpPr>
            <a:spLocks noGrp="1"/>
          </p:cNvSpPr>
          <p:nvPr>
            <p:ph idx="1" hasCustomPrompt="1"/>
          </p:nvPr>
        </p:nvSpPr>
        <p:spPr>
          <a:xfrm>
            <a:off x="450906" y="2139812"/>
            <a:ext cx="8710483" cy="2162175"/>
          </a:xfrm>
          <a:solidFill>
            <a:srgbClr val="4C4C4C">
              <a:alpha val="80000"/>
            </a:srgbClr>
          </a:solidFill>
        </p:spPr>
        <p:txBody>
          <a:bodyPr>
            <a:normAutofit/>
          </a:bodyPr>
          <a:lstStyle>
            <a:lvl1pPr marL="342900" indent="-342900">
              <a:buClr>
                <a:schemeClr val="tx2"/>
              </a:buClr>
              <a:buFont typeface="Wingdings" panose="05000000000000000000" pitchFamily="2" charset="2"/>
              <a:buChar char="ü"/>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lvl5pPr>
          </a:lstStyle>
          <a:p>
            <a:pPr lvl="0"/>
            <a:r>
              <a:rPr lang="en-US" dirty="0"/>
              <a:t>Item 1</a:t>
            </a:r>
          </a:p>
          <a:p>
            <a:pPr lvl="0"/>
            <a:r>
              <a:rPr lang="en-US" dirty="0"/>
              <a:t>Item 2</a:t>
            </a:r>
          </a:p>
          <a:p>
            <a:pPr lvl="0"/>
            <a:r>
              <a:rPr lang="en-US" dirty="0"/>
              <a:t>Item 3</a:t>
            </a:r>
          </a:p>
          <a:p>
            <a:pPr lvl="0"/>
            <a:r>
              <a:rPr lang="en-US" dirty="0"/>
              <a:t>Item 4</a:t>
            </a:r>
          </a:p>
        </p:txBody>
      </p:sp>
    </p:spTree>
    <p:extLst>
      <p:ext uri="{BB962C8B-B14F-4D97-AF65-F5344CB8AC3E}">
        <p14:creationId xmlns:p14="http://schemas.microsoft.com/office/powerpoint/2010/main" val="49871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1064757840"/>
      </p:ext>
    </p:extLst>
  </p:cSld>
  <p:clrMap bg1="lt1" tx1="dk1" bg2="lt2" tx2="dk2" accent1="accent1" accent2="accent2" accent3="accent3" accent4="accent4" accent5="accent5" accent6="accent6" hlink="hlink" folHlink="folHlink"/>
  <p:sldLayoutIdLst>
    <p:sldLayoutId id="2147483757" r:id="rId1"/>
    <p:sldLayoutId id="2147483680" r:id="rId2"/>
    <p:sldLayoutId id="2147483684" r:id="rId3"/>
    <p:sldLayoutId id="2147483685" r:id="rId4"/>
    <p:sldLayoutId id="2147483686" r:id="rId5"/>
    <p:sldLayoutId id="2147483689" r:id="rId6"/>
    <p:sldLayoutId id="2147483681" r:id="rId7"/>
    <p:sldLayoutId id="2147483687" r:id="rId8"/>
    <p:sldLayoutId id="2147483688" r:id="rId9"/>
    <p:sldLayoutId id="2147483682" r:id="rId10"/>
    <p:sldLayoutId id="2147483683" r:id="rId11"/>
    <p:sldLayoutId id="2147483694" r:id="rId12"/>
    <p:sldLayoutId id="2147483758" r:id="rId13"/>
    <p:sldLayoutId id="2147483695" r:id="rId14"/>
    <p:sldLayoutId id="2147483679" r:id="rId15"/>
    <p:sldLayoutId id="2147483696" r:id="rId16"/>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091993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1619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956"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71"/>
            <a:ext cx="868746" cy="365125"/>
          </a:xfrm>
          <a:prstGeom prst="rect">
            <a:avLst/>
          </a:prstGeom>
        </p:spPr>
        <p:txBody>
          <a:bodyPr/>
          <a:lstStyle>
            <a:lvl1pPr>
              <a:defRPr sz="1000">
                <a:solidFill>
                  <a:srgbClr val="7E7E7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C2560D-EC28-3B41-86E8-18F1CE0113B4}" type="datetimeFigureOut">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5/11/2022</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
        <p:nvSpPr>
          <p:cNvPr id="9" name="Slide Number Placeholder 5"/>
          <p:cNvSpPr>
            <a:spLocks noGrp="1"/>
          </p:cNvSpPr>
          <p:nvPr>
            <p:ph type="sldNum" sz="quarter" idx="4"/>
          </p:nvPr>
        </p:nvSpPr>
        <p:spPr>
          <a:xfrm>
            <a:off x="8139330" y="6287671"/>
            <a:ext cx="547470" cy="365125"/>
          </a:xfrm>
          <a:prstGeom prst="rect">
            <a:avLst/>
          </a:prstGeom>
        </p:spPr>
        <p:txBody>
          <a:bodyPr/>
          <a:lstStyle>
            <a:lvl1pPr algn="r">
              <a:defRPr sz="1000">
                <a:solidFill>
                  <a:srgbClr val="7E7E7E"/>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7E7E7E"/>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7E7E7E"/>
              </a:solidFill>
              <a:effectLst/>
              <a:uLnTx/>
              <a:uFillTx/>
              <a:latin typeface="Verdana" pitchFamily="34" charset="0"/>
              <a:ea typeface="+mn-ea"/>
              <a:cs typeface="+mn-cs"/>
            </a:endParaRPr>
          </a:p>
        </p:txBody>
      </p:sp>
    </p:spTree>
    <p:extLst>
      <p:ext uri="{BB962C8B-B14F-4D97-AF65-F5344CB8AC3E}">
        <p14:creationId xmlns:p14="http://schemas.microsoft.com/office/powerpoint/2010/main" val="42932727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5" r:id="rId17"/>
    <p:sldLayoutId id="2147483976" r:id="rId18"/>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2"/>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4681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 id="2147484001"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7" y="1600204"/>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83"/>
            <a:ext cx="868746" cy="365125"/>
          </a:xfrm>
          <a:prstGeom prst="rect">
            <a:avLst/>
          </a:prstGeom>
        </p:spPr>
        <p:txBody>
          <a:bodyPr/>
          <a:lstStyle>
            <a:lvl1pPr>
              <a:defRPr sz="750">
                <a:solidFill>
                  <a:srgbClr val="7E7E7E"/>
                </a:solidFill>
              </a:defRPr>
            </a:lvl1pPr>
          </a:lstStyle>
          <a:p>
            <a:pPr fontAlgn="base">
              <a:spcBef>
                <a:spcPct val="0"/>
              </a:spcBef>
              <a:spcAft>
                <a:spcPct val="0"/>
              </a:spcAft>
              <a:defRPr/>
            </a:pPr>
            <a:fld id="{68C2560D-EC28-3B41-86E8-18F1CE0113B4}" type="datetimeFigureOut">
              <a:rPr lang="en-US" smtClean="0">
                <a:latin typeface="Verdana" pitchFamily="34" charset="0"/>
              </a:rPr>
              <a:pPr fontAlgn="base">
                <a:spcBef>
                  <a:spcPct val="0"/>
                </a:spcBef>
                <a:spcAft>
                  <a:spcPct val="0"/>
                </a:spcAft>
                <a:defRPr/>
              </a:pPr>
              <a:t>5/11/2022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83"/>
            <a:ext cx="547470" cy="365125"/>
          </a:xfrm>
          <a:prstGeom prst="rect">
            <a:avLst/>
          </a:prstGeom>
        </p:spPr>
        <p:txBody>
          <a:bodyPr/>
          <a:lstStyle>
            <a:lvl1pPr algn="r">
              <a:defRPr sz="750">
                <a:solidFill>
                  <a:srgbClr val="7E7E7E"/>
                </a:solidFill>
              </a:defRPr>
            </a:lvl1pPr>
          </a:lstStyle>
          <a:p>
            <a:pPr fontAlgn="base">
              <a:spcBef>
                <a:spcPct val="0"/>
              </a:spcBef>
              <a:spcAft>
                <a:spcPct val="0"/>
              </a:spcAft>
              <a:defRPr/>
            </a:pPr>
            <a:fld id="{2066355A-084C-D24E-9AD2-7E4FC41EA627}" type="slidenum">
              <a:rPr lang="en-US" smtClean="0">
                <a:latin typeface="Verdana" pitchFamily="34" charset="0"/>
              </a:rPr>
              <a:pPr fontAlgn="base">
                <a:spcBef>
                  <a:spcPct val="0"/>
                </a:spcBef>
                <a:spcAft>
                  <a:spcPct val="0"/>
                </a:spcAft>
                <a:defRPr/>
              </a:pPr>
              <a:t>‹#›</a:t>
            </a:fld>
            <a:endParaRPr lang="en-US" dirty="0">
              <a:latin typeface="Verdana" pitchFamily="34" charset="0"/>
            </a:endParaRPr>
          </a:p>
        </p:txBody>
      </p:sp>
    </p:spTree>
    <p:extLst>
      <p:ext uri="{BB962C8B-B14F-4D97-AF65-F5344CB8AC3E}">
        <p14:creationId xmlns:p14="http://schemas.microsoft.com/office/powerpoint/2010/main" val="32367342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txStyles>
    <p:titleStyle>
      <a:lvl1pPr algn="l"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786" y="274638"/>
            <a:ext cx="787101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5786" y="1600200"/>
            <a:ext cx="7871014" cy="4268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7187443" y="6287669"/>
            <a:ext cx="868746" cy="365125"/>
          </a:xfrm>
          <a:prstGeom prst="rect">
            <a:avLst/>
          </a:prstGeom>
        </p:spPr>
        <p:txBody>
          <a:bodyPr/>
          <a:lstStyle>
            <a:lvl1pPr>
              <a:defRPr sz="1000">
                <a:solidFill>
                  <a:srgbClr val="7E7E7E"/>
                </a:solidFill>
              </a:defRPr>
            </a:lvl1pPr>
          </a:lstStyle>
          <a:p>
            <a:pPr fontAlgn="base">
              <a:spcBef>
                <a:spcPct val="0"/>
              </a:spcBef>
              <a:spcAft>
                <a:spcPct val="0"/>
              </a:spcAft>
            </a:pPr>
            <a:fld id="{68C2560D-EC28-3B41-86E8-18F1CE0113B4}" type="datetimeFigureOut">
              <a:rPr lang="en-US" smtClean="0">
                <a:latin typeface="Verdana" pitchFamily="34" charset="0"/>
              </a:rPr>
              <a:pPr fontAlgn="base">
                <a:spcBef>
                  <a:spcPct val="0"/>
                </a:spcBef>
                <a:spcAft>
                  <a:spcPct val="0"/>
                </a:spcAft>
              </a:pPr>
              <a:t>5/11/2022</a:t>
            </a:fld>
            <a:endParaRPr lang="en-US" dirty="0">
              <a:latin typeface="Verdana" pitchFamily="34" charset="0"/>
            </a:endParaRPr>
          </a:p>
        </p:txBody>
      </p:sp>
      <p:sp>
        <p:nvSpPr>
          <p:cNvPr id="9" name="Slide Number Placeholder 5"/>
          <p:cNvSpPr>
            <a:spLocks noGrp="1"/>
          </p:cNvSpPr>
          <p:nvPr>
            <p:ph type="sldNum" sz="quarter" idx="4"/>
          </p:nvPr>
        </p:nvSpPr>
        <p:spPr>
          <a:xfrm>
            <a:off x="8139330" y="6287669"/>
            <a:ext cx="547470" cy="365125"/>
          </a:xfrm>
          <a:prstGeom prst="rect">
            <a:avLst/>
          </a:prstGeom>
        </p:spPr>
        <p:txBody>
          <a:bodyPr/>
          <a:lstStyle>
            <a:lvl1pPr algn="r">
              <a:defRPr sz="1000">
                <a:solidFill>
                  <a:srgbClr val="7E7E7E"/>
                </a:solidFill>
              </a:defRPr>
            </a:lvl1pPr>
          </a:lstStyle>
          <a:p>
            <a:pPr fontAlgn="base">
              <a:spcBef>
                <a:spcPct val="0"/>
              </a:spcBef>
              <a:spcAft>
                <a:spcPct val="0"/>
              </a:spcAft>
            </a:pPr>
            <a:fld id="{2066355A-084C-D24E-9AD2-7E4FC41EA627}" type="slidenum">
              <a:rPr lang="en-US" smtClean="0">
                <a:latin typeface="Verdana" pitchFamily="34" charset="0"/>
              </a:rPr>
              <a:pPr fontAlgn="base">
                <a:spcBef>
                  <a:spcPct val="0"/>
                </a:spcBef>
                <a:spcAft>
                  <a:spcPct val="0"/>
                </a:spcAft>
              </a:pPr>
              <a:t>‹#›</a:t>
            </a:fld>
            <a:endParaRPr lang="en-US" dirty="0">
              <a:latin typeface="Verdana" pitchFamily="34" charset="0"/>
            </a:endParaRPr>
          </a:p>
        </p:txBody>
      </p:sp>
    </p:spTree>
    <p:extLst>
      <p:ext uri="{BB962C8B-B14F-4D97-AF65-F5344CB8AC3E}">
        <p14:creationId xmlns:p14="http://schemas.microsoft.com/office/powerpoint/2010/main" val="318972150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Vocabulary</a:t>
            </a:r>
            <a:br>
              <a:rPr lang="en-US" dirty="0">
                <a:solidFill>
                  <a:schemeClr val="tx2"/>
                </a:solidFill>
              </a:rPr>
            </a:br>
            <a:r>
              <a:rPr lang="en-US" dirty="0">
                <a:solidFill>
                  <a:schemeClr val="bg1"/>
                </a:solidFill>
              </a:rPr>
              <a:t>Clip Library</a:t>
            </a:r>
            <a:endParaRPr lang="en-US" dirty="0"/>
          </a:p>
        </p:txBody>
      </p:sp>
    </p:spTree>
    <p:extLst>
      <p:ext uri="{BB962C8B-B14F-4D97-AF65-F5344CB8AC3E}">
        <p14:creationId xmlns:p14="http://schemas.microsoft.com/office/powerpoint/2010/main" val="238977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F3ADF0-D257-4534-97E1-12A33E66001C}"/>
              </a:ext>
            </a:extLst>
          </p:cNvPr>
          <p:cNvPicPr>
            <a:picLocks noChangeAspect="1"/>
          </p:cNvPicPr>
          <p:nvPr/>
        </p:nvPicPr>
        <p:blipFill rotWithShape="1">
          <a:blip r:embed="rId3"/>
          <a:srcRect b="9335"/>
          <a:stretch/>
        </p:blipFill>
        <p:spPr>
          <a:xfrm>
            <a:off x="6031184" y="14210"/>
            <a:ext cx="3112816" cy="6005590"/>
          </a:xfrm>
          <a:prstGeom prst="rect">
            <a:avLst/>
          </a:prstGeom>
        </p:spPr>
      </p:pic>
      <p:pic>
        <p:nvPicPr>
          <p:cNvPr id="4" name="Picture 3">
            <a:extLst>
              <a:ext uri="{FF2B5EF4-FFF2-40B4-BE49-F238E27FC236}">
                <a16:creationId xmlns:a16="http://schemas.microsoft.com/office/drawing/2014/main" id="{60E237D3-E20C-445D-8F91-871382195221}"/>
              </a:ext>
            </a:extLst>
          </p:cNvPr>
          <p:cNvPicPr>
            <a:picLocks noChangeAspect="1"/>
          </p:cNvPicPr>
          <p:nvPr/>
        </p:nvPicPr>
        <p:blipFill>
          <a:blip r:embed="rId4"/>
          <a:stretch>
            <a:fillRect/>
          </a:stretch>
        </p:blipFill>
        <p:spPr>
          <a:xfrm>
            <a:off x="459059" y="0"/>
            <a:ext cx="3067050" cy="6019800"/>
          </a:xfrm>
          <a:prstGeom prst="rect">
            <a:avLst/>
          </a:prstGeom>
        </p:spPr>
      </p:pic>
      <p:pic>
        <p:nvPicPr>
          <p:cNvPr id="5" name="Picture 4">
            <a:extLst>
              <a:ext uri="{FF2B5EF4-FFF2-40B4-BE49-F238E27FC236}">
                <a16:creationId xmlns:a16="http://schemas.microsoft.com/office/drawing/2014/main" id="{E988398A-D80A-4D59-AC37-6A91D518BC94}"/>
              </a:ext>
            </a:extLst>
          </p:cNvPr>
          <p:cNvPicPr>
            <a:picLocks noChangeAspect="1"/>
          </p:cNvPicPr>
          <p:nvPr/>
        </p:nvPicPr>
        <p:blipFill>
          <a:blip r:embed="rId5"/>
          <a:stretch>
            <a:fillRect/>
          </a:stretch>
        </p:blipFill>
        <p:spPr>
          <a:xfrm>
            <a:off x="3526109" y="14209"/>
            <a:ext cx="2505075" cy="6019800"/>
          </a:xfrm>
          <a:prstGeom prst="rect">
            <a:avLst/>
          </a:prstGeom>
        </p:spPr>
      </p:pic>
      <p:sp>
        <p:nvSpPr>
          <p:cNvPr id="2" name="TextBox 1"/>
          <p:cNvSpPr txBox="1"/>
          <p:nvPr/>
        </p:nvSpPr>
        <p:spPr>
          <a:xfrm>
            <a:off x="457201" y="76200"/>
            <a:ext cx="8686800" cy="584775"/>
          </a:xfrm>
          <a:prstGeom prst="rect">
            <a:avLst/>
          </a:prstGeom>
          <a:solidFill>
            <a:srgbClr val="484848">
              <a:alpha val="80000"/>
            </a:srgbClr>
          </a:solidFill>
        </p:spPr>
        <p:txBody>
          <a:bodyPr wrap="square" rtlCol="0">
            <a:spAutoFit/>
          </a:bodyPr>
          <a:lstStyle/>
          <a:p>
            <a:pPr algn="ctr" fontAlgn="base">
              <a:spcBef>
                <a:spcPct val="0"/>
              </a:spcBef>
              <a:spcAft>
                <a:spcPct val="0"/>
              </a:spcAft>
            </a:pPr>
            <a:r>
              <a:rPr lang="en-US" sz="3200" dirty="0">
                <a:solidFill>
                  <a:srgbClr val="FFDD00"/>
                </a:solidFill>
                <a:latin typeface="Franklin Gothic Medium"/>
              </a:rPr>
              <a:t>Implicit Vocabulary Montage</a:t>
            </a:r>
          </a:p>
        </p:txBody>
      </p:sp>
      <p:sp>
        <p:nvSpPr>
          <p:cNvPr id="9" name="TextBox 8"/>
          <p:cNvSpPr txBox="1"/>
          <p:nvPr/>
        </p:nvSpPr>
        <p:spPr>
          <a:xfrm>
            <a:off x="457200" y="4724400"/>
            <a:ext cx="8686800" cy="954107"/>
          </a:xfrm>
          <a:prstGeom prst="rect">
            <a:avLst/>
          </a:prstGeom>
          <a:solidFill>
            <a:srgbClr val="484848">
              <a:alpha val="80000"/>
            </a:srgbClr>
          </a:solidFill>
        </p:spPr>
        <p:txBody>
          <a:bodyPr wrap="square" rtlCol="0">
            <a:spAutoFit/>
          </a:bodyPr>
          <a:lstStyle/>
          <a:p>
            <a:pPr algn="ctr" fontAlgn="base">
              <a:spcBef>
                <a:spcPct val="0"/>
              </a:spcBef>
              <a:spcAft>
                <a:spcPct val="0"/>
              </a:spcAft>
            </a:pPr>
            <a:r>
              <a:rPr lang="en-US" sz="2800" dirty="0">
                <a:solidFill>
                  <a:prstClr val="white"/>
                </a:solidFill>
              </a:rPr>
              <a:t>How do these teachers strategically reinforce Implicit Vocabulary to improve student comprehension?</a:t>
            </a:r>
          </a:p>
        </p:txBody>
      </p:sp>
    </p:spTree>
    <p:extLst>
      <p:ext uri="{BB962C8B-B14F-4D97-AF65-F5344CB8AC3E}">
        <p14:creationId xmlns:p14="http://schemas.microsoft.com/office/powerpoint/2010/main" val="66886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EC00-D95A-4E3C-82DA-6DDB90685760}"/>
              </a:ext>
            </a:extLst>
          </p:cNvPr>
          <p:cNvSpPr>
            <a:spLocks noGrp="1"/>
          </p:cNvSpPr>
          <p:nvPr>
            <p:ph type="title"/>
          </p:nvPr>
        </p:nvSpPr>
        <p:spPr>
          <a:xfrm>
            <a:off x="450906" y="85165"/>
            <a:ext cx="8693094" cy="563562"/>
          </a:xfrm>
        </p:spPr>
        <p:txBody>
          <a:bodyPr>
            <a:noAutofit/>
          </a:bodyPr>
          <a:lstStyle/>
          <a:p>
            <a:r>
              <a:rPr lang="en-US" dirty="0"/>
              <a:t>Implicit Vocabulary Montage</a:t>
            </a:r>
          </a:p>
        </p:txBody>
      </p:sp>
      <p:sp>
        <p:nvSpPr>
          <p:cNvPr id="3" name="Content Placeholder 2">
            <a:extLst>
              <a:ext uri="{FF2B5EF4-FFF2-40B4-BE49-F238E27FC236}">
                <a16:creationId xmlns:a16="http://schemas.microsoft.com/office/drawing/2014/main" id="{D1B0588B-293C-4B94-8DD0-8527B47668DE}"/>
              </a:ext>
            </a:extLst>
          </p:cNvPr>
          <p:cNvSpPr>
            <a:spLocks noGrp="1"/>
          </p:cNvSpPr>
          <p:nvPr>
            <p:ph idx="1"/>
          </p:nvPr>
        </p:nvSpPr>
        <p:spPr>
          <a:xfrm>
            <a:off x="450906" y="2139812"/>
            <a:ext cx="8710483" cy="2660788"/>
          </a:xfrm>
        </p:spPr>
        <p:txBody>
          <a:bodyPr>
            <a:normAutofit/>
          </a:bodyPr>
          <a:lstStyle/>
          <a:p>
            <a:r>
              <a:rPr lang="en-US" dirty="0"/>
              <a:t>Clear, concise definition prepared</a:t>
            </a:r>
          </a:p>
          <a:p>
            <a:r>
              <a:rPr lang="en-US" dirty="0"/>
              <a:t>Brief and efficient to get right back into the text</a:t>
            </a:r>
          </a:p>
          <a:p>
            <a:r>
              <a:rPr lang="en-US" dirty="0"/>
              <a:t>(Sometimes) annotated in text</a:t>
            </a:r>
          </a:p>
          <a:p>
            <a:r>
              <a:rPr lang="en-US" dirty="0"/>
              <a:t>(Sometimes) quick active practice and/or connections to other words</a:t>
            </a:r>
          </a:p>
        </p:txBody>
      </p:sp>
    </p:spTree>
    <p:extLst>
      <p:ext uri="{BB962C8B-B14F-4D97-AF65-F5344CB8AC3E}">
        <p14:creationId xmlns:p14="http://schemas.microsoft.com/office/powerpoint/2010/main" val="63366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93F-0494-4212-A2CD-79D27F217FF0}"/>
              </a:ext>
            </a:extLst>
          </p:cNvPr>
          <p:cNvSpPr>
            <a:spLocks noGrp="1"/>
          </p:cNvSpPr>
          <p:nvPr>
            <p:ph type="title"/>
          </p:nvPr>
        </p:nvSpPr>
        <p:spPr/>
        <p:txBody>
          <a:bodyPr>
            <a:noAutofit/>
          </a:bodyPr>
          <a:lstStyle/>
          <a:p>
            <a:r>
              <a:rPr lang="en-US" dirty="0"/>
              <a:t>Table of Contents</a:t>
            </a:r>
          </a:p>
        </p:txBody>
      </p:sp>
      <p:sp>
        <p:nvSpPr>
          <p:cNvPr id="3" name="Content Placeholder 2">
            <a:extLst>
              <a:ext uri="{FF2B5EF4-FFF2-40B4-BE49-F238E27FC236}">
                <a16:creationId xmlns:a16="http://schemas.microsoft.com/office/drawing/2014/main" id="{4962BF52-9DC3-4BC8-B367-C686BB7AFD2C}"/>
              </a:ext>
            </a:extLst>
          </p:cNvPr>
          <p:cNvSpPr>
            <a:spLocks noGrp="1"/>
          </p:cNvSpPr>
          <p:nvPr>
            <p:ph idx="1"/>
          </p:nvPr>
        </p:nvSpPr>
        <p:spPr/>
        <p:txBody>
          <a:bodyPr/>
          <a:lstStyle/>
          <a:p>
            <a:pPr marL="515938" lvl="1" indent="-514350">
              <a:buFont typeface="+mj-lt"/>
              <a:buAutoNum type="arabicPeriod"/>
            </a:pPr>
            <a:endParaRPr lang="en-US" dirty="0"/>
          </a:p>
          <a:p>
            <a:endParaRPr lang="en-US" dirty="0"/>
          </a:p>
        </p:txBody>
      </p:sp>
      <p:sp>
        <p:nvSpPr>
          <p:cNvPr id="4" name="TextBox 3">
            <a:extLst>
              <a:ext uri="{FF2B5EF4-FFF2-40B4-BE49-F238E27FC236}">
                <a16:creationId xmlns:a16="http://schemas.microsoft.com/office/drawing/2014/main" id="{7FEE333F-1164-4863-9ED9-E27631213436}"/>
              </a:ext>
            </a:extLst>
          </p:cNvPr>
          <p:cNvSpPr txBox="1"/>
          <p:nvPr/>
        </p:nvSpPr>
        <p:spPr>
          <a:xfrm>
            <a:off x="584138" y="783121"/>
            <a:ext cx="8255061" cy="3354765"/>
          </a:xfrm>
          <a:prstGeom prst="rect">
            <a:avLst/>
          </a:prstGeom>
          <a:noFill/>
        </p:spPr>
        <p:txBody>
          <a:bodyPr wrap="square" rtlCol="0">
            <a:spAutoFit/>
          </a:bodyPr>
          <a:lstStyle/>
          <a:p>
            <a:r>
              <a:rPr lang="en-US" sz="3200" u="sng" dirty="0">
                <a:solidFill>
                  <a:schemeClr val="tx2"/>
                </a:solidFill>
                <a:hlinkClick r:id="rId3" action="ppaction://hlinksldjump">
                  <a:extLst>
                    <a:ext uri="{A12FA001-AC4F-418D-AE19-62706E023703}">
                      <ahyp:hlinkClr xmlns:ahyp="http://schemas.microsoft.com/office/drawing/2018/hyperlinkcolor" val="tx"/>
                    </a:ext>
                  </a:extLst>
                </a:hlinkClick>
              </a:rPr>
              <a:t>Explicit Vocabulary and Active Practice</a:t>
            </a:r>
            <a:endParaRPr lang="en-US" sz="3200" u="sng" dirty="0">
              <a:solidFill>
                <a:schemeClr val="tx2"/>
              </a:solidFill>
            </a:endParaRPr>
          </a:p>
          <a:p>
            <a:pPr marL="914400" lvl="1" indent="-457200">
              <a:buFont typeface="Arial" panose="020B0604020202020204" pitchFamily="34" charset="0"/>
              <a:buChar char="•"/>
            </a:pPr>
            <a:r>
              <a:rPr lang="en-US" sz="2800" dirty="0"/>
              <a:t>Supporting mastery of new words</a:t>
            </a:r>
          </a:p>
          <a:p>
            <a:r>
              <a:rPr lang="en-US" sz="3200" u="sng" dirty="0">
                <a:solidFill>
                  <a:schemeClr val="tx2"/>
                </a:solidFill>
                <a:hlinkClick r:id="rId4" action="ppaction://hlinksldjump">
                  <a:extLst>
                    <a:ext uri="{A12FA001-AC4F-418D-AE19-62706E023703}">
                      <ahyp:hlinkClr xmlns:ahyp="http://schemas.microsoft.com/office/drawing/2018/hyperlinkcolor" val="tx"/>
                    </a:ext>
                  </a:extLst>
                </a:hlinkClick>
              </a:rPr>
              <a:t>Explicit Vocabulary: Deepening Word Knowledge</a:t>
            </a:r>
            <a:endParaRPr lang="en-US" sz="3200" u="sng" dirty="0">
              <a:solidFill>
                <a:schemeClr val="tx2"/>
              </a:solidFill>
            </a:endParaRPr>
          </a:p>
          <a:p>
            <a:pPr marL="914400" lvl="1" indent="-457200">
              <a:buFont typeface="Arial" panose="020B0604020202020204" pitchFamily="34" charset="0"/>
              <a:buChar char="•"/>
            </a:pPr>
            <a:r>
              <a:rPr lang="en-US" sz="2800" dirty="0"/>
              <a:t>Demonstrating knowledge of vocabulary</a:t>
            </a:r>
          </a:p>
          <a:p>
            <a:r>
              <a:rPr lang="en-US" sz="3200" u="sng" dirty="0">
                <a:solidFill>
                  <a:schemeClr val="tx2"/>
                </a:solidFill>
                <a:hlinkClick r:id="rId5" action="ppaction://hlinksldjump">
                  <a:extLst>
                    <a:ext uri="{A12FA001-AC4F-418D-AE19-62706E023703}">
                      <ahyp:hlinkClr xmlns:ahyp="http://schemas.microsoft.com/office/drawing/2018/hyperlinkcolor" val="tx"/>
                    </a:ext>
                  </a:extLst>
                </a:hlinkClick>
              </a:rPr>
              <a:t>Implicit Vocabulary </a:t>
            </a:r>
            <a:endParaRPr lang="en-US" sz="3200" u="sng" dirty="0">
              <a:solidFill>
                <a:schemeClr val="tx2"/>
              </a:solidFill>
            </a:endParaRPr>
          </a:p>
          <a:p>
            <a:pPr marL="914400" lvl="1" indent="-457200">
              <a:buFont typeface="Arial" panose="020B0604020202020204" pitchFamily="34" charset="0"/>
              <a:buChar char="•"/>
            </a:pPr>
            <a:r>
              <a:rPr lang="en-US" sz="2800" dirty="0"/>
              <a:t>Encountering words during reading</a:t>
            </a:r>
          </a:p>
        </p:txBody>
      </p:sp>
    </p:spTree>
    <p:extLst>
      <p:ext uri="{BB962C8B-B14F-4D97-AF65-F5344CB8AC3E}">
        <p14:creationId xmlns:p14="http://schemas.microsoft.com/office/powerpoint/2010/main" val="10853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fontScale="90000"/>
          </a:bodyPr>
          <a:lstStyle/>
          <a:p>
            <a:pPr algn="ctr"/>
            <a:r>
              <a:rPr lang="en-US" sz="4900" dirty="0">
                <a:solidFill>
                  <a:schemeClr val="tx2"/>
                </a:solidFill>
              </a:rPr>
              <a:t>Explicit Vocabulary and Active Practice</a:t>
            </a:r>
            <a:br>
              <a:rPr lang="en-US" dirty="0">
                <a:solidFill>
                  <a:schemeClr val="tx2"/>
                </a:solidFill>
              </a:rPr>
            </a:br>
            <a:r>
              <a:rPr lang="en-US" dirty="0">
                <a:solidFill>
                  <a:schemeClr val="bg1"/>
                </a:solidFill>
              </a:rPr>
              <a:t>Vocabulary Clip </a:t>
            </a:r>
            <a:r>
              <a:rPr lang="en-US" sz="4900" dirty="0">
                <a:solidFill>
                  <a:schemeClr val="bg1"/>
                </a:solidFill>
              </a:rPr>
              <a:t>Library</a:t>
            </a:r>
            <a:endParaRPr lang="en-US" sz="4900" dirty="0"/>
          </a:p>
        </p:txBody>
      </p:sp>
    </p:spTree>
    <p:extLst>
      <p:ext uri="{BB962C8B-B14F-4D97-AF65-F5344CB8AC3E}">
        <p14:creationId xmlns:p14="http://schemas.microsoft.com/office/powerpoint/2010/main" val="42039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A641D9-7674-49CA-A3D9-A9C71E9A8205}"/>
              </a:ext>
            </a:extLst>
          </p:cNvPr>
          <p:cNvPicPr>
            <a:picLocks noChangeAspect="1"/>
          </p:cNvPicPr>
          <p:nvPr/>
        </p:nvPicPr>
        <p:blipFill>
          <a:blip r:embed="rId3"/>
          <a:stretch>
            <a:fillRect/>
          </a:stretch>
        </p:blipFill>
        <p:spPr>
          <a:xfrm>
            <a:off x="457199" y="1"/>
            <a:ext cx="8686800" cy="6045958"/>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Christine Torres</a:t>
            </a:r>
          </a:p>
        </p:txBody>
      </p:sp>
      <p:sp>
        <p:nvSpPr>
          <p:cNvPr id="4" name="TextBox 3"/>
          <p:cNvSpPr txBox="1"/>
          <p:nvPr/>
        </p:nvSpPr>
        <p:spPr>
          <a:xfrm>
            <a:off x="457200" y="4753580"/>
            <a:ext cx="8686800" cy="954107"/>
          </a:xfrm>
          <a:prstGeom prst="rect">
            <a:avLst/>
          </a:prstGeom>
          <a:solidFill>
            <a:schemeClr val="tx2">
              <a:lumMod val="50000"/>
              <a:alpha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Arial" panose="020B0604020202020204" pitchFamily="34" charset="0"/>
              </a:rPr>
              <a:t>What does Christine do to ensure that students will have a deep understanding of the word “caustic”?</a:t>
            </a:r>
            <a:endParaRPr kumimoji="0" lang="en-US" sz="2800" b="0" i="0" u="none" strike="noStrike" kern="1200" cap="none" spc="0" normalizeH="0" baseline="0" noProof="0" dirty="0">
              <a:ln>
                <a:noFill/>
              </a:ln>
              <a:solidFill>
                <a:srgbClr val="FFDE22"/>
              </a:solidFill>
              <a:effectLst/>
              <a:uLnTx/>
              <a:uFillTx/>
              <a:latin typeface="Franklin Gothic Book"/>
              <a:ea typeface="+mn-ea"/>
              <a:cs typeface="Arial" panose="020B0604020202020204" pitchFamily="34" charset="0"/>
            </a:endParaRPr>
          </a:p>
        </p:txBody>
      </p:sp>
    </p:spTree>
    <p:extLst>
      <p:ext uri="{BB962C8B-B14F-4D97-AF65-F5344CB8AC3E}">
        <p14:creationId xmlns:p14="http://schemas.microsoft.com/office/powerpoint/2010/main" val="36835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458E4-34BE-45ED-B4A1-C3F7F98F821A}"/>
              </a:ext>
            </a:extLst>
          </p:cNvPr>
          <p:cNvPicPr>
            <a:picLocks noChangeAspect="1"/>
          </p:cNvPicPr>
          <p:nvPr/>
        </p:nvPicPr>
        <p:blipFill>
          <a:blip r:embed="rId3">
            <a:duotone>
              <a:prstClr val="black"/>
              <a:schemeClr val="accent5">
                <a:tint val="45000"/>
                <a:satMod val="400000"/>
              </a:schemeClr>
            </a:duotone>
          </a:blip>
          <a:stretch>
            <a:fillRect/>
          </a:stretch>
        </p:blipFill>
        <p:spPr>
          <a:xfrm>
            <a:off x="457199" y="1"/>
            <a:ext cx="8686800" cy="6045958"/>
          </a:xfrm>
          <a:prstGeom prst="rect">
            <a:avLst/>
          </a:prstGeom>
        </p:spPr>
      </p:pic>
      <p:sp>
        <p:nvSpPr>
          <p:cNvPr id="2" name="TextBox 1"/>
          <p:cNvSpPr txBox="1"/>
          <p:nvPr/>
        </p:nvSpPr>
        <p:spPr>
          <a:xfrm>
            <a:off x="457200" y="101025"/>
            <a:ext cx="8686800" cy="584775"/>
          </a:xfrm>
          <a:prstGeom prst="rect">
            <a:avLst/>
          </a:prstGeom>
          <a:solidFill>
            <a:schemeClr val="tx2">
              <a:lumMod val="50000"/>
              <a:alpha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DD00"/>
                </a:solidFill>
                <a:effectLst/>
                <a:uLnTx/>
                <a:uFillTx/>
                <a:latin typeface="Franklin Gothic Medium"/>
                <a:ea typeface="+mn-ea"/>
                <a:cs typeface="+mn-cs"/>
              </a:rPr>
              <a:t>Christine Torres</a:t>
            </a:r>
          </a:p>
        </p:txBody>
      </p:sp>
      <p:sp>
        <p:nvSpPr>
          <p:cNvPr id="7" name="Content Placeholder 2">
            <a:extLst>
              <a:ext uri="{FF2B5EF4-FFF2-40B4-BE49-F238E27FC236}">
                <a16:creationId xmlns:a16="http://schemas.microsoft.com/office/drawing/2014/main" id="{61F08BCB-245B-47AD-8E8B-547D3169201A}"/>
              </a:ext>
            </a:extLst>
          </p:cNvPr>
          <p:cNvSpPr txBox="1">
            <a:spLocks/>
          </p:cNvSpPr>
          <p:nvPr/>
        </p:nvSpPr>
        <p:spPr>
          <a:xfrm>
            <a:off x="427223" y="2337069"/>
            <a:ext cx="8710483" cy="2183862"/>
          </a:xfrm>
          <a:prstGeom prst="rect">
            <a:avLst/>
          </a:prstGeom>
          <a:solidFill>
            <a:srgbClr val="4C4C4C">
              <a:alpha val="80000"/>
            </a:srgbClr>
          </a:solidFill>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panose="05000000000000000000" pitchFamily="2" charset="2"/>
              <a:buChar char="ü"/>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Front-loads the definition</a:t>
            </a:r>
          </a:p>
          <a:p>
            <a:pPr>
              <a:buClr>
                <a:srgbClr val="FFDE22"/>
              </a:buClr>
              <a:defRPr/>
            </a:pPr>
            <a:r>
              <a:rPr lang="en-US" dirty="0">
                <a:solidFill>
                  <a:sysClr val="window" lastClr="FFFFFF"/>
                </a:solidFill>
              </a:rPr>
              <a:t>Adds a visual</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Multiple at-bats</a:t>
            </a:r>
          </a:p>
          <a:p>
            <a:pPr marL="342900" marR="0" lvl="0" indent="-342900" algn="l" defTabSz="457200" rtl="0" eaLnBrk="1" fontAlgn="auto" latinLnBrk="0" hangingPunct="1">
              <a:lnSpc>
                <a:spcPct val="100000"/>
              </a:lnSpc>
              <a:spcBef>
                <a:spcPct val="2000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rPr>
              <a:t>Playful</a:t>
            </a:r>
          </a:p>
          <a:p>
            <a:pPr marL="0" marR="0" lvl="0" indent="0" algn="l" defTabSz="457200" rtl="0" eaLnBrk="1" fontAlgn="auto" latinLnBrk="0" hangingPunct="1">
              <a:lnSpc>
                <a:spcPct val="100000"/>
              </a:lnSpc>
              <a:spcBef>
                <a:spcPct val="20000"/>
              </a:spcBef>
              <a:spcAft>
                <a:spcPts val="0"/>
              </a:spcAft>
              <a:buClr>
                <a:srgbClr val="FFDE22"/>
              </a:buClr>
              <a:buSzTx/>
              <a:buNone/>
              <a:tabLst/>
              <a:defRPr/>
            </a:pPr>
            <a:endParaRPr kumimoji="0" lang="en-US" sz="2800" b="0" i="0" u="none" strike="noStrike" kern="1200" cap="none" spc="0" normalizeH="0" baseline="0" noProof="0" dirty="0">
              <a:ln>
                <a:noFill/>
              </a:ln>
              <a:solidFill>
                <a:sysClr val="window" lastClr="FFFFFF"/>
              </a:solidFill>
              <a:effectLst/>
              <a:uLnTx/>
              <a:uFillTx/>
              <a:latin typeface="Franklin Gothic Book"/>
              <a:ea typeface="+mn-ea"/>
              <a:cs typeface="+mn-cs"/>
            </a:endParaRPr>
          </a:p>
        </p:txBody>
      </p:sp>
    </p:spTree>
    <p:extLst>
      <p:ext uri="{BB962C8B-B14F-4D97-AF65-F5344CB8AC3E}">
        <p14:creationId xmlns:p14="http://schemas.microsoft.com/office/powerpoint/2010/main" val="41118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Autofit/>
          </a:bodyPr>
          <a:lstStyle/>
          <a:p>
            <a:pPr algn="ctr"/>
            <a:r>
              <a:rPr lang="en-US" dirty="0">
                <a:solidFill>
                  <a:schemeClr val="tx2"/>
                </a:solidFill>
              </a:rPr>
              <a:t>Explicit Vocabulary: Building Knowledge</a:t>
            </a:r>
            <a:br>
              <a:rPr lang="en-US" dirty="0">
                <a:solidFill>
                  <a:schemeClr val="tx2"/>
                </a:solidFill>
              </a:rPr>
            </a:br>
            <a:r>
              <a:rPr lang="en-US" dirty="0">
                <a:solidFill>
                  <a:schemeClr val="bg1"/>
                </a:solidFill>
              </a:rPr>
              <a:t>Vocabulary Clip Library</a:t>
            </a:r>
            <a:endParaRPr lang="en-US" dirty="0"/>
          </a:p>
        </p:txBody>
      </p:sp>
    </p:spTree>
    <p:extLst>
      <p:ext uri="{BB962C8B-B14F-4D97-AF65-F5344CB8AC3E}">
        <p14:creationId xmlns:p14="http://schemas.microsoft.com/office/powerpoint/2010/main" val="364020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53AAC-AF0C-4B00-BE8C-CCEAF2271286}"/>
              </a:ext>
            </a:extLst>
          </p:cNvPr>
          <p:cNvPicPr>
            <a:picLocks noChangeAspect="1"/>
          </p:cNvPicPr>
          <p:nvPr/>
        </p:nvPicPr>
        <p:blipFill>
          <a:blip r:embed="rId3"/>
          <a:stretch>
            <a:fillRect/>
          </a:stretch>
        </p:blipFill>
        <p:spPr>
          <a:xfrm>
            <a:off x="457201" y="222707"/>
            <a:ext cx="8686799" cy="5843939"/>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4555276"/>
            <a:ext cx="8686800" cy="1014413"/>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How does Sarah deepen and </a:t>
            </a:r>
            <a:r>
              <a:rPr lang="en-US" sz="2800" dirty="0">
                <a:solidFill>
                  <a:prstClr val="white"/>
                </a:solidFill>
                <a:latin typeface="Franklin Gothic Book"/>
              </a:rPr>
              <a:t>strengthen students’ word knowledge?</a:t>
            </a:r>
            <a:endParaRPr kumimoji="0" lang="en-US" sz="2800" b="0" i="0" u="none" strike="noStrike" kern="1200" cap="none" spc="0" normalizeH="0" baseline="0" noProof="0" dirty="0">
              <a:ln>
                <a:noFill/>
              </a:ln>
              <a:solidFill>
                <a:prstClr val="white"/>
              </a:solidFill>
              <a:effectLst/>
              <a:uLnTx/>
              <a:uFillTx/>
              <a:latin typeface="Franklin Gothic Book"/>
              <a:ea typeface="+mj-ea"/>
              <a:cs typeface="+mj-cs"/>
            </a:endParaRPr>
          </a:p>
        </p:txBody>
      </p:sp>
    </p:spTree>
    <p:extLst>
      <p:ext uri="{BB962C8B-B14F-4D97-AF65-F5344CB8AC3E}">
        <p14:creationId xmlns:p14="http://schemas.microsoft.com/office/powerpoint/2010/main" val="348995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FDE2D5-9CBF-4F3F-813C-CBD25BAA2443}"/>
              </a:ext>
            </a:extLst>
          </p:cNvPr>
          <p:cNvPicPr>
            <a:picLocks noChangeAspect="1"/>
          </p:cNvPicPr>
          <p:nvPr/>
        </p:nvPicPr>
        <p:blipFill>
          <a:blip r:embed="rId3">
            <a:duotone>
              <a:prstClr val="black"/>
              <a:schemeClr val="accent6">
                <a:tint val="45000"/>
                <a:satMod val="400000"/>
              </a:schemeClr>
            </a:duotone>
          </a:blip>
          <a:stretch>
            <a:fillRect/>
          </a:stretch>
        </p:blipFill>
        <p:spPr>
          <a:xfrm>
            <a:off x="457201" y="222707"/>
            <a:ext cx="8686799" cy="5843939"/>
          </a:xfrm>
          <a:prstGeom prst="rect">
            <a:avLst/>
          </a:prstGeom>
        </p:spPr>
      </p:pic>
      <p:sp>
        <p:nvSpPr>
          <p:cNvPr id="5" name="Rectangle 2"/>
          <p:cNvSpPr txBox="1">
            <a:spLocks noChangeArrowheads="1"/>
          </p:cNvSpPr>
          <p:nvPr/>
        </p:nvSpPr>
        <p:spPr>
          <a:xfrm>
            <a:off x="457200" y="76200"/>
            <a:ext cx="8686800" cy="59793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DE22"/>
                </a:solidFill>
                <a:effectLst/>
                <a:uLnTx/>
                <a:uFillTx/>
                <a:latin typeface="Franklin Gothic Medium"/>
                <a:ea typeface="+mj-ea"/>
                <a:cs typeface="+mj-cs"/>
              </a:rPr>
              <a:t>Sarah Wright</a:t>
            </a:r>
          </a:p>
        </p:txBody>
      </p:sp>
      <p:sp>
        <p:nvSpPr>
          <p:cNvPr id="9" name="Rectangle 2">
            <a:extLst>
              <a:ext uri="{FF2B5EF4-FFF2-40B4-BE49-F238E27FC236}">
                <a16:creationId xmlns:a16="http://schemas.microsoft.com/office/drawing/2014/main" id="{CAA7B0B7-CB29-41E4-8BA4-17FA27857CCA}"/>
              </a:ext>
            </a:extLst>
          </p:cNvPr>
          <p:cNvSpPr txBox="1">
            <a:spLocks noChangeArrowheads="1"/>
          </p:cNvSpPr>
          <p:nvPr/>
        </p:nvSpPr>
        <p:spPr>
          <a:xfrm>
            <a:off x="457200" y="2959197"/>
            <a:ext cx="8686800" cy="2214562"/>
          </a:xfrm>
          <a:prstGeom prst="rect">
            <a:avLst/>
          </a:prstGeom>
          <a:solidFill>
            <a:srgbClr val="484848">
              <a:alpha val="80000"/>
            </a:srgb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mj-cs"/>
              </a:defRPr>
            </a:lvl1pPr>
          </a:lstStyle>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Gives students independent think time</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Incorporates writing</a:t>
            </a:r>
          </a:p>
          <a:p>
            <a:pPr marL="457200" marR="0" lvl="0" indent="-457200" algn="l" defTabSz="457200" rtl="0" eaLnBrk="1" fontAlgn="auto" latinLnBrk="0" hangingPunct="1">
              <a:lnSpc>
                <a:spcPct val="100000"/>
              </a:lnSpc>
              <a:spcBef>
                <a:spcPct val="0"/>
              </a:spcBef>
              <a:spcAft>
                <a:spcPts val="0"/>
              </a:spcAft>
              <a:buClr>
                <a:srgbClr val="FFDE22"/>
              </a:buClr>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Franklin Gothic Book"/>
                <a:ea typeface="+mj-ea"/>
                <a:cs typeface="+mj-cs"/>
              </a:rPr>
              <a:t>Reinforces and celebrates word knowledge</a:t>
            </a:r>
          </a:p>
        </p:txBody>
      </p:sp>
    </p:spTree>
    <p:extLst>
      <p:ext uri="{BB962C8B-B14F-4D97-AF65-F5344CB8AC3E}">
        <p14:creationId xmlns:p14="http://schemas.microsoft.com/office/powerpoint/2010/main" val="262352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7B1D-54E3-4103-95EF-3C43C2CF50AD}"/>
              </a:ext>
            </a:extLst>
          </p:cNvPr>
          <p:cNvSpPr>
            <a:spLocks noGrp="1"/>
          </p:cNvSpPr>
          <p:nvPr>
            <p:ph type="ctrTitle"/>
          </p:nvPr>
        </p:nvSpPr>
        <p:spPr>
          <a:xfrm>
            <a:off x="110836" y="2130427"/>
            <a:ext cx="9033164" cy="1470025"/>
          </a:xfrm>
        </p:spPr>
        <p:txBody>
          <a:bodyPr>
            <a:normAutofit/>
          </a:bodyPr>
          <a:lstStyle/>
          <a:p>
            <a:pPr algn="ctr"/>
            <a:r>
              <a:rPr lang="en-US" dirty="0">
                <a:solidFill>
                  <a:schemeClr val="tx2"/>
                </a:solidFill>
              </a:rPr>
              <a:t>Implicit Vocabulary</a:t>
            </a:r>
            <a:br>
              <a:rPr lang="en-US" dirty="0">
                <a:solidFill>
                  <a:schemeClr val="tx2"/>
                </a:solidFill>
              </a:rPr>
            </a:br>
            <a:r>
              <a:rPr lang="en-US" dirty="0" err="1">
                <a:solidFill>
                  <a:schemeClr val="bg1"/>
                </a:solidFill>
              </a:rPr>
              <a:t>Vocabulary</a:t>
            </a:r>
            <a:r>
              <a:rPr lang="en-US" dirty="0">
                <a:solidFill>
                  <a:schemeClr val="bg1"/>
                </a:solidFill>
              </a:rPr>
              <a:t> Clip Library</a:t>
            </a:r>
            <a:endParaRPr lang="en-US" dirty="0"/>
          </a:p>
        </p:txBody>
      </p:sp>
    </p:spTree>
    <p:extLst>
      <p:ext uri="{BB962C8B-B14F-4D97-AF65-F5344CB8AC3E}">
        <p14:creationId xmlns:p14="http://schemas.microsoft.com/office/powerpoint/2010/main" val="2560482005"/>
      </p:ext>
    </p:extLst>
  </p:cSld>
  <p:clrMapOvr>
    <a:masterClrMapping/>
  </p:clrMapOvr>
</p:sld>
</file>

<file path=ppt/theme/theme1.xml><?xml version="1.0" encoding="utf-8"?>
<a:theme xmlns:a="http://schemas.openxmlformats.org/drawingml/2006/main" name="7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USI">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ew Workshope Slides">
  <a:themeElements>
    <a:clrScheme name="Uncommon">
      <a:dk1>
        <a:srgbClr val="3F3F3F"/>
      </a:dk1>
      <a:lt1>
        <a:sysClr val="window" lastClr="FFFFFF"/>
      </a:lt1>
      <a:dk2>
        <a:srgbClr val="919191"/>
      </a:dk2>
      <a:lt2>
        <a:srgbClr val="FFFFFF"/>
      </a:lt2>
      <a:accent1>
        <a:srgbClr val="12C1DF"/>
      </a:accent1>
      <a:accent2>
        <a:srgbClr val="919191"/>
      </a:accent2>
      <a:accent3>
        <a:srgbClr val="FFDD00"/>
      </a:accent3>
      <a:accent4>
        <a:srgbClr val="3F3F3F"/>
      </a:accent4>
      <a:accent5>
        <a:srgbClr val="9BEAF7"/>
      </a:accent5>
      <a:accent6>
        <a:srgbClr val="D3D3D3"/>
      </a:accent6>
      <a:hlink>
        <a:srgbClr val="12C1DF"/>
      </a:hlink>
      <a:folHlink>
        <a:srgbClr val="9BEAF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USI">
  <a:themeElements>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effectLst/>
      </a:spPr>
      <a:bodyPr/>
      <a:lstStyle>
        <a:defPP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common Theme">
    <a:dk1>
      <a:srgbClr val="4C4C4C"/>
    </a:dk1>
    <a:lt1>
      <a:sysClr val="window" lastClr="FFFFFF"/>
    </a:lt1>
    <a:dk2>
      <a:srgbClr val="FFDE22"/>
    </a:dk2>
    <a:lt2>
      <a:srgbClr val="78002D"/>
    </a:lt2>
    <a:accent1>
      <a:srgbClr val="DD7B16"/>
    </a:accent1>
    <a:accent2>
      <a:srgbClr val="00521C"/>
    </a:accent2>
    <a:accent3>
      <a:srgbClr val="002A65"/>
    </a:accent3>
    <a:accent4>
      <a:srgbClr val="2E5A7C"/>
    </a:accent4>
    <a:accent5>
      <a:srgbClr val="3399CC"/>
    </a:accent5>
    <a:accent6>
      <a:srgbClr val="3BAAAB"/>
    </a:accent6>
    <a:hlink>
      <a:srgbClr val="FFDD00"/>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47C5B7C2BC044E9EAD2D3F6C1CEE46" ma:contentTypeVersion="5" ma:contentTypeDescription="Create a new document." ma:contentTypeScope="" ma:versionID="2bda25422ff01636c5d749157bb4379a">
  <xsd:schema xmlns:xsd="http://www.w3.org/2001/XMLSchema" xmlns:xs="http://www.w3.org/2001/XMLSchema" xmlns:p="http://schemas.microsoft.com/office/2006/metadata/properties" xmlns:ns3="bd6d54b2-69e2-4c2f-baa4-977fc1118208" targetNamespace="http://schemas.microsoft.com/office/2006/metadata/properties" ma:root="true" ma:fieldsID="9af3325e6cfcc667b9a7862422fd7e8d" ns3:_="">
    <xsd:import namespace="bd6d54b2-69e2-4c2f-baa4-977fc11182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d54b2-69e2-4c2f-baa4-977fc1118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41482F-C841-45DF-8F19-F19A330C6380}">
  <ds:schemaRefs>
    <ds:schemaRef ds:uri="http://schemas.microsoft.com/sharepoint/v3/contenttype/forms"/>
  </ds:schemaRefs>
</ds:datastoreItem>
</file>

<file path=customXml/itemProps2.xml><?xml version="1.0" encoding="utf-8"?>
<ds:datastoreItem xmlns:ds="http://schemas.openxmlformats.org/officeDocument/2006/customXml" ds:itemID="{1A125FA0-C0D9-443A-8DEA-C7DE747C4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6d54b2-69e2-4c2f-baa4-977fc1118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0B6E2-7D79-4CBC-A6F9-1209F35C088C}">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bd6d54b2-69e2-4c2f-baa4-977fc1118208"/>
  </ds:schemaRefs>
</ds:datastoreItem>
</file>

<file path=docProps/app.xml><?xml version="1.0" encoding="utf-8"?>
<Properties xmlns="http://schemas.openxmlformats.org/officeDocument/2006/extended-properties" xmlns:vt="http://schemas.openxmlformats.org/officeDocument/2006/docPropsVTypes">
  <Template/>
  <TotalTime>9172</TotalTime>
  <Words>1492</Words>
  <Application>Microsoft Office PowerPoint</Application>
  <PresentationFormat>On-screen Show (4:3)</PresentationFormat>
  <Paragraphs>99</Paragraphs>
  <Slides>11</Slides>
  <Notes>11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11</vt:i4>
      </vt:variant>
    </vt:vector>
  </HeadingPairs>
  <TitlesOfParts>
    <vt:vector size="26" baseType="lpstr">
      <vt:lpstr>Arial</vt:lpstr>
      <vt:lpstr>Calibri</vt:lpstr>
      <vt:lpstr>Franklin Gothic Book</vt:lpstr>
      <vt:lpstr>Franklin Gothic Medium</vt:lpstr>
      <vt:lpstr>Helvetica Neue</vt:lpstr>
      <vt:lpstr>Roboto</vt:lpstr>
      <vt:lpstr>Verdana</vt:lpstr>
      <vt:lpstr>Wingdings</vt:lpstr>
      <vt:lpstr>7_USI</vt:lpstr>
      <vt:lpstr>4_USI</vt:lpstr>
      <vt:lpstr>New Workshope Slides</vt:lpstr>
      <vt:lpstr>8_USI</vt:lpstr>
      <vt:lpstr>2_New Workshope Slides</vt:lpstr>
      <vt:lpstr>6_USI</vt:lpstr>
      <vt:lpstr>9_USI</vt:lpstr>
      <vt:lpstr>Vocabulary Clip Library</vt:lpstr>
      <vt:lpstr>Table of Contents</vt:lpstr>
      <vt:lpstr>Explicit Vocabulary and Active Practice Vocabulary Clip Library</vt:lpstr>
      <vt:lpstr>PowerPoint Presentation</vt:lpstr>
      <vt:lpstr>PowerPoint Presentation</vt:lpstr>
      <vt:lpstr>Explicit Vocabulary: Building Knowledge Vocabulary Clip Library</vt:lpstr>
      <vt:lpstr>PowerPoint Presentation</vt:lpstr>
      <vt:lpstr>PowerPoint Presentation</vt:lpstr>
      <vt:lpstr>Implicit Vocabulary Vocabulary Clip Library</vt:lpstr>
      <vt:lpstr>PowerPoint Presentation</vt:lpstr>
      <vt:lpstr>Implicit Vocabulary Montage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Hilary Lewis</dc:creator>
  <cp:lastModifiedBy>Jaimie Brillante</cp:lastModifiedBy>
  <cp:revision>266</cp:revision>
  <dcterms:created xsi:type="dcterms:W3CDTF">2020-05-15T15:20:25Z</dcterms:created>
  <dcterms:modified xsi:type="dcterms:W3CDTF">2022-05-11T20:38:15Z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0x0101007B47C5B7C2BC044E9EAD2D3F6C1CEE46</vt:lpwstr>
  </property>
</Properties>
</file>