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15"/>
  </p:notesMasterIdLst>
  <p:sldIdLst>
    <p:sldId id="1073" r:id="rId2"/>
    <p:sldId id="1074" r:id="rId3"/>
    <p:sldId id="1078" r:id="rId4"/>
    <p:sldId id="1087" r:id="rId5"/>
    <p:sldId id="1075" r:id="rId6"/>
    <p:sldId id="1079" r:id="rId7"/>
    <p:sldId id="1088" r:id="rId8"/>
    <p:sldId id="1076" r:id="rId9"/>
    <p:sldId id="1080" r:id="rId10"/>
    <p:sldId id="1085" r:id="rId11"/>
    <p:sldId id="1077" r:id="rId12"/>
    <p:sldId id="1081" r:id="rId13"/>
    <p:sldId id="108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303" autoAdjust="0"/>
  </p:normalViewPr>
  <p:slideViewPr>
    <p:cSldViewPr snapToGrid="0">
      <p:cViewPr varScale="1">
        <p:scale>
          <a:sx n="60" d="100"/>
          <a:sy n="60" d="100"/>
        </p:scale>
        <p:origin x="159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58FB4-961A-4B9D-AF1E-28E719AB7D3A}" type="datetimeFigureOut">
              <a:rPr lang="en-US" smtClean="0"/>
              <a:t>8/3/2020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236B4-BDDC-4FB7-8889-15A1241A04E6}" type="slidenum">
              <a:rPr lang="en-US" smtClean="0"/>
              <a:t>‹#›</a:t>
            </a:fld>
            <a:endParaRPr lang="en-US"/>
          </a:p>
        </p:txBody>
      </p:sp>
    </p:spTree>
    <p:extLst>
      <p:ext uri="{BB962C8B-B14F-4D97-AF65-F5344CB8AC3E}">
        <p14:creationId xmlns:p14="http://schemas.microsoft.com/office/powerpoint/2010/main" val="115556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charset="0"/>
              </a:rPr>
              <a:t>Welcome! We are thrilled that are using our retrieval practice resource for The Lord of the Flier Curriculum Unit.  </a:t>
            </a:r>
          </a:p>
          <a:p>
            <a:r>
              <a:rPr lang="en-US" sz="1200" b="1" kern="1200" dirty="0">
                <a:solidFill>
                  <a:schemeClr val="tx1"/>
                </a:solidFill>
                <a:effectLst/>
                <a:latin typeface="+mn-lt"/>
                <a:ea typeface="+mn-ea"/>
                <a:cs typeface="+mn-cs"/>
              </a:rPr>
              <a:t>Retrieval Practice</a:t>
            </a:r>
          </a:p>
          <a:p>
            <a:r>
              <a:rPr lang="en-US" sz="1200" kern="1200" dirty="0">
                <a:solidFill>
                  <a:schemeClr val="tx1"/>
                </a:solidFill>
                <a:effectLst/>
                <a:latin typeface="+mn-lt"/>
                <a:ea typeface="+mn-ea"/>
                <a:cs typeface="+mn-cs"/>
              </a:rPr>
              <a:t>Retrieval Practice is an academic system in which you ask students questions designed to help encode key knowledge into long-term memory. These questions draw on knowledge from the Knowledge Organizer, the novel itself, or recently read embedded texts.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Tips for Planning &amp; Implementation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Plan your target response for each Retrieval Practice question. You might note these responses in your teacher-created version of the student packet or simply print out this RP deck.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Decide how students will respond to each Active Practice question: Turn and Talk, Cold Call, Raise Hands, Everybody Writes. Students do not need to write the response for every Retrieval Practice question.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activity is designed to be fast and energetic with little discussion. The purpose is the retrieval. This helps encode the information in long term memory. A common mistake is to spend time discussing answers to these questions. If students are dying to discuss, it is of course permissible from time to time but doing so is likely to disrupt lesson timings. Occasionally, teachers may choose to engage in brief discussion based on data or to leverage student enthusiasm, but the focus of this section of the lesson should be quick, efficient, and accurate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charset="0"/>
              </a:rPr>
              <a:t>You will find two slides per retrieval practice.  The first slide lists the questions.  The second slide lists the answers.   Each slide is labeled at the top with the lesson number.  Within this deck you will find retrieval practice for lessons 3, 8, 11, and 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atin typeface="Arial" charset="0"/>
              </a:rPr>
              <a:t>We currently have included timestamps for each set of questions but know that you may modify these timestamps depending on the needs of your students and length of your ELA block. Ideally, you want to ensure retrieval practice (both worktime and review) takes only 10 minutes.</a:t>
            </a:r>
          </a:p>
          <a:p>
            <a:pPr eaLnBrk="1" hangingPunct="1"/>
            <a:endParaRPr lang="en-US" sz="1000" b="1" dirty="0">
              <a:latin typeface="Arial" charset="0"/>
            </a:endParaRPr>
          </a:p>
          <a:p>
            <a:pPr eaLnBrk="1" hangingPunct="1"/>
            <a:r>
              <a:rPr lang="en-US" sz="1000" b="1" dirty="0">
                <a:latin typeface="Arial" charset="0"/>
              </a:rPr>
              <a:t>Things to note:</a:t>
            </a:r>
          </a:p>
          <a:p>
            <a:pPr marL="228600" indent="-228600" eaLnBrk="1" hangingPunct="1">
              <a:buAutoNum type="arabicParenR"/>
            </a:pPr>
            <a:r>
              <a:rPr lang="en-US" sz="1000" b="0" dirty="0">
                <a:latin typeface="Arial" charset="0"/>
              </a:rPr>
              <a:t>Key terms from the knowledge organizer are written in blue.</a:t>
            </a:r>
          </a:p>
          <a:p>
            <a:pPr marL="228600" indent="-228600" eaLnBrk="1" hangingPunct="1">
              <a:buAutoNum type="arabicParenR"/>
            </a:pPr>
            <a:r>
              <a:rPr lang="en-US" sz="1000" b="0" dirty="0">
                <a:latin typeface="Arial" charset="0"/>
              </a:rPr>
              <a:t>Answers are written with key ideas or vocabulary in gold.</a:t>
            </a:r>
          </a:p>
          <a:p>
            <a:pPr marL="228600" indent="-228600" eaLnBrk="1" hangingPunct="1">
              <a:buAutoNum type="arabicParenR"/>
            </a:pPr>
            <a:r>
              <a:rPr lang="en-US" sz="1000" b="0" dirty="0">
                <a:latin typeface="Arial" charset="0"/>
              </a:rPr>
              <a:t>Answers which require examples from the teacher are noted in red.  Additional examples are sometimes listed in the notes section of the slide.</a:t>
            </a:r>
          </a:p>
          <a:p>
            <a:pPr marL="228600" indent="-228600" eaLnBrk="1" hangingPunct="1">
              <a:buAutoNum type="arabicParenR"/>
            </a:pPr>
            <a:r>
              <a:rPr lang="en-US" sz="1000" b="0" dirty="0">
                <a:latin typeface="Arial" charset="0"/>
              </a:rPr>
              <a:t>Each retrieval practice is designed to be student self-scoring with each question worth 1 point unless otherwise noted on the slide.  This will allow students to complete, score, and self-report their work.</a:t>
            </a:r>
          </a:p>
        </p:txBody>
      </p:sp>
    </p:spTree>
    <p:extLst>
      <p:ext uri="{BB962C8B-B14F-4D97-AF65-F5344CB8AC3E}">
        <p14:creationId xmlns:p14="http://schemas.microsoft.com/office/powerpoint/2010/main" val="2593061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1107625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3986073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r>
              <a:rPr lang="en-US" sz="1000" b="0" dirty="0">
                <a:latin typeface="Arial" charset="0"/>
              </a:rPr>
              <a:t>Q.1:  Possible answers: </a:t>
            </a:r>
          </a:p>
          <a:p>
            <a:r>
              <a:rPr lang="en-US" sz="1200" b="1" kern="1200" dirty="0">
                <a:solidFill>
                  <a:schemeClr val="tx1"/>
                </a:solidFill>
                <a:effectLst/>
                <a:latin typeface="+mn-lt"/>
                <a:ea typeface="+mn-ea"/>
                <a:cs typeface="+mn-cs"/>
              </a:rPr>
              <a:t>Hierarchy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Rank determines authority, status, and submission to those above</a:t>
            </a:r>
          </a:p>
          <a:p>
            <a:r>
              <a:rPr lang="en-US" sz="1200" b="1" kern="1200" dirty="0">
                <a:solidFill>
                  <a:schemeClr val="tx1"/>
                </a:solidFill>
                <a:effectLst/>
                <a:latin typeface="+mn-lt"/>
                <a:ea typeface="+mn-ea"/>
                <a:cs typeface="+mn-cs"/>
              </a:rPr>
              <a:t>Respect for Authority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show appreciation and obedience to those in a position of power</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Rule of Law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individuals and government obey law crime is met with punishment, in order to enforce proper behavior</a:t>
            </a:r>
          </a:p>
          <a:p>
            <a:r>
              <a:rPr lang="en-US" sz="1200" b="1" kern="1200" dirty="0">
                <a:solidFill>
                  <a:schemeClr val="tx1"/>
                </a:solidFill>
                <a:effectLst/>
                <a:latin typeface="+mn-lt"/>
                <a:ea typeface="+mn-ea"/>
                <a:cs typeface="+mn-cs"/>
              </a:rPr>
              <a:t>Shared Values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Individuals in a society share fundamental beliefs and principles, helping them to keep faith in their society</a:t>
            </a:r>
          </a:p>
          <a:p>
            <a:r>
              <a:rPr lang="en-US" sz="1200" b="1" kern="1200" dirty="0">
                <a:solidFill>
                  <a:schemeClr val="tx1"/>
                </a:solidFill>
                <a:effectLst/>
                <a:latin typeface="+mn-lt"/>
                <a:ea typeface="+mn-ea"/>
                <a:cs typeface="+mn-cs"/>
              </a:rPr>
              <a:t>Respect for Traditions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commitment to the established customs of a society and transmit beliefs from generation to generation   </a:t>
            </a:r>
          </a:p>
          <a:p>
            <a:pPr eaLnBrk="1" hangingPunct="1"/>
            <a:endParaRPr lang="en-US" sz="1000" b="0"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atin typeface="Arial" charset="0"/>
              </a:rPr>
              <a:t>Q3:  An additional event that was ominous was when the boys were pretending to hunt and Jack said,  </a:t>
            </a:r>
            <a:r>
              <a:rPr lang="en-US" sz="1200" i="1" kern="1200" dirty="0">
                <a:solidFill>
                  <a:schemeClr val="tx1"/>
                </a:solidFill>
                <a:effectLst/>
                <a:latin typeface="+mn-lt"/>
                <a:ea typeface="+mn-ea"/>
                <a:cs typeface="+mn-cs"/>
              </a:rPr>
              <a:t>“Use a littlun.” </a:t>
            </a:r>
            <a:r>
              <a:rPr lang="en-US" sz="1000" b="0" dirty="0">
                <a:latin typeface="Arial" charset="0"/>
              </a:rPr>
              <a:t>  </a:t>
            </a:r>
            <a:r>
              <a:rPr lang="en-US" sz="1200" kern="1200" dirty="0">
                <a:solidFill>
                  <a:schemeClr val="tx1"/>
                </a:solidFill>
                <a:effectLst/>
                <a:latin typeface="+mn-lt"/>
                <a:ea typeface="+mn-ea"/>
                <a:cs typeface="+mn-cs"/>
              </a:rPr>
              <a:t>The last line is </a:t>
            </a:r>
            <a:r>
              <a:rPr lang="en-US" sz="1200" u="sng" kern="1200" dirty="0">
                <a:solidFill>
                  <a:schemeClr val="tx1"/>
                </a:solidFill>
                <a:effectLst/>
                <a:latin typeface="+mn-lt"/>
                <a:ea typeface="+mn-ea"/>
                <a:cs typeface="+mn-cs"/>
              </a:rPr>
              <a:t>ominous</a:t>
            </a:r>
            <a:r>
              <a:rPr lang="en-US" sz="1200" kern="1200" dirty="0">
                <a:solidFill>
                  <a:schemeClr val="tx1"/>
                </a:solidFill>
                <a:effectLst/>
                <a:latin typeface="+mn-lt"/>
                <a:ea typeface="+mn-ea"/>
                <a:cs typeface="+mn-cs"/>
              </a:rPr>
              <a:t> because after Robert proposes they use a real pig that they can actually kill, Jack suggests they use a littlun instead. This shows the degree of Jack’s violent instincts, implying that he would take pleasure in killing a human.</a:t>
            </a:r>
            <a:endParaRPr lang="en-US" sz="1000" b="0" dirty="0">
              <a:latin typeface="Arial" charset="0"/>
            </a:endParaRPr>
          </a:p>
        </p:txBody>
      </p:sp>
    </p:spTree>
    <p:extLst>
      <p:ext uri="{BB962C8B-B14F-4D97-AF65-F5344CB8AC3E}">
        <p14:creationId xmlns:p14="http://schemas.microsoft.com/office/powerpoint/2010/main" val="3729446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r>
              <a:rPr lang="en-US" sz="1000" b="0" dirty="0">
                <a:latin typeface="Arial" charset="0"/>
              </a:rPr>
              <a:t>Q.1:  Possible answers: </a:t>
            </a:r>
          </a:p>
          <a:p>
            <a:r>
              <a:rPr lang="en-US" sz="1200" b="1" kern="1200" dirty="0">
                <a:solidFill>
                  <a:schemeClr val="tx1"/>
                </a:solidFill>
                <a:effectLst/>
                <a:latin typeface="+mn-lt"/>
                <a:ea typeface="+mn-ea"/>
                <a:cs typeface="+mn-cs"/>
              </a:rPr>
              <a:t>Hierarchy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Rank determines authority, status, and submission to those above</a:t>
            </a:r>
          </a:p>
          <a:p>
            <a:r>
              <a:rPr lang="en-US" sz="1200" b="1" kern="1200" dirty="0">
                <a:solidFill>
                  <a:schemeClr val="tx1"/>
                </a:solidFill>
                <a:effectLst/>
                <a:latin typeface="+mn-lt"/>
                <a:ea typeface="+mn-ea"/>
                <a:cs typeface="+mn-cs"/>
              </a:rPr>
              <a:t>Respect for Authority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show appreciation and obedience to those in a position of power</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Rule of Law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individuals and government obey law crime is met with punishment, in order to enforce proper behavior</a:t>
            </a:r>
          </a:p>
          <a:p>
            <a:r>
              <a:rPr lang="en-US" sz="1200" b="1" kern="1200" dirty="0">
                <a:solidFill>
                  <a:schemeClr val="tx1"/>
                </a:solidFill>
                <a:effectLst/>
                <a:latin typeface="+mn-lt"/>
                <a:ea typeface="+mn-ea"/>
                <a:cs typeface="+mn-cs"/>
              </a:rPr>
              <a:t>Shared Values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Individuals in a society share fundamental beliefs and principles, helping them to keep faith in their society</a:t>
            </a:r>
          </a:p>
          <a:p>
            <a:r>
              <a:rPr lang="en-US" sz="1200" b="1" kern="1200" dirty="0">
                <a:solidFill>
                  <a:schemeClr val="tx1"/>
                </a:solidFill>
                <a:effectLst/>
                <a:latin typeface="+mn-lt"/>
                <a:ea typeface="+mn-ea"/>
                <a:cs typeface="+mn-cs"/>
              </a:rPr>
              <a:t>Respect for Traditions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commitment to the established customs of a society and transmit beliefs from generation to generation   </a:t>
            </a:r>
          </a:p>
          <a:p>
            <a:pPr eaLnBrk="1" hangingPunct="1"/>
            <a:endParaRPr lang="en-US" sz="1000" b="0"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latin typeface="Arial" charset="0"/>
              </a:rPr>
              <a:t>Q3:  </a:t>
            </a:r>
            <a:r>
              <a:rPr lang="en-US" sz="1000" b="0" dirty="0">
                <a:latin typeface="Arial" charset="0"/>
              </a:rPr>
              <a:t>An additional event that was ominous was when the boys were pretending to hunt and Jack said,  </a:t>
            </a:r>
            <a:r>
              <a:rPr lang="en-US" sz="1200" i="1" kern="1200" dirty="0">
                <a:solidFill>
                  <a:schemeClr val="tx1"/>
                </a:solidFill>
                <a:effectLst/>
                <a:latin typeface="+mn-lt"/>
                <a:ea typeface="+mn-ea"/>
                <a:cs typeface="+mn-cs"/>
              </a:rPr>
              <a:t>“Use a littlun.” </a:t>
            </a:r>
            <a:r>
              <a:rPr lang="en-US" sz="1000" b="0" dirty="0">
                <a:latin typeface="Arial" charset="0"/>
              </a:rPr>
              <a:t>  </a:t>
            </a:r>
            <a:r>
              <a:rPr lang="en-US" sz="1200" kern="1200" dirty="0">
                <a:solidFill>
                  <a:schemeClr val="tx1"/>
                </a:solidFill>
                <a:effectLst/>
                <a:latin typeface="+mn-lt"/>
                <a:ea typeface="+mn-ea"/>
                <a:cs typeface="+mn-cs"/>
              </a:rPr>
              <a:t>The last line is </a:t>
            </a:r>
            <a:r>
              <a:rPr lang="en-US" sz="1200" u="sng" kern="1200" dirty="0">
                <a:solidFill>
                  <a:schemeClr val="tx1"/>
                </a:solidFill>
                <a:effectLst/>
                <a:latin typeface="+mn-lt"/>
                <a:ea typeface="+mn-ea"/>
                <a:cs typeface="+mn-cs"/>
              </a:rPr>
              <a:t>ominous</a:t>
            </a:r>
            <a:r>
              <a:rPr lang="en-US" sz="1200" kern="1200" dirty="0">
                <a:solidFill>
                  <a:schemeClr val="tx1"/>
                </a:solidFill>
                <a:effectLst/>
                <a:latin typeface="+mn-lt"/>
                <a:ea typeface="+mn-ea"/>
                <a:cs typeface="+mn-cs"/>
              </a:rPr>
              <a:t> because after Robert proposes they use a real pig that they can actually kill, Jack suggests they use a littlun instead. This shows the degree of Jack’s violent instincts, implying that he would take pleasure in killing a human.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Q5:  </a:t>
            </a:r>
            <a:r>
              <a:rPr lang="en-US" sz="1200" b="0" kern="1200" dirty="0">
                <a:solidFill>
                  <a:schemeClr val="tx1"/>
                </a:solidFill>
                <a:effectLst/>
                <a:latin typeface="+mn-lt"/>
                <a:ea typeface="+mn-ea"/>
                <a:cs typeface="+mn-cs"/>
              </a:rPr>
              <a:t>Teacher should provide example as multiple examples exist.  Be sure students root answer with evidence from the text.</a:t>
            </a:r>
            <a:endParaRPr lang="en-US" sz="1000" b="0" dirty="0">
              <a:latin typeface="Arial" charset="0"/>
            </a:endParaRPr>
          </a:p>
        </p:txBody>
      </p:sp>
    </p:spTree>
    <p:extLst>
      <p:ext uri="{BB962C8B-B14F-4D97-AF65-F5344CB8AC3E}">
        <p14:creationId xmlns:p14="http://schemas.microsoft.com/office/powerpoint/2010/main" val="2297863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0" dirty="0">
              <a:latin typeface="Arial" charset="0"/>
            </a:endParaRPr>
          </a:p>
        </p:txBody>
      </p:sp>
    </p:spTree>
    <p:extLst>
      <p:ext uri="{BB962C8B-B14F-4D97-AF65-F5344CB8AC3E}">
        <p14:creationId xmlns:p14="http://schemas.microsoft.com/office/powerpoint/2010/main" val="78976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1943089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93851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2157488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r>
              <a:rPr lang="en-US" sz="1000" dirty="0">
                <a:latin typeface="Arial" charset="0"/>
              </a:rPr>
              <a:t>. </a:t>
            </a:r>
            <a:endParaRPr lang="en-US" sz="1000" b="1" dirty="0">
              <a:latin typeface="Arial" charset="0"/>
            </a:endParaRPr>
          </a:p>
        </p:txBody>
      </p:sp>
    </p:spTree>
    <p:extLst>
      <p:ext uri="{BB962C8B-B14F-4D97-AF65-F5344CB8AC3E}">
        <p14:creationId xmlns:p14="http://schemas.microsoft.com/office/powerpoint/2010/main" val="2416821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r>
              <a:rPr lang="en-US" sz="1000" dirty="0">
                <a:latin typeface="Arial" charset="0"/>
              </a:rPr>
              <a:t>. </a:t>
            </a:r>
            <a:endParaRPr lang="en-US" sz="1000" b="1" dirty="0">
              <a:latin typeface="Arial" charset="0"/>
            </a:endParaRPr>
          </a:p>
        </p:txBody>
      </p:sp>
    </p:spTree>
    <p:extLst>
      <p:ext uri="{BB962C8B-B14F-4D97-AF65-F5344CB8AC3E}">
        <p14:creationId xmlns:p14="http://schemas.microsoft.com/office/powerpoint/2010/main" val="36739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3296059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3156716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9"/>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0757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 Section Layout">
    <p:spTree>
      <p:nvGrpSpPr>
        <p:cNvPr id="1" name=""/>
        <p:cNvGrpSpPr/>
        <p:nvPr/>
      </p:nvGrpSpPr>
      <p:grpSpPr>
        <a:xfrm>
          <a:off x="0" y="0"/>
          <a:ext cx="0" cy="0"/>
          <a:chOff x="0" y="0"/>
          <a:chExt cx="0" cy="0"/>
        </a:xfrm>
      </p:grpSpPr>
      <p:sp>
        <p:nvSpPr>
          <p:cNvPr id="6" name="Rectangle 5"/>
          <p:cNvSpPr/>
          <p:nvPr/>
        </p:nvSpPr>
        <p:spPr>
          <a:xfrm>
            <a:off x="2"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1800">
              <a:solidFill>
                <a:prstClr val="white"/>
              </a:solidFill>
            </a:endParaRPr>
          </a:p>
        </p:txBody>
      </p:sp>
      <p:sp>
        <p:nvSpPr>
          <p:cNvPr id="2" name="Title 1"/>
          <p:cNvSpPr>
            <a:spLocks noGrp="1"/>
          </p:cNvSpPr>
          <p:nvPr>
            <p:ph type="ctrTitle"/>
          </p:nvPr>
        </p:nvSpPr>
        <p:spPr>
          <a:xfrm>
            <a:off x="917760" y="2130429"/>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45" y="6356354"/>
            <a:ext cx="655237" cy="365125"/>
          </a:xfrm>
        </p:spPr>
        <p:txBody>
          <a:bodyPr/>
          <a:lstStyle>
            <a:lvl1pPr>
              <a:defRPr sz="600"/>
            </a:lvl1pPr>
          </a:lstStyle>
          <a:p>
            <a:fld id="{68C2560D-EC28-3B41-86E8-18F1CE0113B4}" type="datetimeFigureOut">
              <a:rPr lang="en-US" smtClean="0"/>
              <a:pPr/>
              <a:t>8/3/2020</a:t>
            </a:fld>
            <a:endParaRPr lang="en-US" dirty="0"/>
          </a:p>
        </p:txBody>
      </p:sp>
      <p:sp>
        <p:nvSpPr>
          <p:cNvPr id="9" name="Slide Number Placeholder 5"/>
          <p:cNvSpPr>
            <a:spLocks noGrp="1"/>
          </p:cNvSpPr>
          <p:nvPr>
            <p:ph type="sldNum" sz="quarter" idx="12"/>
          </p:nvPr>
        </p:nvSpPr>
        <p:spPr>
          <a:xfrm>
            <a:off x="8139330" y="6356354"/>
            <a:ext cx="547470" cy="365125"/>
          </a:xfrm>
        </p:spPr>
        <p:txBody>
          <a:bodyPr/>
          <a:lstStyle>
            <a:lvl1pPr>
              <a:defRPr sz="600"/>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119934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p:nvSpPr>
        <p:spPr>
          <a:xfrm>
            <a:off x="457202" y="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18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1800">
              <a:solidFill>
                <a:srgbClr val="4C4C4C"/>
              </a:solidFill>
            </a:endParaRPr>
          </a:p>
        </p:txBody>
      </p:sp>
      <p:sp>
        <p:nvSpPr>
          <p:cNvPr id="3" name="Content Placeholder 2"/>
          <p:cNvSpPr>
            <a:spLocks noGrp="1"/>
          </p:cNvSpPr>
          <p:nvPr>
            <p:ph idx="1"/>
          </p:nvPr>
        </p:nvSpPr>
        <p:spPr>
          <a:xfrm>
            <a:off x="656760" y="990604"/>
            <a:ext cx="7871014" cy="4268153"/>
          </a:xfrm>
        </p:spPr>
        <p:txBody>
          <a:bodyPr>
            <a:normAutofit/>
          </a:bodyPr>
          <a:lstStyle>
            <a:lvl1pP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587189" y="152400"/>
            <a:ext cx="8328213" cy="563562"/>
          </a:xfrm>
          <a:prstGeom prst="rect">
            <a:avLst/>
          </a:prstGeom>
        </p:spPr>
        <p:txBody>
          <a:bodyPr>
            <a:normAutofit/>
          </a:bodyPr>
          <a:lstStyle>
            <a:lvl1pPr>
              <a:defRPr sz="2400"/>
            </a:lvl1p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Click to edit Master title style</a:t>
            </a:r>
          </a:p>
        </p:txBody>
      </p:sp>
      <p:cxnSp>
        <p:nvCxnSpPr>
          <p:cNvPr id="14" name="Straight Connector 13"/>
          <p:cNvCxnSpPr/>
          <p:nvPr userDrawn="1"/>
        </p:nvCxnSpPr>
        <p:spPr>
          <a:xfrm>
            <a:off x="584139" y="685800"/>
            <a:ext cx="8255062" cy="0"/>
          </a:xfrm>
          <a:prstGeom prst="line">
            <a:avLst/>
          </a:prstGeom>
          <a:noFill/>
          <a:ln w="25400" cap="flat" cmpd="sng" algn="ctr">
            <a:solidFill>
              <a:srgbClr val="FFDD00"/>
            </a:solidFill>
            <a:prstDash val="solid"/>
          </a:ln>
          <a:effectLst>
            <a:outerShdw blurRad="40000" dist="20000" dir="5400000" rotWithShape="0">
              <a:srgbClr val="000000">
                <a:alpha val="38000"/>
              </a:srgbClr>
            </a:outerShdw>
          </a:effectLst>
        </p:spPr>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664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Gold Bar">
    <p:spTree>
      <p:nvGrpSpPr>
        <p:cNvPr id="1" name=""/>
        <p:cNvGrpSpPr/>
        <p:nvPr/>
      </p:nvGrpSpPr>
      <p:grpSpPr>
        <a:xfrm>
          <a:off x="0" y="0"/>
          <a:ext cx="0" cy="0"/>
          <a:chOff x="0" y="0"/>
          <a:chExt cx="0" cy="0"/>
        </a:xfrm>
      </p:grpSpPr>
      <p:sp>
        <p:nvSpPr>
          <p:cNvPr id="7" name="Rectangle 6"/>
          <p:cNvSpPr/>
          <p:nvPr/>
        </p:nvSpPr>
        <p:spPr>
          <a:xfrm>
            <a:off x="457202" y="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rgbClr val="3F3F3F"/>
              </a:solidFill>
            </a:endParaRPr>
          </a:p>
        </p:txBody>
      </p:sp>
      <p:sp>
        <p:nvSpPr>
          <p:cNvPr id="2" name="Title 1"/>
          <p:cNvSpPr>
            <a:spLocks noGrp="1"/>
          </p:cNvSpPr>
          <p:nvPr>
            <p:ph type="title"/>
          </p:nvPr>
        </p:nvSpPr>
        <p:spPr>
          <a:xfrm>
            <a:off x="587189" y="76505"/>
            <a:ext cx="8252013" cy="563562"/>
          </a:xfrm>
        </p:spPr>
        <p:txBody>
          <a:bodyPr>
            <a:normAutofit/>
          </a:bodyPr>
          <a:lstStyle>
            <a:lvl1pPr>
              <a:defRPr sz="24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664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p:nvSpPr>
        <p:spPr>
          <a:xfrm>
            <a:off x="457203" y="6"/>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18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180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98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Rectangle 6"/>
          <p:cNvSpPr/>
          <p:nvPr/>
        </p:nvSpPr>
        <p:spPr>
          <a:xfrm>
            <a:off x="457202" y="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rgbClr val="3F3F3F"/>
              </a:solidFill>
            </a:endParaRPr>
          </a:p>
        </p:txBody>
      </p:sp>
      <p:sp>
        <p:nvSpPr>
          <p:cNvPr id="3" name="Content Placeholder 2"/>
          <p:cNvSpPr>
            <a:spLocks noGrp="1"/>
          </p:cNvSpPr>
          <p:nvPr>
            <p:ph idx="1"/>
          </p:nvPr>
        </p:nvSpPr>
        <p:spPr>
          <a:xfrm>
            <a:off x="625461" y="1066804"/>
            <a:ext cx="8213740" cy="4268153"/>
          </a:xfrm>
        </p:spPr>
        <p:txBody>
          <a:bodyPr>
            <a:normAutofit/>
          </a:bodyPr>
          <a:lstStyle>
            <a:lvl1pP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itle 1"/>
          <p:cNvSpPr>
            <a:spLocks noGrp="1"/>
          </p:cNvSpPr>
          <p:nvPr>
            <p:ph type="title"/>
          </p:nvPr>
        </p:nvSpPr>
        <p:spPr>
          <a:xfrm>
            <a:off x="587189" y="152400"/>
            <a:ext cx="8252013" cy="563562"/>
          </a:xfrm>
        </p:spPr>
        <p:txBody>
          <a:bodyPr>
            <a:normAutofit/>
          </a:bodyPr>
          <a:lstStyle>
            <a:lvl1pPr>
              <a:defRPr sz="2400"/>
            </a:lvl1pPr>
          </a:lstStyle>
          <a:p>
            <a:r>
              <a:rPr lang="en-US" dirty="0"/>
              <a:t>Click to edit Master title style</a:t>
            </a:r>
          </a:p>
        </p:txBody>
      </p:sp>
      <p:cxnSp>
        <p:nvCxnSpPr>
          <p:cNvPr id="14" name="Straight Connector 13"/>
          <p:cNvCxnSpPr/>
          <p:nvPr userDrawn="1"/>
        </p:nvCxnSpPr>
        <p:spPr>
          <a:xfrm>
            <a:off x="584139" y="685800"/>
            <a:ext cx="8255062" cy="24066"/>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214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Content Slide (w/P Background Image and Text)">
    <p:spTree>
      <p:nvGrpSpPr>
        <p:cNvPr id="1" name=""/>
        <p:cNvGrpSpPr/>
        <p:nvPr/>
      </p:nvGrpSpPr>
      <p:grpSpPr>
        <a:xfrm>
          <a:off x="0" y="0"/>
          <a:ext cx="0" cy="0"/>
          <a:chOff x="0" y="0"/>
          <a:chExt cx="0" cy="0"/>
        </a:xfrm>
      </p:grpSpPr>
      <p:sp>
        <p:nvSpPr>
          <p:cNvPr id="7" name="Rectangle 6"/>
          <p:cNvSpPr/>
          <p:nvPr/>
        </p:nvSpPr>
        <p:spPr>
          <a:xfrm>
            <a:off x="457202" y="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2400">
                <a:solidFill>
                  <a:schemeClr val="tx2"/>
                </a:solidFill>
              </a:defRPr>
            </a:lvl1pPr>
          </a:lstStyle>
          <a:p>
            <a:r>
              <a:rPr lang="en-US" dirty="0"/>
              <a:t>Title (W/Background Image and Text)</a:t>
            </a:r>
          </a:p>
        </p:txBody>
      </p:sp>
      <p:sp>
        <p:nvSpPr>
          <p:cNvPr id="3" name="Content Placeholder 2"/>
          <p:cNvSpPr>
            <a:spLocks noGrp="1"/>
          </p:cNvSpPr>
          <p:nvPr>
            <p:ph idx="1" hasCustomPrompt="1"/>
          </p:nvPr>
        </p:nvSpPr>
        <p:spPr>
          <a:xfrm>
            <a:off x="442912" y="2715641"/>
            <a:ext cx="8686799" cy="2490177"/>
          </a:xfrm>
          <a:solidFill>
            <a:srgbClr val="4C4C4C">
              <a:alpha val="80000"/>
            </a:srgbClr>
          </a:solidFill>
        </p:spPr>
        <p:txBody>
          <a:bodyPr>
            <a:normAutofit/>
          </a:bodyPr>
          <a:lstStyle>
            <a:lvl1pPr>
              <a:defRPr sz="2100">
                <a:solidFill>
                  <a:schemeClr val="bg1"/>
                </a:solidFill>
              </a:defRPr>
            </a:lvl1pPr>
            <a:lvl2pPr>
              <a:defRPr sz="2100">
                <a:solidFill>
                  <a:schemeClr val="bg1"/>
                </a:solidFill>
              </a:defRPr>
            </a:lvl2pPr>
            <a:lvl3pPr>
              <a:defRPr sz="2100">
                <a:solidFill>
                  <a:schemeClr val="bg1"/>
                </a:solidFill>
              </a:defRPr>
            </a:lvl3pPr>
            <a:lvl4pPr>
              <a:defRPr sz="2100">
                <a:solidFill>
                  <a:schemeClr val="bg1"/>
                </a:solidFill>
              </a:defRPr>
            </a:lvl4pPr>
            <a:lvl5pPr>
              <a:defRPr sz="2100"/>
            </a:lvl5pPr>
          </a:lstStyle>
          <a:p>
            <a:pPr lvl="0"/>
            <a:r>
              <a:rPr lang="en-US" dirty="0"/>
              <a:t>Text</a:t>
            </a:r>
          </a:p>
          <a:p>
            <a:pPr lvl="0"/>
            <a:r>
              <a:rPr lang="en-US" dirty="0"/>
              <a:t>Text</a:t>
            </a:r>
          </a:p>
          <a:p>
            <a:pPr lvl="0"/>
            <a:r>
              <a:rPr lang="en-US" dirty="0"/>
              <a:t>Text</a:t>
            </a:r>
          </a:p>
          <a:p>
            <a:pPr lvl="0"/>
            <a:r>
              <a:rPr lang="en-US" dirty="0"/>
              <a:t>Text</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96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Rectangle 6"/>
          <p:cNvSpPr/>
          <p:nvPr userDrawn="1"/>
        </p:nvSpPr>
        <p:spPr>
          <a:xfrm>
            <a:off x="457203" y="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350"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57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4"/>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73"/>
            <a:ext cx="868746" cy="365125"/>
          </a:xfrm>
          <a:prstGeom prst="rect">
            <a:avLst/>
          </a:prstGeom>
        </p:spPr>
        <p:txBody>
          <a:bodyPr/>
          <a:lstStyle>
            <a:lvl1pPr>
              <a:defRPr sz="750">
                <a:solidFill>
                  <a:srgbClr val="7E7E7E"/>
                </a:solidFill>
              </a:defRPr>
            </a:lvl1pPr>
          </a:lstStyle>
          <a:p>
            <a:pPr fontAlgn="base">
              <a:spcBef>
                <a:spcPct val="0"/>
              </a:spcBef>
              <a:spcAft>
                <a:spcPct val="0"/>
              </a:spcAft>
            </a:pPr>
            <a:fld id="{68C2560D-EC28-3B41-86E8-18F1CE0113B4}" type="datetimeFigureOut">
              <a:rPr lang="en-US" smtClean="0">
                <a:latin typeface="Verdana" pitchFamily="34" charset="0"/>
              </a:rPr>
              <a:pPr fontAlgn="base">
                <a:spcBef>
                  <a:spcPct val="0"/>
                </a:spcBef>
                <a:spcAft>
                  <a:spcPct val="0"/>
                </a:spcAft>
              </a:pPr>
              <a:t>8/3/2020</a:t>
            </a:fld>
            <a:endParaRPr lang="en-US" dirty="0">
              <a:latin typeface="Verdana" pitchFamily="34" charset="0"/>
            </a:endParaRPr>
          </a:p>
        </p:txBody>
      </p:sp>
      <p:sp>
        <p:nvSpPr>
          <p:cNvPr id="9" name="Slide Number Placeholder 5"/>
          <p:cNvSpPr>
            <a:spLocks noGrp="1"/>
          </p:cNvSpPr>
          <p:nvPr>
            <p:ph type="sldNum" sz="quarter" idx="4"/>
          </p:nvPr>
        </p:nvSpPr>
        <p:spPr>
          <a:xfrm>
            <a:off x="8139330" y="6287673"/>
            <a:ext cx="547470" cy="365125"/>
          </a:xfrm>
          <a:prstGeom prst="rect">
            <a:avLst/>
          </a:prstGeom>
        </p:spPr>
        <p:txBody>
          <a:bodyPr/>
          <a:lstStyle>
            <a:lvl1pPr algn="r">
              <a:defRPr sz="750">
                <a:solidFill>
                  <a:srgbClr val="7E7E7E"/>
                </a:solidFill>
              </a:defRPr>
            </a:lvl1pPr>
          </a:lstStyle>
          <a:p>
            <a:pPr fontAlgn="base">
              <a:spcBef>
                <a:spcPct val="0"/>
              </a:spcBef>
              <a:spcAft>
                <a:spcPct val="0"/>
              </a:spcAft>
            </a:pPr>
            <a:fld id="{2066355A-084C-D24E-9AD2-7E4FC41EA627}" type="slidenum">
              <a:rPr lang="en-US" smtClean="0">
                <a:latin typeface="Verdana" pitchFamily="34" charset="0"/>
              </a:rPr>
              <a:pPr fontAlgn="base">
                <a:spcBef>
                  <a:spcPct val="0"/>
                </a:spcBef>
                <a:spcAft>
                  <a:spcPct val="0"/>
                </a:spcAft>
              </a:pPr>
              <a:t>‹#›</a:t>
            </a:fld>
            <a:endParaRPr lang="en-US" dirty="0">
              <a:latin typeface="Verdana" pitchFamily="34" charset="0"/>
            </a:endParaRPr>
          </a:p>
        </p:txBody>
      </p:sp>
      <p:pic>
        <p:nvPicPr>
          <p:cNvPr id="6" name="Picture 5">
            <a:extLst>
              <a:ext uri="{FF2B5EF4-FFF2-40B4-BE49-F238E27FC236}">
                <a16:creationId xmlns:a16="http://schemas.microsoft.com/office/drawing/2014/main" id="{B90B8162-3FF9-49DB-A002-666F953DD39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28701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744335" y="242888"/>
            <a:ext cx="5655330" cy="1431131"/>
          </a:xfrm>
          <a:noFill/>
        </p:spPr>
        <p:txBody>
          <a:bodyPr>
            <a:normAutofit/>
          </a:bodyPr>
          <a:lstStyle/>
          <a:p>
            <a:pPr algn="ctr" eaLnBrk="1" hangingPunct="1"/>
            <a:r>
              <a:rPr lang="en-US" sz="2700" dirty="0">
                <a:solidFill>
                  <a:schemeClr val="tx2"/>
                </a:solidFill>
              </a:rPr>
              <a:t>Retrieval Practice</a:t>
            </a:r>
            <a:br>
              <a:rPr lang="en-US" sz="2700" dirty="0">
                <a:solidFill>
                  <a:schemeClr val="tx2"/>
                </a:solidFill>
              </a:rPr>
            </a:br>
            <a:r>
              <a:rPr lang="en-US" sz="2700" dirty="0">
                <a:solidFill>
                  <a:schemeClr val="tx2"/>
                </a:solidFill>
              </a:rPr>
              <a:t>The Lord of the Flies</a:t>
            </a:r>
          </a:p>
        </p:txBody>
      </p:sp>
      <p:pic>
        <p:nvPicPr>
          <p:cNvPr id="2" name="Picture 1">
            <a:extLst>
              <a:ext uri="{FF2B5EF4-FFF2-40B4-BE49-F238E27FC236}">
                <a16:creationId xmlns:a16="http://schemas.microsoft.com/office/drawing/2014/main" id="{AC7B6AA5-4953-4672-9CDE-D0E68EA5060E}"/>
              </a:ext>
            </a:extLst>
          </p:cNvPr>
          <p:cNvPicPr>
            <a:picLocks noChangeAspect="1"/>
          </p:cNvPicPr>
          <p:nvPr/>
        </p:nvPicPr>
        <p:blipFill>
          <a:blip r:embed="rId3"/>
          <a:stretch>
            <a:fillRect/>
          </a:stretch>
        </p:blipFill>
        <p:spPr>
          <a:xfrm>
            <a:off x="3174646" y="1467383"/>
            <a:ext cx="2794708" cy="4670656"/>
          </a:xfrm>
          <a:prstGeom prst="rect">
            <a:avLst/>
          </a:prstGeom>
        </p:spPr>
      </p:pic>
    </p:spTree>
    <p:extLst>
      <p:ext uri="{BB962C8B-B14F-4D97-AF65-F5344CB8AC3E}">
        <p14:creationId xmlns:p14="http://schemas.microsoft.com/office/powerpoint/2010/main" val="649970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9" y="143818"/>
            <a:ext cx="5655330" cy="836525"/>
          </a:xfrm>
          <a:noFill/>
        </p:spPr>
        <p:txBody>
          <a:bodyPr>
            <a:normAutofit fontScale="90000"/>
          </a:bodyPr>
          <a:lstStyle/>
          <a:p>
            <a:pPr algn="ctr" eaLnBrk="1" hangingPunct="1"/>
            <a:r>
              <a:rPr lang="en-US" sz="2700" dirty="0">
                <a:solidFill>
                  <a:schemeClr val="tx2"/>
                </a:solidFill>
              </a:rPr>
              <a:t>Retrieval Practice Answers:  Lesson 11 </a:t>
            </a:r>
            <a:br>
              <a:rPr lang="en-US" sz="2700" dirty="0">
                <a:solidFill>
                  <a:schemeClr val="tx2"/>
                </a:solidFill>
              </a:rPr>
            </a:br>
            <a:r>
              <a:rPr lang="en-US" sz="2700" dirty="0">
                <a:solidFill>
                  <a:schemeClr val="tx2"/>
                </a:solidFill>
              </a:rPr>
              <a:t>(continued)</a:t>
            </a:r>
          </a:p>
        </p:txBody>
      </p:sp>
      <p:sp>
        <p:nvSpPr>
          <p:cNvPr id="3" name="TextBox 2">
            <a:extLst>
              <a:ext uri="{FF2B5EF4-FFF2-40B4-BE49-F238E27FC236}">
                <a16:creationId xmlns:a16="http://schemas.microsoft.com/office/drawing/2014/main" id="{00613E7B-F47E-4E01-ABFE-D8A55D67CFE2}"/>
              </a:ext>
            </a:extLst>
          </p:cNvPr>
          <p:cNvSpPr txBox="1"/>
          <p:nvPr/>
        </p:nvSpPr>
        <p:spPr>
          <a:xfrm>
            <a:off x="31401" y="839666"/>
            <a:ext cx="9081198" cy="2554545"/>
          </a:xfrm>
          <a:prstGeom prst="rect">
            <a:avLst/>
          </a:prstGeom>
          <a:noFill/>
        </p:spPr>
        <p:txBody>
          <a:bodyPr wrap="square" rtlCol="0">
            <a:spAutoFit/>
          </a:bodyPr>
          <a:lstStyle/>
          <a:p>
            <a:pPr lvl="0"/>
            <a:r>
              <a:rPr lang="en-US" sz="2000" dirty="0">
                <a:solidFill>
                  <a:schemeClr val="bg1"/>
                </a:solidFill>
              </a:rPr>
              <a:t>8. </a:t>
            </a:r>
            <a:r>
              <a:rPr lang="en-US" sz="2000" dirty="0">
                <a:solidFill>
                  <a:srgbClr val="00B0F0"/>
                </a:solidFill>
              </a:rPr>
              <a:t>Jean-Jacques Rousseau</a:t>
            </a:r>
            <a:r>
              <a:rPr lang="en-US" sz="2000" dirty="0">
                <a:solidFill>
                  <a:schemeClr val="bg1"/>
                </a:solidFill>
              </a:rPr>
              <a:t> said humans were </a:t>
            </a:r>
            <a:r>
              <a:rPr lang="en-US" sz="2000" dirty="0">
                <a:solidFill>
                  <a:schemeClr val="tx2"/>
                </a:solidFill>
              </a:rPr>
              <a:t>inherently good &amp; peaceful </a:t>
            </a:r>
            <a:r>
              <a:rPr lang="en-US" sz="2000" dirty="0">
                <a:solidFill>
                  <a:schemeClr val="bg1"/>
                </a:solidFill>
              </a:rPr>
              <a:t>in a “</a:t>
            </a:r>
            <a:r>
              <a:rPr lang="en-US" sz="2000" dirty="0">
                <a:solidFill>
                  <a:srgbClr val="00B0F0"/>
                </a:solidFill>
              </a:rPr>
              <a:t>state of nature</a:t>
            </a:r>
            <a:r>
              <a:rPr lang="en-US" sz="2000" dirty="0">
                <a:solidFill>
                  <a:schemeClr val="bg1"/>
                </a:solidFill>
              </a:rPr>
              <a:t>.”  </a:t>
            </a:r>
          </a:p>
          <a:p>
            <a:pPr lvl="0"/>
            <a:endParaRPr lang="en-US" sz="2000" dirty="0">
              <a:solidFill>
                <a:schemeClr val="bg1"/>
              </a:solidFill>
            </a:endParaRPr>
          </a:p>
          <a:p>
            <a:pPr marL="457200" lvl="0" indent="-457200">
              <a:buAutoNum type="arabicPeriod" startAt="9"/>
            </a:pPr>
            <a:r>
              <a:rPr lang="en-US" sz="2000" dirty="0">
                <a:solidFill>
                  <a:schemeClr val="bg1"/>
                </a:solidFill>
              </a:rPr>
              <a:t>In a “</a:t>
            </a:r>
            <a:r>
              <a:rPr lang="en-US" sz="2000" dirty="0">
                <a:solidFill>
                  <a:srgbClr val="00B0F0"/>
                </a:solidFill>
              </a:rPr>
              <a:t>state of nature</a:t>
            </a:r>
            <a:r>
              <a:rPr lang="en-US" sz="2000" dirty="0">
                <a:solidFill>
                  <a:schemeClr val="bg1"/>
                </a:solidFill>
              </a:rPr>
              <a:t>”  humankind is  “</a:t>
            </a:r>
            <a:r>
              <a:rPr lang="en-US" sz="2000" dirty="0">
                <a:solidFill>
                  <a:schemeClr val="tx2"/>
                </a:solidFill>
              </a:rPr>
              <a:t>isolated, timid, peaceful, and mute</a:t>
            </a:r>
            <a:r>
              <a:rPr lang="en-US" sz="2000" dirty="0">
                <a:solidFill>
                  <a:schemeClr val="bg1"/>
                </a:solidFill>
              </a:rPr>
              <a:t>.”</a:t>
            </a:r>
          </a:p>
          <a:p>
            <a:pPr lvl="0"/>
            <a:endParaRPr lang="en-US" sz="2000" dirty="0">
              <a:solidFill>
                <a:schemeClr val="bg1"/>
              </a:solidFill>
            </a:endParaRPr>
          </a:p>
          <a:p>
            <a:pPr lvl="0"/>
            <a:r>
              <a:rPr lang="en-US" sz="2000" dirty="0">
                <a:solidFill>
                  <a:schemeClr val="bg1"/>
                </a:solidFill>
              </a:rPr>
              <a:t>10. An </a:t>
            </a:r>
            <a:r>
              <a:rPr lang="en-US" sz="2000" dirty="0">
                <a:solidFill>
                  <a:srgbClr val="00B0F0"/>
                </a:solidFill>
              </a:rPr>
              <a:t>allegory</a:t>
            </a:r>
            <a:r>
              <a:rPr lang="en-US" sz="2000" dirty="0">
                <a:solidFill>
                  <a:schemeClr val="bg1"/>
                </a:solidFill>
              </a:rPr>
              <a:t> is a narrative that </a:t>
            </a:r>
            <a:r>
              <a:rPr lang="en-US" sz="2000" dirty="0">
                <a:solidFill>
                  <a:schemeClr val="tx2"/>
                </a:solidFill>
              </a:rPr>
              <a:t>uses characters or events to represent ideas or events.</a:t>
            </a:r>
          </a:p>
          <a:p>
            <a:pPr marL="457200" lvl="0" indent="-457200">
              <a:buFont typeface="+mj-lt"/>
              <a:buAutoNum type="arabicPeriod"/>
            </a:pPr>
            <a:endParaRPr lang="en-US" sz="2000" dirty="0">
              <a:solidFill>
                <a:schemeClr val="bg1"/>
              </a:solidFill>
            </a:endParaRPr>
          </a:p>
        </p:txBody>
      </p:sp>
      <p:sp>
        <p:nvSpPr>
          <p:cNvPr id="4" name="Rectangle 3">
            <a:extLst>
              <a:ext uri="{FF2B5EF4-FFF2-40B4-BE49-F238E27FC236}">
                <a16:creationId xmlns:a16="http://schemas.microsoft.com/office/drawing/2014/main" id="{9584543E-C012-4056-A6A2-C1377CFBA1D4}"/>
              </a:ext>
            </a:extLst>
          </p:cNvPr>
          <p:cNvSpPr/>
          <p:nvPr/>
        </p:nvSpPr>
        <p:spPr>
          <a:xfrm>
            <a:off x="6449365" y="6218091"/>
            <a:ext cx="2378152" cy="369332"/>
          </a:xfrm>
          <a:prstGeom prst="rect">
            <a:avLst/>
          </a:prstGeom>
        </p:spPr>
        <p:txBody>
          <a:bodyPr wrap="none">
            <a:spAutoFit/>
          </a:bodyPr>
          <a:lstStyle/>
          <a:p>
            <a:pPr lvl="0" algn="r"/>
            <a:r>
              <a:rPr lang="en-US" dirty="0">
                <a:solidFill>
                  <a:srgbClr val="FFDD00"/>
                </a:solidFill>
              </a:rPr>
              <a:t>Self-score: ______ /10</a:t>
            </a:r>
          </a:p>
        </p:txBody>
      </p:sp>
    </p:spTree>
    <p:extLst>
      <p:ext uri="{BB962C8B-B14F-4D97-AF65-F5344CB8AC3E}">
        <p14:creationId xmlns:p14="http://schemas.microsoft.com/office/powerpoint/2010/main" val="385995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9" y="132066"/>
            <a:ext cx="5655330" cy="836525"/>
          </a:xfrm>
          <a:noFill/>
        </p:spPr>
        <p:txBody>
          <a:bodyPr>
            <a:normAutofit/>
          </a:bodyPr>
          <a:lstStyle/>
          <a:p>
            <a:pPr algn="ctr" eaLnBrk="1" hangingPunct="1"/>
            <a:r>
              <a:rPr lang="en-US" sz="2700" dirty="0">
                <a:solidFill>
                  <a:schemeClr val="tx2"/>
                </a:solidFill>
              </a:rPr>
              <a:t>Retrieval Practice: Lesson 15</a:t>
            </a:r>
          </a:p>
        </p:txBody>
      </p:sp>
      <p:sp>
        <p:nvSpPr>
          <p:cNvPr id="4" name="Explosion: 8 Points 3">
            <a:extLst>
              <a:ext uri="{FF2B5EF4-FFF2-40B4-BE49-F238E27FC236}">
                <a16:creationId xmlns:a16="http://schemas.microsoft.com/office/drawing/2014/main" id="{30E73C4E-797C-4C58-824B-E2B879501068}"/>
              </a:ext>
            </a:extLst>
          </p:cNvPr>
          <p:cNvSpPr/>
          <p:nvPr/>
        </p:nvSpPr>
        <p:spPr>
          <a:xfrm>
            <a:off x="6540081" y="4876800"/>
            <a:ext cx="2683431" cy="2025464"/>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500" kern="0" dirty="0">
                <a:solidFill>
                  <a:srgbClr val="3F3F3F"/>
                </a:solidFill>
                <a:latin typeface="Franklin Gothic Book"/>
              </a:rPr>
              <a:t>Take 3 minutes to complete these questions</a:t>
            </a:r>
          </a:p>
        </p:txBody>
      </p:sp>
      <p:sp>
        <p:nvSpPr>
          <p:cNvPr id="2" name="Rectangle 1">
            <a:extLst>
              <a:ext uri="{FF2B5EF4-FFF2-40B4-BE49-F238E27FC236}">
                <a16:creationId xmlns:a16="http://schemas.microsoft.com/office/drawing/2014/main" id="{DE055B7F-27D1-4C4C-933C-82456EDFABBD}"/>
              </a:ext>
            </a:extLst>
          </p:cNvPr>
          <p:cNvSpPr/>
          <p:nvPr/>
        </p:nvSpPr>
        <p:spPr>
          <a:xfrm>
            <a:off x="183801" y="968591"/>
            <a:ext cx="8776398" cy="4991110"/>
          </a:xfrm>
          <a:prstGeom prst="rect">
            <a:avLst/>
          </a:prstGeom>
        </p:spPr>
        <p:txBody>
          <a:bodyPr wrap="square">
            <a:spAutoFit/>
          </a:bodyPr>
          <a:lstStyle/>
          <a:p>
            <a:pPr marL="342900" marR="0" lvl="0" indent="-342900">
              <a:spcBef>
                <a:spcPts val="0"/>
              </a:spcBef>
              <a:spcAft>
                <a:spcPts val="1000"/>
              </a:spcAft>
              <a:buFont typeface="+mj-lt"/>
              <a:buAutoNum type="arabicPeriod"/>
            </a:pP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Name three of the five characteristics of </a:t>
            </a:r>
            <a:r>
              <a:rPr lang="en-US" sz="2000"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civilization</a:t>
            </a: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from your Knowledge Organizer.</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000"/>
              </a:spcAft>
              <a:buFont typeface="+mj-lt"/>
              <a:buAutoNum type="arabicPeriod"/>
            </a:pP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Why are </a:t>
            </a:r>
            <a:r>
              <a:rPr lang="en-US" sz="2000"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Piggy’s specs </a:t>
            </a: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so important? What do they symbolize?</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000"/>
              </a:spcAft>
              <a:buFont typeface="+mj-lt"/>
              <a:buAutoNum type="arabicPeriod"/>
            </a:pP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What’s an example of an event in the book that is </a:t>
            </a:r>
            <a:r>
              <a:rPr lang="en-US" sz="2000"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ominous</a:t>
            </a: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Why is it </a:t>
            </a:r>
            <a:r>
              <a:rPr lang="en-US" sz="2000"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ominous</a:t>
            </a: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000"/>
              </a:spcAft>
              <a:buFont typeface="+mj-lt"/>
              <a:buAutoNum type="arabicPeriod"/>
            </a:pP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Who is the most </a:t>
            </a:r>
            <a:r>
              <a:rPr lang="en-US" sz="2000"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depraved</a:t>
            </a: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character in the book? Give an example of his </a:t>
            </a:r>
            <a:r>
              <a:rPr lang="en-US" sz="2000"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depravity</a:t>
            </a:r>
            <a:r>
              <a:rPr lang="en-US" sz="2000" b="1"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000"/>
              </a:spcAft>
              <a:buFont typeface="+mj-lt"/>
              <a:buAutoNum type="arabicPeriod"/>
            </a:pP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Who is the most </a:t>
            </a:r>
            <a:r>
              <a:rPr lang="en-US" sz="2000"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civilized</a:t>
            </a: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character in the book? Give an example of why you think so.</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000"/>
              </a:spcAft>
              <a:buFont typeface="+mj-lt"/>
              <a:buAutoNum type="arabicPeriod"/>
            </a:pP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Give an example of someone behaving </a:t>
            </a:r>
            <a:r>
              <a:rPr lang="en-US" sz="2000"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hysterically</a:t>
            </a: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in the novel.</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000"/>
              </a:spcAft>
              <a:buFont typeface="+mj-lt"/>
              <a:buAutoNum type="arabicPeriod"/>
            </a:pP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Whose theory on the </a:t>
            </a:r>
            <a:r>
              <a:rPr lang="en-US" sz="2000"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state of nature </a:t>
            </a: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is better demonstrated by the boys’ actions in the past chapters, Rousseau’s or Hobbes’s? </a:t>
            </a:r>
          </a:p>
          <a:p>
            <a:pPr marR="0" lvl="0">
              <a:spcBef>
                <a:spcPts val="0"/>
              </a:spcBef>
              <a:spcAft>
                <a:spcPts val="1000"/>
              </a:spcAft>
            </a:pP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Why?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7634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35703" y="184011"/>
            <a:ext cx="5655330" cy="836525"/>
          </a:xfrm>
          <a:noFill/>
        </p:spPr>
        <p:txBody>
          <a:bodyPr>
            <a:normAutofit fontScale="90000"/>
          </a:bodyPr>
          <a:lstStyle/>
          <a:p>
            <a:pPr algn="ctr" eaLnBrk="1" hangingPunct="1"/>
            <a:r>
              <a:rPr lang="en-US" sz="2700" dirty="0">
                <a:solidFill>
                  <a:schemeClr val="tx2"/>
                </a:solidFill>
              </a:rPr>
              <a:t>Retrieval Practice Answers: Lesson 15</a:t>
            </a:r>
          </a:p>
        </p:txBody>
      </p:sp>
      <p:sp>
        <p:nvSpPr>
          <p:cNvPr id="4" name="Rectangle 3">
            <a:extLst>
              <a:ext uri="{FF2B5EF4-FFF2-40B4-BE49-F238E27FC236}">
                <a16:creationId xmlns:a16="http://schemas.microsoft.com/office/drawing/2014/main" id="{DF173ACA-13AE-4360-9684-8944A9BD3413}"/>
              </a:ext>
            </a:extLst>
          </p:cNvPr>
          <p:cNvSpPr/>
          <p:nvPr/>
        </p:nvSpPr>
        <p:spPr>
          <a:xfrm>
            <a:off x="457200" y="1020536"/>
            <a:ext cx="8229600" cy="4785926"/>
          </a:xfrm>
          <a:prstGeom prst="rect">
            <a:avLst/>
          </a:prstGeom>
        </p:spPr>
        <p:txBody>
          <a:bodyPr wrap="square">
            <a:spAutoFit/>
          </a:bodyPr>
          <a:lstStyle/>
          <a:p>
            <a:r>
              <a:rPr lang="en-US" sz="2000" b="1" dirty="0">
                <a:solidFill>
                  <a:schemeClr val="bg1"/>
                </a:solidFill>
              </a:rPr>
              <a:t>1. </a:t>
            </a:r>
            <a:r>
              <a:rPr lang="en-US" sz="2000" b="1" dirty="0">
                <a:solidFill>
                  <a:srgbClr val="0070C0"/>
                </a:solidFill>
              </a:rPr>
              <a:t> Characteristics of Civilization</a:t>
            </a:r>
          </a:p>
          <a:p>
            <a:r>
              <a:rPr lang="en-US" sz="2000" dirty="0">
                <a:solidFill>
                  <a:schemeClr val="tx2"/>
                </a:solidFill>
              </a:rPr>
              <a:t>Hierarchy:  Rank</a:t>
            </a:r>
            <a:r>
              <a:rPr lang="en-US" sz="2000" dirty="0">
                <a:solidFill>
                  <a:schemeClr val="bg1"/>
                </a:solidFill>
              </a:rPr>
              <a:t> </a:t>
            </a:r>
            <a:r>
              <a:rPr lang="en-US" sz="2000" dirty="0">
                <a:solidFill>
                  <a:schemeClr val="tx2"/>
                </a:solidFill>
              </a:rPr>
              <a:t>determines authority, status, and submission </a:t>
            </a:r>
            <a:r>
              <a:rPr lang="en-US" sz="2000" dirty="0">
                <a:solidFill>
                  <a:schemeClr val="bg1"/>
                </a:solidFill>
              </a:rPr>
              <a:t>to those above</a:t>
            </a:r>
          </a:p>
          <a:p>
            <a:r>
              <a:rPr lang="en-US" sz="2000" dirty="0">
                <a:solidFill>
                  <a:schemeClr val="tx2"/>
                </a:solidFill>
              </a:rPr>
              <a:t>Respect for Authority:  </a:t>
            </a:r>
            <a:r>
              <a:rPr lang="en-US" sz="2000" dirty="0">
                <a:solidFill>
                  <a:schemeClr val="bg1"/>
                </a:solidFill>
              </a:rPr>
              <a:t>To show </a:t>
            </a:r>
            <a:r>
              <a:rPr lang="en-US" sz="2000" dirty="0">
                <a:solidFill>
                  <a:schemeClr val="tx2"/>
                </a:solidFill>
              </a:rPr>
              <a:t>appreciation and obedience </a:t>
            </a:r>
            <a:r>
              <a:rPr lang="en-US" sz="2000" dirty="0">
                <a:solidFill>
                  <a:schemeClr val="bg1"/>
                </a:solidFill>
              </a:rPr>
              <a:t>to those in a position of power</a:t>
            </a:r>
          </a:p>
          <a:p>
            <a:r>
              <a:rPr lang="en-US" sz="2000" dirty="0">
                <a:solidFill>
                  <a:schemeClr val="tx2"/>
                </a:solidFill>
              </a:rPr>
              <a:t>Rule of Law:  </a:t>
            </a:r>
            <a:r>
              <a:rPr lang="en-US" sz="2000" dirty="0">
                <a:solidFill>
                  <a:schemeClr val="bg1"/>
                </a:solidFill>
              </a:rPr>
              <a:t>individuals and government </a:t>
            </a:r>
            <a:r>
              <a:rPr lang="en-US" sz="2000" dirty="0">
                <a:solidFill>
                  <a:schemeClr val="tx2"/>
                </a:solidFill>
              </a:rPr>
              <a:t>obey law</a:t>
            </a:r>
            <a:r>
              <a:rPr lang="en-US" sz="2000" dirty="0">
                <a:solidFill>
                  <a:schemeClr val="bg1"/>
                </a:solidFill>
              </a:rPr>
              <a:t>, </a:t>
            </a:r>
            <a:r>
              <a:rPr lang="en-US" sz="2000" dirty="0">
                <a:solidFill>
                  <a:schemeClr val="tx2"/>
                </a:solidFill>
              </a:rPr>
              <a:t>crime</a:t>
            </a:r>
            <a:r>
              <a:rPr lang="en-US" sz="2000" dirty="0">
                <a:solidFill>
                  <a:schemeClr val="bg1"/>
                </a:solidFill>
              </a:rPr>
              <a:t> is met with </a:t>
            </a:r>
            <a:r>
              <a:rPr lang="en-US" sz="2000" dirty="0">
                <a:solidFill>
                  <a:schemeClr val="tx2"/>
                </a:solidFill>
              </a:rPr>
              <a:t>punishment</a:t>
            </a:r>
            <a:r>
              <a:rPr lang="en-US" sz="2000" dirty="0">
                <a:solidFill>
                  <a:schemeClr val="bg1"/>
                </a:solidFill>
              </a:rPr>
              <a:t> in order to enforce proper behavior</a:t>
            </a:r>
          </a:p>
          <a:p>
            <a:pPr lvl="0">
              <a:spcAft>
                <a:spcPts val="1000"/>
              </a:spcAft>
            </a:pPr>
            <a:endParaRPr lang="en-US" sz="20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endParaRPr>
          </a:p>
          <a:p>
            <a:pPr lvl="0">
              <a:spcAft>
                <a:spcPts val="1000"/>
              </a:spcAft>
            </a:pPr>
            <a:r>
              <a:rPr lang="en-US" sz="20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2. </a:t>
            </a:r>
            <a:r>
              <a:rPr lang="en-US" sz="2000"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Piggy’s specs </a:t>
            </a: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are important because they symbolize </a:t>
            </a:r>
            <a:r>
              <a:rPr lang="en-US" sz="2000"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the power of science and reason </a:t>
            </a: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and the ability to see things clearly</a:t>
            </a:r>
            <a:endParaRPr lang="en-US" sz="2000"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endParaRPr>
          </a:p>
          <a:p>
            <a:pPr>
              <a:spcAft>
                <a:spcPts val="1000"/>
              </a:spcAft>
            </a:pPr>
            <a:endParaRPr lang="en-US" sz="20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endParaRPr>
          </a:p>
          <a:p>
            <a:pPr>
              <a:spcAft>
                <a:spcPts val="1000"/>
              </a:spcAft>
            </a:pPr>
            <a:r>
              <a:rPr lang="en-US" sz="20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3. One event that is </a:t>
            </a:r>
            <a:r>
              <a:rPr lang="en-US" sz="2000"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ominous</a:t>
            </a:r>
            <a:r>
              <a:rPr lang="en-US" sz="20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 is when Jack said, </a:t>
            </a:r>
            <a:r>
              <a:rPr lang="en-US" i="1" dirty="0">
                <a:solidFill>
                  <a:schemeClr val="tx2"/>
                </a:solidFill>
              </a:rPr>
              <a:t>“We mustn’t let anything happen to Piggy, must we?”</a:t>
            </a:r>
            <a:r>
              <a:rPr lang="en-US" i="1" dirty="0">
                <a:solidFill>
                  <a:schemeClr val="bg1"/>
                </a:solidFill>
              </a:rPr>
              <a:t>  </a:t>
            </a:r>
            <a:r>
              <a:rPr lang="en-US" sz="2000" i="1" dirty="0">
                <a:solidFill>
                  <a:schemeClr val="bg1"/>
                </a:solidFill>
              </a:rPr>
              <a:t>T</a:t>
            </a:r>
            <a:r>
              <a:rPr lang="en-US" sz="2000" dirty="0">
                <a:solidFill>
                  <a:schemeClr val="bg1"/>
                </a:solidFill>
              </a:rPr>
              <a:t>he lines are spoken either ironically or with a quiet viciousness that is </a:t>
            </a:r>
            <a:r>
              <a:rPr lang="en-US" sz="2000" dirty="0">
                <a:solidFill>
                  <a:srgbClr val="00B0F0"/>
                </a:solidFill>
              </a:rPr>
              <a:t>ominous.</a:t>
            </a:r>
          </a:p>
        </p:txBody>
      </p:sp>
    </p:spTree>
    <p:extLst>
      <p:ext uri="{BB962C8B-B14F-4D97-AF65-F5344CB8AC3E}">
        <p14:creationId xmlns:p14="http://schemas.microsoft.com/office/powerpoint/2010/main" val="45690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35703" y="184011"/>
            <a:ext cx="5655330" cy="836525"/>
          </a:xfrm>
          <a:noFill/>
        </p:spPr>
        <p:txBody>
          <a:bodyPr>
            <a:normAutofit fontScale="90000"/>
          </a:bodyPr>
          <a:lstStyle/>
          <a:p>
            <a:pPr algn="ctr" eaLnBrk="1" hangingPunct="1"/>
            <a:r>
              <a:rPr lang="en-US" sz="2700" dirty="0">
                <a:solidFill>
                  <a:schemeClr val="tx2"/>
                </a:solidFill>
              </a:rPr>
              <a:t>Retrieval Practice Answers: Lesson 15</a:t>
            </a:r>
            <a:br>
              <a:rPr lang="en-US" sz="2700" dirty="0">
                <a:solidFill>
                  <a:schemeClr val="tx2"/>
                </a:solidFill>
              </a:rPr>
            </a:br>
            <a:r>
              <a:rPr lang="en-US" sz="2700" dirty="0">
                <a:solidFill>
                  <a:schemeClr val="tx2"/>
                </a:solidFill>
              </a:rPr>
              <a:t>(continued)</a:t>
            </a:r>
          </a:p>
        </p:txBody>
      </p:sp>
      <p:sp>
        <p:nvSpPr>
          <p:cNvPr id="2" name="Rectangle 1">
            <a:extLst>
              <a:ext uri="{FF2B5EF4-FFF2-40B4-BE49-F238E27FC236}">
                <a16:creationId xmlns:a16="http://schemas.microsoft.com/office/drawing/2014/main" id="{B4451023-15A8-448A-A15F-BBD909CC71ED}"/>
              </a:ext>
            </a:extLst>
          </p:cNvPr>
          <p:cNvSpPr/>
          <p:nvPr/>
        </p:nvSpPr>
        <p:spPr>
          <a:xfrm>
            <a:off x="457200" y="1020536"/>
            <a:ext cx="8229599" cy="5262979"/>
          </a:xfrm>
          <a:prstGeom prst="rect">
            <a:avLst/>
          </a:prstGeom>
        </p:spPr>
        <p:txBody>
          <a:bodyPr wrap="square">
            <a:spAutoFit/>
          </a:bodyPr>
          <a:lstStyle/>
          <a:p>
            <a:pPr marL="457200" lvl="0" indent="-457200">
              <a:buAutoNum type="arabicPeriod" startAt="4"/>
            </a:pPr>
            <a:r>
              <a:rPr lang="en-US" sz="2000" dirty="0">
                <a:solidFill>
                  <a:schemeClr val="tx2"/>
                </a:solidFill>
                <a:ea typeface="Calibri" panose="020F0502020204030204" pitchFamily="34" charset="0"/>
                <a:cs typeface="Times New Roman" panose="02020603050405020304" pitchFamily="18" charset="0"/>
              </a:rPr>
              <a:t>Jack</a:t>
            </a:r>
            <a:r>
              <a:rPr lang="en-US" sz="2000" dirty="0">
                <a:solidFill>
                  <a:prstClr val="white"/>
                </a:solidFill>
                <a:ea typeface="Calibri" panose="020F0502020204030204" pitchFamily="34" charset="0"/>
                <a:cs typeface="Times New Roman" panose="02020603050405020304" pitchFamily="18" charset="0"/>
              </a:rPr>
              <a:t> is the most </a:t>
            </a:r>
            <a:r>
              <a:rPr lang="en-US" sz="2000" dirty="0">
                <a:solidFill>
                  <a:srgbClr val="00B0F0"/>
                </a:solidFill>
                <a:ea typeface="Calibri" panose="020F0502020204030204" pitchFamily="34" charset="0"/>
                <a:cs typeface="Times New Roman" panose="02020603050405020304" pitchFamily="18" charset="0"/>
              </a:rPr>
              <a:t>depraved</a:t>
            </a:r>
            <a:r>
              <a:rPr lang="en-US" sz="2000" dirty="0">
                <a:solidFill>
                  <a:prstClr val="white"/>
                </a:solidFill>
                <a:ea typeface="Calibri" panose="020F0502020204030204" pitchFamily="34" charset="0"/>
                <a:cs typeface="Times New Roman" panose="02020603050405020304" pitchFamily="18" charset="0"/>
              </a:rPr>
              <a:t> character in the book because he </a:t>
            </a:r>
            <a:r>
              <a:rPr lang="en-US" sz="2000" dirty="0">
                <a:solidFill>
                  <a:schemeClr val="tx2"/>
                </a:solidFill>
                <a:ea typeface="Calibri" panose="020F0502020204030204" pitchFamily="34" charset="0"/>
                <a:cs typeface="Times New Roman" panose="02020603050405020304" pitchFamily="18" charset="0"/>
              </a:rPr>
              <a:t>behaves with </a:t>
            </a:r>
            <a:r>
              <a:rPr lang="en-US" sz="2000" dirty="0">
                <a:solidFill>
                  <a:schemeClr val="tx2"/>
                </a:solidFill>
              </a:rPr>
              <a:t>savagery</a:t>
            </a:r>
            <a:r>
              <a:rPr lang="en-US" sz="2000" dirty="0">
                <a:solidFill>
                  <a:schemeClr val="bg1"/>
                </a:solidFill>
              </a:rPr>
              <a:t> when he suggests to kill one of the smaller children.</a:t>
            </a:r>
          </a:p>
          <a:p>
            <a:pPr lvl="0"/>
            <a:endParaRPr lang="en-US" sz="2000" dirty="0">
              <a:solidFill>
                <a:schemeClr val="bg1"/>
              </a:solidFill>
              <a:ea typeface="Calibri" panose="020F0502020204030204" pitchFamily="34" charset="0"/>
              <a:cs typeface="Times New Roman" panose="02020603050405020304" pitchFamily="18" charset="0"/>
            </a:endParaRPr>
          </a:p>
          <a:p>
            <a:pPr marL="457200" lvl="0" indent="-457200">
              <a:buAutoNum type="arabicPeriod" startAt="5"/>
            </a:pPr>
            <a:r>
              <a:rPr lang="en-US" sz="2000" dirty="0">
                <a:solidFill>
                  <a:schemeClr val="tx2"/>
                </a:solidFill>
                <a:ea typeface="Calibri" panose="020F0502020204030204" pitchFamily="34" charset="0"/>
                <a:cs typeface="Times New Roman" panose="02020603050405020304" pitchFamily="18" charset="0"/>
              </a:rPr>
              <a:t>____________</a:t>
            </a:r>
            <a:r>
              <a:rPr lang="en-US" sz="2000" dirty="0">
                <a:solidFill>
                  <a:prstClr val="white"/>
                </a:solidFill>
                <a:ea typeface="Calibri" panose="020F0502020204030204" pitchFamily="34" charset="0"/>
                <a:cs typeface="Times New Roman" panose="02020603050405020304" pitchFamily="18" charset="0"/>
              </a:rPr>
              <a:t> is the most </a:t>
            </a:r>
            <a:r>
              <a:rPr lang="en-US" sz="2000" dirty="0">
                <a:solidFill>
                  <a:srgbClr val="00B0F0"/>
                </a:solidFill>
                <a:ea typeface="Calibri" panose="020F0502020204030204" pitchFamily="34" charset="0"/>
                <a:cs typeface="Times New Roman" panose="02020603050405020304" pitchFamily="18" charset="0"/>
              </a:rPr>
              <a:t>civilized</a:t>
            </a:r>
            <a:r>
              <a:rPr lang="en-US" sz="2000" dirty="0">
                <a:solidFill>
                  <a:prstClr val="white"/>
                </a:solidFill>
                <a:ea typeface="Calibri" panose="020F0502020204030204" pitchFamily="34" charset="0"/>
                <a:cs typeface="Times New Roman" panose="02020603050405020304" pitchFamily="18" charset="0"/>
              </a:rPr>
              <a:t> character in the book because he </a:t>
            </a:r>
            <a:r>
              <a:rPr lang="en-US" sz="2000" dirty="0">
                <a:solidFill>
                  <a:srgbClr val="FF0000"/>
                </a:solidFill>
                <a:ea typeface="Calibri" panose="020F0502020204030204" pitchFamily="34" charset="0"/>
                <a:cs typeface="Times New Roman" panose="02020603050405020304" pitchFamily="18" charset="0"/>
              </a:rPr>
              <a:t>&lt;insert answer here&gt;.</a:t>
            </a:r>
          </a:p>
          <a:p>
            <a:pPr lvl="0"/>
            <a:endParaRPr lang="en-US" sz="2000" dirty="0">
              <a:solidFill>
                <a:srgbClr val="FF0000"/>
              </a:solidFill>
              <a:ea typeface="Calibri" panose="020F0502020204030204" pitchFamily="34" charset="0"/>
              <a:cs typeface="Times New Roman" panose="02020603050405020304" pitchFamily="18" charset="0"/>
            </a:endParaRPr>
          </a:p>
          <a:p>
            <a:pPr marL="457200" lvl="0" indent="-457200">
              <a:buAutoNum type="arabicPeriod" startAt="6"/>
            </a:pPr>
            <a:r>
              <a:rPr lang="en-US" sz="2000" dirty="0">
                <a:solidFill>
                  <a:prstClr val="white"/>
                </a:solidFill>
                <a:ea typeface="Calibri" panose="020F0502020204030204" pitchFamily="34" charset="0"/>
                <a:cs typeface="Times New Roman" panose="02020603050405020304" pitchFamily="18" charset="0"/>
              </a:rPr>
              <a:t>The boys are </a:t>
            </a:r>
            <a:r>
              <a:rPr lang="en-US" sz="2000" dirty="0">
                <a:solidFill>
                  <a:srgbClr val="00B0F0"/>
                </a:solidFill>
                <a:ea typeface="Calibri" panose="020F0502020204030204" pitchFamily="34" charset="0"/>
                <a:cs typeface="Times New Roman" panose="02020603050405020304" pitchFamily="18" charset="0"/>
              </a:rPr>
              <a:t>hysterical</a:t>
            </a:r>
            <a:r>
              <a:rPr lang="en-US" sz="2000" dirty="0">
                <a:solidFill>
                  <a:schemeClr val="bg1"/>
                </a:solidFill>
                <a:ea typeface="Calibri" panose="020F0502020204030204" pitchFamily="34" charset="0"/>
                <a:cs typeface="Times New Roman" panose="02020603050405020304" pitchFamily="18" charset="0"/>
              </a:rPr>
              <a:t> when they</a:t>
            </a:r>
            <a:r>
              <a:rPr lang="en-US" sz="2000" dirty="0">
                <a:solidFill>
                  <a:schemeClr val="bg1"/>
                </a:solidFill>
              </a:rPr>
              <a:t> believe that </a:t>
            </a:r>
            <a:r>
              <a:rPr lang="en-US" sz="2000" dirty="0">
                <a:solidFill>
                  <a:schemeClr val="tx2"/>
                </a:solidFill>
              </a:rPr>
              <a:t>“the beast” </a:t>
            </a:r>
            <a:r>
              <a:rPr lang="en-US" sz="2000" dirty="0">
                <a:solidFill>
                  <a:schemeClr val="bg1"/>
                </a:solidFill>
              </a:rPr>
              <a:t>has intentionally placed itself </a:t>
            </a:r>
            <a:r>
              <a:rPr lang="en-US" sz="2000" dirty="0">
                <a:solidFill>
                  <a:schemeClr val="tx2"/>
                </a:solidFill>
              </a:rPr>
              <a:t>by the signal fire</a:t>
            </a:r>
            <a:r>
              <a:rPr lang="en-US" sz="2000" dirty="0">
                <a:solidFill>
                  <a:schemeClr val="bg1"/>
                </a:solidFill>
              </a:rPr>
              <a:t>, which they think provides them their sole chance of rescue. It is fair to say that they are </a:t>
            </a:r>
            <a:r>
              <a:rPr lang="en-US" sz="2000" dirty="0">
                <a:solidFill>
                  <a:srgbClr val="00B0F0"/>
                </a:solidFill>
              </a:rPr>
              <a:t>hysterical</a:t>
            </a:r>
            <a:r>
              <a:rPr lang="en-US" sz="2000" b="1" dirty="0">
                <a:solidFill>
                  <a:schemeClr val="bg1"/>
                </a:solidFill>
              </a:rPr>
              <a:t> </a:t>
            </a:r>
            <a:r>
              <a:rPr lang="en-US" sz="2000" dirty="0">
                <a:solidFill>
                  <a:schemeClr val="tx2"/>
                </a:solidFill>
              </a:rPr>
              <a:t>because their fear of the beast has reached new levels. </a:t>
            </a:r>
          </a:p>
          <a:p>
            <a:pPr lvl="0"/>
            <a:endParaRPr lang="en-US" sz="1600" dirty="0">
              <a:solidFill>
                <a:prstClr val="white"/>
              </a:solidFill>
              <a:ea typeface="Calibri" panose="020F0502020204030204" pitchFamily="34" charset="0"/>
              <a:cs typeface="Times New Roman" panose="02020603050405020304" pitchFamily="18" charset="0"/>
            </a:endParaRPr>
          </a:p>
          <a:p>
            <a:pPr marL="457200" lvl="0" indent="-457200">
              <a:buAutoNum type="arabicPeriod" startAt="7"/>
            </a:pPr>
            <a:r>
              <a:rPr lang="en-US" sz="2000" dirty="0">
                <a:solidFill>
                  <a:schemeClr val="tx2"/>
                </a:solidFill>
                <a:ea typeface="Calibri" panose="020F0502020204030204" pitchFamily="34" charset="0"/>
                <a:cs typeface="Times New Roman" panose="02020603050405020304" pitchFamily="18" charset="0"/>
              </a:rPr>
              <a:t>Rousseau’s theory </a:t>
            </a:r>
            <a:r>
              <a:rPr lang="en-US" sz="2000" dirty="0">
                <a:solidFill>
                  <a:prstClr val="white"/>
                </a:solidFill>
                <a:ea typeface="Calibri" panose="020F0502020204030204" pitchFamily="34" charset="0"/>
                <a:cs typeface="Times New Roman" panose="02020603050405020304" pitchFamily="18" charset="0"/>
              </a:rPr>
              <a:t>on the </a:t>
            </a:r>
            <a:r>
              <a:rPr lang="en-US" sz="2000" dirty="0">
                <a:solidFill>
                  <a:srgbClr val="00B0F0"/>
                </a:solidFill>
                <a:ea typeface="Calibri" panose="020F0502020204030204" pitchFamily="34" charset="0"/>
                <a:cs typeface="Times New Roman" panose="02020603050405020304" pitchFamily="18" charset="0"/>
              </a:rPr>
              <a:t>state of nature </a:t>
            </a:r>
            <a:r>
              <a:rPr lang="en-US" sz="2000" dirty="0">
                <a:solidFill>
                  <a:prstClr val="white"/>
                </a:solidFill>
                <a:ea typeface="Calibri" panose="020F0502020204030204" pitchFamily="34" charset="0"/>
                <a:cs typeface="Times New Roman" panose="02020603050405020304" pitchFamily="18" charset="0"/>
              </a:rPr>
              <a:t>is better demonstrated by the boys’ actions in the past chapters because </a:t>
            </a:r>
            <a:r>
              <a:rPr lang="en-US" sz="2000" dirty="0">
                <a:solidFill>
                  <a:schemeClr val="bg1"/>
                </a:solidFill>
                <a:ea typeface="Calibri" panose="020F0502020204030204" pitchFamily="34" charset="0"/>
                <a:cs typeface="Times New Roman" panose="02020603050405020304" pitchFamily="18" charset="0"/>
              </a:rPr>
              <a:t>the </a:t>
            </a:r>
            <a:r>
              <a:rPr lang="en-US" sz="2000" dirty="0">
                <a:solidFill>
                  <a:schemeClr val="tx2"/>
                </a:solidFill>
                <a:ea typeface="Calibri" panose="020F0502020204030204" pitchFamily="34" charset="0"/>
                <a:cs typeface="Times New Roman" panose="02020603050405020304" pitchFamily="18" charset="0"/>
              </a:rPr>
              <a:t>boys</a:t>
            </a:r>
            <a:r>
              <a:rPr lang="en-US" sz="2000" dirty="0">
                <a:solidFill>
                  <a:schemeClr val="tx2"/>
                </a:solidFill>
              </a:rPr>
              <a:t> are acting selfish </a:t>
            </a:r>
            <a:r>
              <a:rPr lang="en-US" sz="2000" dirty="0">
                <a:solidFill>
                  <a:schemeClr val="bg1"/>
                </a:solidFill>
              </a:rPr>
              <a:t>and </a:t>
            </a:r>
            <a:r>
              <a:rPr lang="en-US" sz="2000" dirty="0">
                <a:solidFill>
                  <a:schemeClr val="tx2"/>
                </a:solidFill>
              </a:rPr>
              <a:t>“in a constant state of war.”  </a:t>
            </a:r>
            <a:r>
              <a:rPr lang="en-US" sz="2000" dirty="0">
                <a:solidFill>
                  <a:schemeClr val="bg1"/>
                </a:solidFill>
              </a:rPr>
              <a:t>Ralph and Jack are enemies as Jack tries to displace Ralph as leader of the group.</a:t>
            </a:r>
          </a:p>
          <a:p>
            <a:pPr lvl="0"/>
            <a:endParaRPr lang="en-US" sz="2000" dirty="0">
              <a:solidFill>
                <a:schemeClr val="bg1"/>
              </a:solidFill>
              <a:ea typeface="Calibri" panose="020F0502020204030204" pitchFamily="34" charset="0"/>
              <a:cs typeface="Times New Roman" panose="02020603050405020304" pitchFamily="18" charset="0"/>
            </a:endParaRPr>
          </a:p>
          <a:p>
            <a:pPr lvl="0" algn="r"/>
            <a:endParaRPr lang="en-US" sz="2000" dirty="0">
              <a:solidFill>
                <a:prstClr val="white"/>
              </a:solidFill>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0F46CFC-AFAA-45AB-8044-6594F95866A5}"/>
              </a:ext>
            </a:extLst>
          </p:cNvPr>
          <p:cNvSpPr/>
          <p:nvPr/>
        </p:nvSpPr>
        <p:spPr>
          <a:xfrm>
            <a:off x="6576580" y="6218091"/>
            <a:ext cx="2250937" cy="369332"/>
          </a:xfrm>
          <a:prstGeom prst="rect">
            <a:avLst/>
          </a:prstGeom>
        </p:spPr>
        <p:txBody>
          <a:bodyPr wrap="none">
            <a:spAutoFit/>
          </a:bodyPr>
          <a:lstStyle/>
          <a:p>
            <a:pPr lvl="0" algn="r"/>
            <a:r>
              <a:rPr lang="en-US" dirty="0">
                <a:solidFill>
                  <a:srgbClr val="FFDD00"/>
                </a:solidFill>
              </a:rPr>
              <a:t>Self-score: ______ /7</a:t>
            </a:r>
          </a:p>
        </p:txBody>
      </p:sp>
    </p:spTree>
    <p:extLst>
      <p:ext uri="{BB962C8B-B14F-4D97-AF65-F5344CB8AC3E}">
        <p14:creationId xmlns:p14="http://schemas.microsoft.com/office/powerpoint/2010/main" val="343782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8945" y="80750"/>
            <a:ext cx="5655330" cy="821719"/>
          </a:xfrm>
          <a:noFill/>
        </p:spPr>
        <p:txBody>
          <a:bodyPr>
            <a:normAutofit fontScale="90000"/>
          </a:bodyPr>
          <a:lstStyle/>
          <a:p>
            <a:pPr algn="ctr" eaLnBrk="1" hangingPunct="1"/>
            <a:r>
              <a:rPr lang="en-US" sz="2700" dirty="0">
                <a:solidFill>
                  <a:schemeClr val="tx2"/>
                </a:solidFill>
              </a:rPr>
              <a:t>Retrieval Practice: Lesson 3</a:t>
            </a:r>
            <a:br>
              <a:rPr lang="en-US" sz="2700" dirty="0">
                <a:solidFill>
                  <a:schemeClr val="tx2"/>
                </a:solidFill>
              </a:rPr>
            </a:br>
            <a:endParaRPr lang="en-US" sz="2700" dirty="0">
              <a:solidFill>
                <a:schemeClr val="bg1"/>
              </a:solidFill>
            </a:endParaRPr>
          </a:p>
        </p:txBody>
      </p:sp>
      <p:sp>
        <p:nvSpPr>
          <p:cNvPr id="2" name="TextBox 1">
            <a:extLst>
              <a:ext uri="{FF2B5EF4-FFF2-40B4-BE49-F238E27FC236}">
                <a16:creationId xmlns:a16="http://schemas.microsoft.com/office/drawing/2014/main" id="{B5558239-0A10-4E22-ADCE-7ADEDCBBEBA0}"/>
              </a:ext>
            </a:extLst>
          </p:cNvPr>
          <p:cNvSpPr txBox="1"/>
          <p:nvPr/>
        </p:nvSpPr>
        <p:spPr>
          <a:xfrm>
            <a:off x="102995" y="588167"/>
            <a:ext cx="8938009" cy="5575885"/>
          </a:xfrm>
          <a:prstGeom prst="rect">
            <a:avLst/>
          </a:prstGeom>
          <a:noFill/>
        </p:spPr>
        <p:txBody>
          <a:bodyPr wrap="square" rtlCol="0">
            <a:spAutoFit/>
          </a:bodyPr>
          <a:lstStyle/>
          <a:p>
            <a:pPr marL="457200" lvl="0" indent="-457200">
              <a:lnSpc>
                <a:spcPct val="150000"/>
              </a:lnSpc>
              <a:buFont typeface="+mj-lt"/>
              <a:buAutoNum type="arabicPeriod"/>
            </a:pPr>
            <a:r>
              <a:rPr lang="en-US" sz="2000" dirty="0">
                <a:solidFill>
                  <a:schemeClr val="bg1"/>
                </a:solidFill>
              </a:rPr>
              <a:t>What is the name of the paradise that God created in the </a:t>
            </a:r>
            <a:r>
              <a:rPr lang="en-US" sz="2000" dirty="0">
                <a:solidFill>
                  <a:srgbClr val="00B0F0"/>
                </a:solidFill>
              </a:rPr>
              <a:t>Bible</a:t>
            </a:r>
            <a:r>
              <a:rPr lang="en-US" sz="2000" dirty="0">
                <a:solidFill>
                  <a:schemeClr val="bg1"/>
                </a:solidFill>
              </a:rPr>
              <a:t>?</a:t>
            </a:r>
          </a:p>
          <a:p>
            <a:pPr marL="457200" lvl="0" indent="-457200">
              <a:lnSpc>
                <a:spcPct val="150000"/>
              </a:lnSpc>
              <a:buFont typeface="+mj-lt"/>
              <a:buAutoNum type="arabicPeriod"/>
            </a:pPr>
            <a:r>
              <a:rPr lang="en-US" sz="2000" dirty="0">
                <a:solidFill>
                  <a:schemeClr val="bg1"/>
                </a:solidFill>
              </a:rPr>
              <a:t>God created two people there. Who were they?</a:t>
            </a:r>
          </a:p>
          <a:p>
            <a:pPr marL="457200" lvl="0" indent="-457200">
              <a:lnSpc>
                <a:spcPct val="150000"/>
              </a:lnSpc>
              <a:buFont typeface="+mj-lt"/>
              <a:buAutoNum type="arabicPeriod"/>
            </a:pPr>
            <a:r>
              <a:rPr lang="en-US" sz="2000" dirty="0">
                <a:solidFill>
                  <a:schemeClr val="bg1"/>
                </a:solidFill>
              </a:rPr>
              <a:t>What were they forbidden from? </a:t>
            </a:r>
          </a:p>
          <a:p>
            <a:pPr marL="457200" lvl="0" indent="-457200">
              <a:lnSpc>
                <a:spcPct val="150000"/>
              </a:lnSpc>
              <a:buFont typeface="+mj-lt"/>
              <a:buAutoNum type="arabicPeriod"/>
            </a:pPr>
            <a:r>
              <a:rPr lang="en-US" sz="2000" dirty="0">
                <a:solidFill>
                  <a:schemeClr val="bg1"/>
                </a:solidFill>
              </a:rPr>
              <a:t>What is the </a:t>
            </a:r>
            <a:r>
              <a:rPr lang="en-US" sz="2000" dirty="0">
                <a:solidFill>
                  <a:srgbClr val="00B0F0"/>
                </a:solidFill>
              </a:rPr>
              <a:t>Serpent</a:t>
            </a:r>
            <a:r>
              <a:rPr lang="en-US" sz="2000" dirty="0">
                <a:solidFill>
                  <a:schemeClr val="bg1"/>
                </a:solidFill>
              </a:rPr>
              <a:t>?</a:t>
            </a:r>
          </a:p>
          <a:p>
            <a:pPr marL="457200" lvl="0" indent="-457200">
              <a:lnSpc>
                <a:spcPct val="150000"/>
              </a:lnSpc>
              <a:buFont typeface="+mj-lt"/>
              <a:buAutoNum type="arabicPeriod"/>
            </a:pPr>
            <a:r>
              <a:rPr lang="en-US" sz="2000" dirty="0">
                <a:solidFill>
                  <a:schemeClr val="bg1"/>
                </a:solidFill>
              </a:rPr>
              <a:t>What was </a:t>
            </a:r>
            <a:r>
              <a:rPr lang="en-US" sz="2000" dirty="0">
                <a:solidFill>
                  <a:srgbClr val="00B0F0"/>
                </a:solidFill>
              </a:rPr>
              <a:t>the Fall</a:t>
            </a:r>
            <a:r>
              <a:rPr lang="en-US" sz="2000" dirty="0">
                <a:solidFill>
                  <a:schemeClr val="bg1"/>
                </a:solidFill>
              </a:rPr>
              <a:t>?</a:t>
            </a:r>
          </a:p>
          <a:p>
            <a:pPr marL="457200" lvl="0" indent="-457200">
              <a:lnSpc>
                <a:spcPct val="150000"/>
              </a:lnSpc>
              <a:buFont typeface="+mj-lt"/>
              <a:buAutoNum type="arabicPeriod"/>
            </a:pPr>
            <a:r>
              <a:rPr lang="en-US" sz="2000" dirty="0">
                <a:solidFill>
                  <a:schemeClr val="bg1"/>
                </a:solidFill>
              </a:rPr>
              <a:t>What was the result of </a:t>
            </a:r>
            <a:r>
              <a:rPr lang="en-US" sz="2000" dirty="0">
                <a:solidFill>
                  <a:srgbClr val="00B0F0"/>
                </a:solidFill>
              </a:rPr>
              <a:t>the Fall</a:t>
            </a:r>
            <a:r>
              <a:rPr lang="en-US" sz="2000" dirty="0">
                <a:solidFill>
                  <a:schemeClr val="bg1"/>
                </a:solidFill>
              </a:rPr>
              <a:t>?</a:t>
            </a:r>
          </a:p>
          <a:p>
            <a:pPr marL="457200" lvl="0" indent="-457200">
              <a:lnSpc>
                <a:spcPct val="150000"/>
              </a:lnSpc>
              <a:buFont typeface="+mj-lt"/>
              <a:buAutoNum type="arabicPeriod"/>
            </a:pPr>
            <a:r>
              <a:rPr lang="en-US" sz="2000" dirty="0">
                <a:solidFill>
                  <a:schemeClr val="bg1"/>
                </a:solidFill>
              </a:rPr>
              <a:t>How does </a:t>
            </a:r>
            <a:r>
              <a:rPr lang="en-US" sz="2000" i="1" dirty="0">
                <a:solidFill>
                  <a:schemeClr val="bg1"/>
                </a:solidFill>
              </a:rPr>
              <a:t>Lord of the Flies</a:t>
            </a:r>
            <a:r>
              <a:rPr lang="en-US" sz="2000" dirty="0">
                <a:solidFill>
                  <a:schemeClr val="bg1"/>
                </a:solidFill>
              </a:rPr>
              <a:t> allude to </a:t>
            </a:r>
            <a:r>
              <a:rPr lang="en-US" sz="2000" dirty="0">
                <a:solidFill>
                  <a:srgbClr val="00B0F0"/>
                </a:solidFill>
              </a:rPr>
              <a:t>the Serpent </a:t>
            </a:r>
            <a:r>
              <a:rPr lang="en-US" sz="2000" dirty="0">
                <a:solidFill>
                  <a:schemeClr val="bg1"/>
                </a:solidFill>
              </a:rPr>
              <a:t>in the beginning of the novel?</a:t>
            </a:r>
          </a:p>
          <a:p>
            <a:pPr marL="457200" lvl="0" indent="-457200">
              <a:lnSpc>
                <a:spcPct val="150000"/>
              </a:lnSpc>
              <a:buFont typeface="+mj-lt"/>
              <a:buAutoNum type="arabicPeriod"/>
            </a:pPr>
            <a:r>
              <a:rPr lang="en-US" sz="2000" dirty="0">
                <a:solidFill>
                  <a:schemeClr val="bg1"/>
                </a:solidFill>
              </a:rPr>
              <a:t>What is </a:t>
            </a:r>
            <a:r>
              <a:rPr lang="en-US" sz="2000" dirty="0">
                <a:solidFill>
                  <a:srgbClr val="00B0F0"/>
                </a:solidFill>
              </a:rPr>
              <a:t>hierarchy</a:t>
            </a:r>
            <a:r>
              <a:rPr lang="en-US" sz="2000" dirty="0">
                <a:solidFill>
                  <a:schemeClr val="bg1"/>
                </a:solidFill>
              </a:rPr>
              <a:t>?</a:t>
            </a:r>
          </a:p>
          <a:p>
            <a:pPr marL="457200" lvl="0" indent="-457200">
              <a:lnSpc>
                <a:spcPct val="150000"/>
              </a:lnSpc>
              <a:buFont typeface="+mj-lt"/>
              <a:buAutoNum type="arabicPeriod"/>
            </a:pPr>
            <a:r>
              <a:rPr lang="en-US" sz="2000" dirty="0">
                <a:solidFill>
                  <a:schemeClr val="bg1"/>
                </a:solidFill>
              </a:rPr>
              <a:t>What is </a:t>
            </a:r>
            <a:r>
              <a:rPr lang="en-US" sz="2000" dirty="0">
                <a:solidFill>
                  <a:srgbClr val="00B0F0"/>
                </a:solidFill>
              </a:rPr>
              <a:t>respect for authority</a:t>
            </a:r>
            <a:r>
              <a:rPr lang="en-US" sz="2000" dirty="0">
                <a:solidFill>
                  <a:schemeClr val="bg1"/>
                </a:solidFill>
              </a:rPr>
              <a:t>? </a:t>
            </a:r>
          </a:p>
          <a:p>
            <a:pPr marL="457200" lvl="0" indent="-457200">
              <a:lnSpc>
                <a:spcPct val="150000"/>
              </a:lnSpc>
              <a:buFont typeface="+mj-lt"/>
              <a:buAutoNum type="arabicPeriod"/>
            </a:pPr>
            <a:r>
              <a:rPr lang="en-US" sz="2000" dirty="0">
                <a:solidFill>
                  <a:schemeClr val="bg1"/>
                </a:solidFill>
              </a:rPr>
              <a:t>What do you call it when individuals and government are regulated by law and not random action?</a:t>
            </a:r>
          </a:p>
        </p:txBody>
      </p:sp>
      <p:sp>
        <p:nvSpPr>
          <p:cNvPr id="5" name="Explosion: 8 Points 4">
            <a:extLst>
              <a:ext uri="{FF2B5EF4-FFF2-40B4-BE49-F238E27FC236}">
                <a16:creationId xmlns:a16="http://schemas.microsoft.com/office/drawing/2014/main" id="{B269E51F-CA87-4AC2-82D0-FA694D57A5EC}"/>
              </a:ext>
            </a:extLst>
          </p:cNvPr>
          <p:cNvSpPr/>
          <p:nvPr/>
        </p:nvSpPr>
        <p:spPr>
          <a:xfrm>
            <a:off x="6361043" y="1409885"/>
            <a:ext cx="2679961" cy="1966223"/>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500" kern="0" dirty="0">
                <a:solidFill>
                  <a:srgbClr val="3F3F3F"/>
                </a:solidFill>
                <a:latin typeface="Franklin Gothic Book"/>
              </a:rPr>
              <a:t>Take 3 minutes to complete these questions</a:t>
            </a:r>
          </a:p>
        </p:txBody>
      </p:sp>
    </p:spTree>
    <p:extLst>
      <p:ext uri="{BB962C8B-B14F-4D97-AF65-F5344CB8AC3E}">
        <p14:creationId xmlns:p14="http://schemas.microsoft.com/office/powerpoint/2010/main" val="310217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28800" y="0"/>
            <a:ext cx="5655330" cy="821719"/>
          </a:xfrm>
          <a:noFill/>
        </p:spPr>
        <p:txBody>
          <a:bodyPr>
            <a:normAutofit/>
          </a:bodyPr>
          <a:lstStyle/>
          <a:p>
            <a:pPr algn="ctr" eaLnBrk="1" hangingPunct="1"/>
            <a:r>
              <a:rPr lang="en-US" sz="2700" dirty="0">
                <a:solidFill>
                  <a:schemeClr val="tx2"/>
                </a:solidFill>
              </a:rPr>
              <a:t>Retrieval Practice Answers: Lesson 3</a:t>
            </a:r>
          </a:p>
        </p:txBody>
      </p:sp>
      <p:sp>
        <p:nvSpPr>
          <p:cNvPr id="2" name="TextBox 1">
            <a:extLst>
              <a:ext uri="{FF2B5EF4-FFF2-40B4-BE49-F238E27FC236}">
                <a16:creationId xmlns:a16="http://schemas.microsoft.com/office/drawing/2014/main" id="{B5558239-0A10-4E22-ADCE-7ADEDCBBEBA0}"/>
              </a:ext>
            </a:extLst>
          </p:cNvPr>
          <p:cNvSpPr txBox="1"/>
          <p:nvPr/>
        </p:nvSpPr>
        <p:spPr>
          <a:xfrm>
            <a:off x="205991" y="1032125"/>
            <a:ext cx="8938009" cy="4608954"/>
          </a:xfrm>
          <a:prstGeom prst="rect">
            <a:avLst/>
          </a:prstGeom>
          <a:noFill/>
        </p:spPr>
        <p:txBody>
          <a:bodyPr wrap="square" rtlCol="0">
            <a:spAutoFit/>
          </a:bodyPr>
          <a:lstStyle/>
          <a:p>
            <a:pPr lvl="0"/>
            <a:r>
              <a:rPr lang="en-US" sz="2000" dirty="0">
                <a:solidFill>
                  <a:schemeClr val="bg1"/>
                </a:solidFill>
              </a:rPr>
              <a:t>1.   </a:t>
            </a:r>
            <a:r>
              <a:rPr lang="en-US" sz="2000" dirty="0">
                <a:solidFill>
                  <a:schemeClr val="tx2"/>
                </a:solidFill>
              </a:rPr>
              <a:t>Garden of Eden</a:t>
            </a:r>
            <a:r>
              <a:rPr lang="en-US" sz="2000" dirty="0">
                <a:solidFill>
                  <a:schemeClr val="bg1"/>
                </a:solidFill>
              </a:rPr>
              <a:t> is the name of the paradise that God created in the </a:t>
            </a:r>
            <a:r>
              <a:rPr lang="en-US" sz="2000" dirty="0">
                <a:solidFill>
                  <a:srgbClr val="00B0F0"/>
                </a:solidFill>
              </a:rPr>
              <a:t>Bible</a:t>
            </a:r>
            <a:r>
              <a:rPr lang="en-US" sz="2000" dirty="0">
                <a:solidFill>
                  <a:schemeClr val="bg1"/>
                </a:solidFill>
              </a:rPr>
              <a:t>.</a:t>
            </a:r>
          </a:p>
          <a:p>
            <a:pPr lvl="0"/>
            <a:endParaRPr lang="en-US" sz="2000" dirty="0">
              <a:solidFill>
                <a:schemeClr val="bg1"/>
              </a:solidFill>
            </a:endParaRPr>
          </a:p>
          <a:p>
            <a:pPr marL="457200" lvl="0" indent="-457200">
              <a:buAutoNum type="arabicPeriod" startAt="2"/>
            </a:pPr>
            <a:r>
              <a:rPr lang="en-US" sz="2000" dirty="0">
                <a:solidFill>
                  <a:schemeClr val="bg1"/>
                </a:solidFill>
              </a:rPr>
              <a:t>God created </a:t>
            </a:r>
            <a:r>
              <a:rPr lang="en-US" sz="2000" dirty="0">
                <a:solidFill>
                  <a:schemeClr val="tx2"/>
                </a:solidFill>
              </a:rPr>
              <a:t>Adam </a:t>
            </a:r>
            <a:r>
              <a:rPr lang="en-US" sz="2000" dirty="0">
                <a:solidFill>
                  <a:schemeClr val="bg1"/>
                </a:solidFill>
              </a:rPr>
              <a:t>and </a:t>
            </a:r>
            <a:r>
              <a:rPr lang="en-US" sz="2000" dirty="0">
                <a:solidFill>
                  <a:schemeClr val="tx2"/>
                </a:solidFill>
              </a:rPr>
              <a:t>Eve.  Adam</a:t>
            </a:r>
            <a:r>
              <a:rPr lang="en-US" sz="2000" dirty="0">
                <a:solidFill>
                  <a:schemeClr val="bg1"/>
                </a:solidFill>
              </a:rPr>
              <a:t> was created first.  </a:t>
            </a:r>
            <a:r>
              <a:rPr lang="en-US" sz="2000" dirty="0">
                <a:solidFill>
                  <a:schemeClr val="tx2"/>
                </a:solidFill>
              </a:rPr>
              <a:t>Eve</a:t>
            </a:r>
            <a:r>
              <a:rPr lang="en-US" sz="2000" dirty="0">
                <a:solidFill>
                  <a:schemeClr val="bg1"/>
                </a:solidFill>
              </a:rPr>
              <a:t> was created using Adam’s rib.</a:t>
            </a:r>
          </a:p>
          <a:p>
            <a:pPr lvl="0"/>
            <a:endParaRPr lang="en-US" sz="2000" dirty="0">
              <a:solidFill>
                <a:schemeClr val="bg1"/>
              </a:solidFill>
            </a:endParaRPr>
          </a:p>
          <a:p>
            <a:pPr lvl="0"/>
            <a:r>
              <a:rPr lang="en-US" sz="2000" dirty="0">
                <a:solidFill>
                  <a:schemeClr val="bg1"/>
                </a:solidFill>
              </a:rPr>
              <a:t>3.  They were forbidden to eat from </a:t>
            </a:r>
            <a:r>
              <a:rPr lang="en-US" sz="2000" dirty="0">
                <a:solidFill>
                  <a:schemeClr val="tx2"/>
                </a:solidFill>
              </a:rPr>
              <a:t>the tree of knowledge of good and evil.</a:t>
            </a:r>
            <a:endParaRPr lang="en-US" sz="2000" dirty="0">
              <a:solidFill>
                <a:schemeClr val="bg1"/>
              </a:solidFill>
            </a:endParaRPr>
          </a:p>
          <a:p>
            <a:pPr marL="457200" lvl="0" indent="-457200">
              <a:buFont typeface="+mj-lt"/>
              <a:buAutoNum type="arabicPeriod"/>
            </a:pPr>
            <a:endParaRPr lang="en-US" sz="2000" dirty="0">
              <a:solidFill>
                <a:schemeClr val="bg1"/>
              </a:solidFill>
            </a:endParaRPr>
          </a:p>
          <a:p>
            <a:pPr marL="457200" lvl="0" indent="-457200">
              <a:buAutoNum type="arabicPeriod" startAt="4"/>
            </a:pPr>
            <a:r>
              <a:rPr lang="en-US" sz="2000" dirty="0">
                <a:solidFill>
                  <a:srgbClr val="00B0F0"/>
                </a:solidFill>
              </a:rPr>
              <a:t>The Serpent</a:t>
            </a:r>
            <a:r>
              <a:rPr lang="en-US" sz="2000" dirty="0">
                <a:solidFill>
                  <a:schemeClr val="bg1"/>
                </a:solidFill>
              </a:rPr>
              <a:t> was a </a:t>
            </a:r>
            <a:r>
              <a:rPr lang="en-US" sz="2000" dirty="0">
                <a:solidFill>
                  <a:schemeClr val="tx2"/>
                </a:solidFill>
              </a:rPr>
              <a:t>religious symbol of deception </a:t>
            </a:r>
            <a:r>
              <a:rPr lang="en-US" sz="2000" dirty="0">
                <a:solidFill>
                  <a:schemeClr val="bg1"/>
                </a:solidFill>
              </a:rPr>
              <a:t>and evil. It </a:t>
            </a:r>
            <a:r>
              <a:rPr lang="en-US" sz="2000" dirty="0">
                <a:solidFill>
                  <a:schemeClr val="tx2"/>
                </a:solidFill>
              </a:rPr>
              <a:t>seduced Eve </a:t>
            </a:r>
            <a:r>
              <a:rPr lang="en-US" sz="2000" dirty="0">
                <a:solidFill>
                  <a:schemeClr val="bg1"/>
                </a:solidFill>
              </a:rPr>
              <a:t>into eating a piece of forbidden fruit from the tree of knowledge.</a:t>
            </a:r>
          </a:p>
          <a:p>
            <a:pPr lvl="0"/>
            <a:endParaRPr lang="en-US" sz="2000" dirty="0">
              <a:solidFill>
                <a:schemeClr val="bg1"/>
              </a:solidFill>
            </a:endParaRPr>
          </a:p>
          <a:p>
            <a:pPr marL="457200" lvl="0" indent="-457200">
              <a:buAutoNum type="arabicPeriod" startAt="5"/>
            </a:pPr>
            <a:r>
              <a:rPr lang="en-US" sz="2000" dirty="0">
                <a:solidFill>
                  <a:srgbClr val="00B0F0"/>
                </a:solidFill>
              </a:rPr>
              <a:t>The Fall</a:t>
            </a:r>
            <a:r>
              <a:rPr lang="en-US" sz="2000" dirty="0">
                <a:solidFill>
                  <a:schemeClr val="bg1"/>
                </a:solidFill>
              </a:rPr>
              <a:t>  references when </a:t>
            </a:r>
            <a:r>
              <a:rPr lang="en-US" sz="2000" dirty="0">
                <a:solidFill>
                  <a:schemeClr val="tx2"/>
                </a:solidFill>
              </a:rPr>
              <a:t>Adam and Eve fell from innocence </a:t>
            </a:r>
            <a:r>
              <a:rPr lang="en-US" sz="2000" dirty="0">
                <a:solidFill>
                  <a:schemeClr val="bg1"/>
                </a:solidFill>
              </a:rPr>
              <a:t>and obedience to God </a:t>
            </a:r>
            <a:r>
              <a:rPr lang="en-US" sz="2000" dirty="0">
                <a:solidFill>
                  <a:schemeClr val="tx2"/>
                </a:solidFill>
              </a:rPr>
              <a:t>into betrayal and guilt</a:t>
            </a:r>
            <a:r>
              <a:rPr lang="en-US" sz="2000" dirty="0">
                <a:solidFill>
                  <a:schemeClr val="bg1"/>
                </a:solidFill>
              </a:rPr>
              <a:t>.</a:t>
            </a:r>
          </a:p>
          <a:p>
            <a:pPr marL="457200" lvl="0" indent="-457200">
              <a:buAutoNum type="arabicPeriod" startAt="5"/>
            </a:pPr>
            <a:endParaRPr lang="en-US" sz="2000" dirty="0">
              <a:solidFill>
                <a:schemeClr val="bg1"/>
              </a:solidFill>
            </a:endParaRPr>
          </a:p>
          <a:p>
            <a:pPr marL="457200" indent="-457200">
              <a:buFontTx/>
              <a:buAutoNum type="arabicPeriod" startAt="5"/>
            </a:pPr>
            <a:r>
              <a:rPr lang="en-US" sz="2000" dirty="0">
                <a:solidFill>
                  <a:schemeClr val="bg1"/>
                </a:solidFill>
              </a:rPr>
              <a:t>The result of </a:t>
            </a:r>
            <a:r>
              <a:rPr lang="en-US" sz="2000" dirty="0">
                <a:solidFill>
                  <a:srgbClr val="00B0F0"/>
                </a:solidFill>
              </a:rPr>
              <a:t>the Fall </a:t>
            </a:r>
            <a:r>
              <a:rPr lang="en-US" sz="2000" dirty="0">
                <a:solidFill>
                  <a:schemeClr val="bg1"/>
                </a:solidFill>
              </a:rPr>
              <a:t>was </a:t>
            </a:r>
            <a:r>
              <a:rPr lang="en-US" sz="2000" dirty="0">
                <a:solidFill>
                  <a:schemeClr val="tx2"/>
                </a:solidFill>
              </a:rPr>
              <a:t>eternal wounds upon humanity</a:t>
            </a:r>
            <a:r>
              <a:rPr lang="en-US" sz="2000" dirty="0">
                <a:solidFill>
                  <a:schemeClr val="bg1"/>
                </a:solidFill>
              </a:rPr>
              <a:t>.</a:t>
            </a:r>
          </a:p>
          <a:p>
            <a:pPr marL="257175" indent="-257175" algn="r">
              <a:buAutoNum type="arabicPeriod" startAt="7"/>
            </a:pPr>
            <a:endParaRPr lang="en-US" sz="1350" dirty="0">
              <a:solidFill>
                <a:schemeClr val="bg1"/>
              </a:solidFill>
            </a:endParaRPr>
          </a:p>
        </p:txBody>
      </p:sp>
    </p:spTree>
    <p:extLst>
      <p:ext uri="{BB962C8B-B14F-4D97-AF65-F5344CB8AC3E}">
        <p14:creationId xmlns:p14="http://schemas.microsoft.com/office/powerpoint/2010/main" val="214110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28800" y="0"/>
            <a:ext cx="5655330" cy="821719"/>
          </a:xfrm>
          <a:noFill/>
        </p:spPr>
        <p:txBody>
          <a:bodyPr>
            <a:normAutofit fontScale="90000"/>
          </a:bodyPr>
          <a:lstStyle/>
          <a:p>
            <a:pPr algn="ctr" eaLnBrk="1" hangingPunct="1"/>
            <a:r>
              <a:rPr lang="en-US" sz="2700" dirty="0">
                <a:solidFill>
                  <a:schemeClr val="tx2"/>
                </a:solidFill>
              </a:rPr>
              <a:t>Retrieval Practice Answers: Lesson 3</a:t>
            </a:r>
            <a:br>
              <a:rPr lang="en-US" sz="2700" dirty="0">
                <a:solidFill>
                  <a:schemeClr val="tx2"/>
                </a:solidFill>
              </a:rPr>
            </a:br>
            <a:r>
              <a:rPr lang="en-US" sz="2700" dirty="0">
                <a:solidFill>
                  <a:schemeClr val="tx2"/>
                </a:solidFill>
              </a:rPr>
              <a:t>(continued)</a:t>
            </a:r>
          </a:p>
        </p:txBody>
      </p:sp>
      <p:sp>
        <p:nvSpPr>
          <p:cNvPr id="2" name="TextBox 1">
            <a:extLst>
              <a:ext uri="{FF2B5EF4-FFF2-40B4-BE49-F238E27FC236}">
                <a16:creationId xmlns:a16="http://schemas.microsoft.com/office/drawing/2014/main" id="{B5558239-0A10-4E22-ADCE-7ADEDCBBEBA0}"/>
              </a:ext>
            </a:extLst>
          </p:cNvPr>
          <p:cNvSpPr txBox="1"/>
          <p:nvPr/>
        </p:nvSpPr>
        <p:spPr>
          <a:xfrm>
            <a:off x="205991" y="1032125"/>
            <a:ext cx="8938009" cy="4708981"/>
          </a:xfrm>
          <a:prstGeom prst="rect">
            <a:avLst/>
          </a:prstGeom>
          <a:noFill/>
        </p:spPr>
        <p:txBody>
          <a:bodyPr wrap="square" rtlCol="0">
            <a:spAutoFit/>
          </a:bodyPr>
          <a:lstStyle/>
          <a:p>
            <a:pPr lvl="0"/>
            <a:endParaRPr lang="en-US" sz="2000" dirty="0">
              <a:solidFill>
                <a:prstClr val="white"/>
              </a:solidFill>
            </a:endParaRPr>
          </a:p>
          <a:p>
            <a:pPr marL="457200" lvl="0" indent="-457200">
              <a:buAutoNum type="arabicPeriod" startAt="7"/>
            </a:pPr>
            <a:r>
              <a:rPr lang="en-US" sz="2000" i="1" dirty="0">
                <a:solidFill>
                  <a:prstClr val="white"/>
                </a:solidFill>
              </a:rPr>
              <a:t>Lord of the Flies</a:t>
            </a:r>
            <a:r>
              <a:rPr lang="en-US" sz="2000" dirty="0">
                <a:solidFill>
                  <a:prstClr val="white"/>
                </a:solidFill>
              </a:rPr>
              <a:t> alludes to </a:t>
            </a:r>
            <a:r>
              <a:rPr lang="en-US" sz="2000" dirty="0">
                <a:solidFill>
                  <a:srgbClr val="00B0F0"/>
                </a:solidFill>
              </a:rPr>
              <a:t>the Serpent </a:t>
            </a:r>
            <a:r>
              <a:rPr lang="en-US" sz="2000" dirty="0">
                <a:solidFill>
                  <a:prstClr val="white"/>
                </a:solidFill>
              </a:rPr>
              <a:t>in the beginning of the novel when it describes </a:t>
            </a:r>
            <a:r>
              <a:rPr lang="en-US" sz="2000" dirty="0">
                <a:solidFill>
                  <a:schemeClr val="bg1"/>
                </a:solidFill>
              </a:rPr>
              <a:t>the </a:t>
            </a:r>
            <a:r>
              <a:rPr lang="en-US" sz="2000" dirty="0">
                <a:solidFill>
                  <a:schemeClr val="tx2"/>
                </a:solidFill>
              </a:rPr>
              <a:t>creepers or vines </a:t>
            </a:r>
            <a:r>
              <a:rPr lang="en-US" sz="2000" dirty="0">
                <a:solidFill>
                  <a:prstClr val="white"/>
                </a:solidFill>
              </a:rPr>
              <a:t>that cover the island when the boys first  arrive.</a:t>
            </a:r>
          </a:p>
          <a:p>
            <a:pPr lvl="0"/>
            <a:endParaRPr lang="en-US" sz="2000" dirty="0">
              <a:solidFill>
                <a:prstClr val="white"/>
              </a:solidFill>
            </a:endParaRPr>
          </a:p>
          <a:p>
            <a:pPr marL="457200" lvl="0" indent="-457200">
              <a:buAutoNum type="arabicPeriod" startAt="8"/>
            </a:pPr>
            <a:r>
              <a:rPr lang="en-US" sz="2000" dirty="0">
                <a:solidFill>
                  <a:srgbClr val="00B0F0"/>
                </a:solidFill>
              </a:rPr>
              <a:t>Hierarchy</a:t>
            </a:r>
            <a:r>
              <a:rPr lang="en-US" sz="2000" dirty="0">
                <a:solidFill>
                  <a:prstClr val="white"/>
                </a:solidFill>
              </a:rPr>
              <a:t> is when </a:t>
            </a:r>
            <a:r>
              <a:rPr lang="en-US" sz="2000" dirty="0">
                <a:solidFill>
                  <a:schemeClr val="tx2"/>
                </a:solidFill>
              </a:rPr>
              <a:t>rank determines authority, status, and submission </a:t>
            </a:r>
            <a:r>
              <a:rPr lang="en-US" sz="2000" dirty="0">
                <a:solidFill>
                  <a:prstClr val="white"/>
                </a:solidFill>
              </a:rPr>
              <a:t>to those above.</a:t>
            </a:r>
          </a:p>
          <a:p>
            <a:pPr lvl="0"/>
            <a:endParaRPr lang="en-US" sz="2000" dirty="0">
              <a:solidFill>
                <a:prstClr val="white"/>
              </a:solidFill>
            </a:endParaRPr>
          </a:p>
          <a:p>
            <a:pPr marL="457200" lvl="0" indent="-457200">
              <a:buAutoNum type="arabicPeriod" startAt="9"/>
            </a:pPr>
            <a:r>
              <a:rPr lang="en-US" sz="2000" dirty="0">
                <a:solidFill>
                  <a:srgbClr val="00B0F0"/>
                </a:solidFill>
              </a:rPr>
              <a:t>Respect for authority</a:t>
            </a:r>
            <a:r>
              <a:rPr lang="en-US" sz="2000" dirty="0">
                <a:solidFill>
                  <a:prstClr val="white"/>
                </a:solidFill>
              </a:rPr>
              <a:t> is  to </a:t>
            </a:r>
            <a:r>
              <a:rPr lang="en-US" sz="2000" dirty="0">
                <a:solidFill>
                  <a:schemeClr val="tx2"/>
                </a:solidFill>
              </a:rPr>
              <a:t>show appreciation and obedience </a:t>
            </a:r>
            <a:r>
              <a:rPr lang="en-US" sz="2000" dirty="0">
                <a:solidFill>
                  <a:prstClr val="white"/>
                </a:solidFill>
              </a:rPr>
              <a:t>to those in a position of power.</a:t>
            </a:r>
          </a:p>
          <a:p>
            <a:pPr lvl="0"/>
            <a:endParaRPr lang="en-US" sz="2000" dirty="0">
              <a:solidFill>
                <a:prstClr val="white"/>
              </a:solidFill>
            </a:endParaRPr>
          </a:p>
          <a:p>
            <a:pPr marL="457200" lvl="0" indent="-457200">
              <a:buAutoNum type="arabicPeriod" startAt="10"/>
            </a:pPr>
            <a:r>
              <a:rPr lang="en-US" sz="2000" dirty="0">
                <a:solidFill>
                  <a:prstClr val="white"/>
                </a:solidFill>
              </a:rPr>
              <a:t>When individuals and government are </a:t>
            </a:r>
            <a:r>
              <a:rPr lang="en-US" sz="2000" dirty="0">
                <a:solidFill>
                  <a:srgbClr val="00B0F0"/>
                </a:solidFill>
              </a:rPr>
              <a:t>regulated by law </a:t>
            </a:r>
            <a:r>
              <a:rPr lang="en-US" sz="2000" dirty="0">
                <a:solidFill>
                  <a:prstClr val="white"/>
                </a:solidFill>
              </a:rPr>
              <a:t>and not random action it is called </a:t>
            </a:r>
            <a:r>
              <a:rPr lang="en-US" sz="2000" dirty="0">
                <a:solidFill>
                  <a:schemeClr val="tx2"/>
                </a:solidFill>
              </a:rPr>
              <a:t>Rule of Law.</a:t>
            </a:r>
          </a:p>
          <a:p>
            <a:pPr lvl="0"/>
            <a:endParaRPr lang="en-US" sz="2000" dirty="0">
              <a:solidFill>
                <a:prstClr val="white"/>
              </a:solidFill>
            </a:endParaRPr>
          </a:p>
          <a:p>
            <a:pPr lvl="0"/>
            <a:endParaRPr lang="en-US" sz="2000" dirty="0">
              <a:solidFill>
                <a:prstClr val="white"/>
              </a:solidFill>
            </a:endParaRPr>
          </a:p>
        </p:txBody>
      </p:sp>
      <p:sp>
        <p:nvSpPr>
          <p:cNvPr id="6" name="Rectangle 5">
            <a:extLst>
              <a:ext uri="{FF2B5EF4-FFF2-40B4-BE49-F238E27FC236}">
                <a16:creationId xmlns:a16="http://schemas.microsoft.com/office/drawing/2014/main" id="{13FE41F4-F278-4E37-BF71-81FD45ECF0C4}"/>
              </a:ext>
            </a:extLst>
          </p:cNvPr>
          <p:cNvSpPr/>
          <p:nvPr/>
        </p:nvSpPr>
        <p:spPr>
          <a:xfrm>
            <a:off x="6206719" y="6218256"/>
            <a:ext cx="2625783" cy="400110"/>
          </a:xfrm>
          <a:prstGeom prst="rect">
            <a:avLst/>
          </a:prstGeom>
        </p:spPr>
        <p:txBody>
          <a:bodyPr wrap="none">
            <a:spAutoFit/>
          </a:bodyPr>
          <a:lstStyle/>
          <a:p>
            <a:pPr lvl="0" algn="r"/>
            <a:r>
              <a:rPr lang="en-US" sz="2000" dirty="0">
                <a:solidFill>
                  <a:srgbClr val="FFDD00"/>
                </a:solidFill>
              </a:rPr>
              <a:t>Self-score: ______ /10</a:t>
            </a:r>
          </a:p>
        </p:txBody>
      </p:sp>
    </p:spTree>
    <p:extLst>
      <p:ext uri="{BB962C8B-B14F-4D97-AF65-F5344CB8AC3E}">
        <p14:creationId xmlns:p14="http://schemas.microsoft.com/office/powerpoint/2010/main" val="10468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81554" y="113673"/>
            <a:ext cx="5655330" cy="836525"/>
          </a:xfrm>
          <a:noFill/>
        </p:spPr>
        <p:txBody>
          <a:bodyPr>
            <a:normAutofit/>
          </a:bodyPr>
          <a:lstStyle/>
          <a:p>
            <a:pPr algn="ctr" eaLnBrk="1" hangingPunct="1"/>
            <a:r>
              <a:rPr lang="en-US" sz="2700" dirty="0">
                <a:solidFill>
                  <a:schemeClr val="tx2"/>
                </a:solidFill>
              </a:rPr>
              <a:t>Retrieval Practice:  Lesson 8</a:t>
            </a:r>
          </a:p>
        </p:txBody>
      </p:sp>
      <p:sp>
        <p:nvSpPr>
          <p:cNvPr id="5" name="Explosion: 8 Points 4">
            <a:extLst>
              <a:ext uri="{FF2B5EF4-FFF2-40B4-BE49-F238E27FC236}">
                <a16:creationId xmlns:a16="http://schemas.microsoft.com/office/drawing/2014/main" id="{52D8A2BF-0D82-4770-846A-A94479BA73DC}"/>
              </a:ext>
            </a:extLst>
          </p:cNvPr>
          <p:cNvSpPr/>
          <p:nvPr/>
        </p:nvSpPr>
        <p:spPr>
          <a:xfrm>
            <a:off x="6626087" y="2358886"/>
            <a:ext cx="2647122" cy="1929661"/>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500" kern="0" dirty="0">
                <a:solidFill>
                  <a:srgbClr val="3F3F3F"/>
                </a:solidFill>
                <a:latin typeface="Franklin Gothic Book"/>
              </a:rPr>
              <a:t>Take 3 minutes to complete these questions</a:t>
            </a:r>
          </a:p>
        </p:txBody>
      </p:sp>
      <p:sp>
        <p:nvSpPr>
          <p:cNvPr id="4" name="TextBox 3">
            <a:extLst>
              <a:ext uri="{FF2B5EF4-FFF2-40B4-BE49-F238E27FC236}">
                <a16:creationId xmlns:a16="http://schemas.microsoft.com/office/drawing/2014/main" id="{2AD515B5-4FA5-43AA-B77E-672F457D62A8}"/>
              </a:ext>
            </a:extLst>
          </p:cNvPr>
          <p:cNvSpPr txBox="1"/>
          <p:nvPr/>
        </p:nvSpPr>
        <p:spPr>
          <a:xfrm>
            <a:off x="527211" y="818550"/>
            <a:ext cx="8189407" cy="5478423"/>
          </a:xfrm>
          <a:prstGeom prst="rect">
            <a:avLst/>
          </a:prstGeom>
          <a:noFill/>
        </p:spPr>
        <p:txBody>
          <a:bodyPr wrap="square" rtlCol="0">
            <a:spAutoFit/>
          </a:bodyPr>
          <a:lstStyle/>
          <a:p>
            <a:pPr>
              <a:lnSpc>
                <a:spcPct val="150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1.  What is </a:t>
            </a:r>
            <a:r>
              <a:rPr lang="en-U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the Scar</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a:lnSpc>
                <a:spcPct val="150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2.  What is </a:t>
            </a:r>
            <a:r>
              <a:rPr lang="en-U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the Scar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 symbol for?</a:t>
            </a:r>
          </a:p>
          <a:p>
            <a:pPr>
              <a:lnSpc>
                <a:spcPct val="150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3.  What is the symbolism of </a:t>
            </a:r>
            <a:r>
              <a:rPr lang="en-U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Ralph</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and </a:t>
            </a:r>
            <a:r>
              <a:rPr lang="en-U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Jack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in relationship to one another?</a:t>
            </a:r>
          </a:p>
          <a:p>
            <a:pPr>
              <a:lnSpc>
                <a:spcPct val="150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4.  How does a</a:t>
            </a:r>
            <a:r>
              <a:rPr lang="en-U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civilization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encourage proper behavior?</a:t>
            </a:r>
          </a:p>
          <a:p>
            <a:pPr>
              <a:lnSpc>
                <a:spcPct val="150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5.  What does “</a:t>
            </a:r>
            <a:r>
              <a:rPr lang="en-U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respect for traditions</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mean within a society?</a:t>
            </a:r>
          </a:p>
          <a:p>
            <a:pPr>
              <a:lnSpc>
                <a:spcPct val="150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6.  What does </a:t>
            </a:r>
            <a:r>
              <a:rPr lang="en-U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Piggy</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symbolize?</a:t>
            </a:r>
          </a:p>
          <a:p>
            <a:pPr marL="457200" indent="-457200">
              <a:lnSpc>
                <a:spcPct val="150000"/>
              </a:lnSpc>
              <a:buAutoNum type="arabicPeriod" startAt="7"/>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does </a:t>
            </a:r>
            <a:r>
              <a:rPr lang="en-U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Simon</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symbolize?</a:t>
            </a:r>
          </a:p>
          <a:p>
            <a:pPr>
              <a:lnSpc>
                <a:spcPct val="150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8.  Think of a description of Simon in Lord of the Flies that alludes to </a:t>
            </a:r>
            <a:r>
              <a:rPr lang="en-U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the Bible</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a:lnSpc>
                <a:spcPct val="150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9.  In the Bible, what was </a:t>
            </a:r>
            <a:r>
              <a:rPr lang="en-U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The Fall of Man</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a:lnSpc>
                <a:spcPct val="150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10.  According to </a:t>
            </a:r>
            <a:r>
              <a:rPr lang="en-U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the Bible</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what did humanity inherit from Adam and Eve? </a:t>
            </a:r>
          </a:p>
          <a:p>
            <a:pPr marL="342900" indent="-342900">
              <a:buFont typeface="+mj-lt"/>
              <a:buAutoNum type="arabicPeriod"/>
            </a:pP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2554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789552" y="83936"/>
            <a:ext cx="5655330" cy="836525"/>
          </a:xfrm>
          <a:noFill/>
        </p:spPr>
        <p:txBody>
          <a:bodyPr>
            <a:normAutofit fontScale="90000"/>
          </a:bodyPr>
          <a:lstStyle/>
          <a:p>
            <a:pPr algn="ctr" eaLnBrk="1" hangingPunct="1"/>
            <a:r>
              <a:rPr lang="en-US" sz="2700" dirty="0">
                <a:solidFill>
                  <a:schemeClr val="tx2"/>
                </a:solidFill>
              </a:rPr>
              <a:t>Retrieval Practice Answers:  Lesson 8</a:t>
            </a:r>
          </a:p>
        </p:txBody>
      </p:sp>
      <p:sp>
        <p:nvSpPr>
          <p:cNvPr id="3" name="TextBox 2">
            <a:extLst>
              <a:ext uri="{FF2B5EF4-FFF2-40B4-BE49-F238E27FC236}">
                <a16:creationId xmlns:a16="http://schemas.microsoft.com/office/drawing/2014/main" id="{00613E7B-F47E-4E01-ABFE-D8A55D67CFE2}"/>
              </a:ext>
            </a:extLst>
          </p:cNvPr>
          <p:cNvSpPr txBox="1"/>
          <p:nvPr/>
        </p:nvSpPr>
        <p:spPr>
          <a:xfrm>
            <a:off x="311498" y="639744"/>
            <a:ext cx="8611438" cy="5122941"/>
          </a:xfrm>
          <a:prstGeom prst="rect">
            <a:avLst/>
          </a:prstGeom>
          <a:noFill/>
        </p:spPr>
        <p:txBody>
          <a:bodyPr wrap="square" rtlCol="0">
            <a:spAutoFit/>
          </a:bodyPr>
          <a:lstStyle/>
          <a:p>
            <a:pPr>
              <a:lnSpc>
                <a:spcPct val="150000"/>
              </a:lnSpc>
            </a:pPr>
            <a:r>
              <a:rPr lang="en-US" sz="2000" dirty="0">
                <a:solidFill>
                  <a:schemeClr val="bg1"/>
                </a:solidFill>
                <a:ea typeface="Calibri" panose="020F0502020204030204" pitchFamily="34" charset="0"/>
                <a:cs typeface="Times New Roman" panose="02020603050405020304" pitchFamily="18" charset="0"/>
              </a:rPr>
              <a:t>1.  </a:t>
            </a:r>
            <a:r>
              <a:rPr lang="en-US" sz="2000" dirty="0">
                <a:solidFill>
                  <a:srgbClr val="00B0F0"/>
                </a:solidFill>
                <a:ea typeface="Calibri" panose="020F0502020204030204" pitchFamily="34" charset="0"/>
                <a:cs typeface="Times New Roman" panose="02020603050405020304" pitchFamily="18" charset="0"/>
              </a:rPr>
              <a:t>The Scar</a:t>
            </a:r>
            <a:r>
              <a:rPr lang="en-US" sz="2000" dirty="0">
                <a:solidFill>
                  <a:schemeClr val="bg1"/>
                </a:solidFill>
                <a:ea typeface="Calibri" panose="020F0502020204030204" pitchFamily="34" charset="0"/>
                <a:cs typeface="Times New Roman" panose="02020603050405020304" pitchFamily="18" charset="0"/>
              </a:rPr>
              <a:t> is  the </a:t>
            </a:r>
            <a:r>
              <a:rPr lang="en-US" sz="2000" dirty="0">
                <a:solidFill>
                  <a:schemeClr val="tx2"/>
                </a:solidFill>
                <a:ea typeface="Calibri" panose="020F0502020204030204" pitchFamily="34" charset="0"/>
                <a:cs typeface="Times New Roman" panose="02020603050405020304" pitchFamily="18" charset="0"/>
              </a:rPr>
              <a:t>wreckage of the airplane</a:t>
            </a:r>
            <a:r>
              <a:rPr lang="en-US" sz="2000" dirty="0">
                <a:solidFill>
                  <a:schemeClr val="bg1"/>
                </a:solidFill>
                <a:ea typeface="Calibri" panose="020F0502020204030204" pitchFamily="34" charset="0"/>
                <a:cs typeface="Times New Roman" panose="02020603050405020304" pitchFamily="18" charset="0"/>
              </a:rPr>
              <a:t>.</a:t>
            </a:r>
          </a:p>
          <a:p>
            <a:pPr marL="457200" indent="-457200">
              <a:lnSpc>
                <a:spcPct val="150000"/>
              </a:lnSpc>
              <a:buAutoNum type="arabicPeriod" startAt="2"/>
            </a:pPr>
            <a:r>
              <a:rPr lang="en-US" sz="2000" dirty="0">
                <a:solidFill>
                  <a:srgbClr val="00B0F0"/>
                </a:solidFill>
                <a:ea typeface="Calibri" panose="020F0502020204030204" pitchFamily="34" charset="0"/>
                <a:cs typeface="Times New Roman" panose="02020603050405020304" pitchFamily="18" charset="0"/>
              </a:rPr>
              <a:t>The Scar is </a:t>
            </a:r>
            <a:r>
              <a:rPr lang="en-US" sz="2000" dirty="0">
                <a:solidFill>
                  <a:schemeClr val="bg1"/>
                </a:solidFill>
                <a:ea typeface="Calibri" panose="020F0502020204030204" pitchFamily="34" charset="0"/>
                <a:cs typeface="Times New Roman" panose="02020603050405020304" pitchFamily="18" charset="0"/>
              </a:rPr>
              <a:t>a </a:t>
            </a:r>
            <a:r>
              <a:rPr lang="en-US" sz="2000" dirty="0">
                <a:solidFill>
                  <a:schemeClr val="tx2"/>
                </a:solidFill>
                <a:ea typeface="Calibri" panose="020F0502020204030204" pitchFamily="34" charset="0"/>
                <a:cs typeface="Times New Roman" panose="02020603050405020304" pitchFamily="18" charset="0"/>
              </a:rPr>
              <a:t>symbol</a:t>
            </a:r>
            <a:r>
              <a:rPr lang="en-US" sz="2000" dirty="0">
                <a:solidFill>
                  <a:schemeClr val="bg1"/>
                </a:solidFill>
                <a:ea typeface="Calibri" panose="020F0502020204030204" pitchFamily="34" charset="0"/>
                <a:cs typeface="Times New Roman" panose="02020603050405020304" pitchFamily="18" charset="0"/>
              </a:rPr>
              <a:t> of the </a:t>
            </a:r>
            <a:r>
              <a:rPr lang="en-US" sz="2000" dirty="0">
                <a:solidFill>
                  <a:schemeClr val="tx2"/>
                </a:solidFill>
                <a:ea typeface="Calibri" panose="020F0502020204030204" pitchFamily="34" charset="0"/>
                <a:cs typeface="Times New Roman" panose="02020603050405020304" pitchFamily="18" charset="0"/>
              </a:rPr>
              <a:t>first appearance of humans in nature or “paradise”. </a:t>
            </a:r>
          </a:p>
          <a:p>
            <a:pPr>
              <a:lnSpc>
                <a:spcPct val="150000"/>
              </a:lnSpc>
            </a:pPr>
            <a:r>
              <a:rPr lang="en-US" sz="2000" dirty="0">
                <a:solidFill>
                  <a:schemeClr val="bg1"/>
                </a:solidFill>
                <a:ea typeface="Calibri" panose="020F0502020204030204" pitchFamily="34" charset="0"/>
                <a:cs typeface="Times New Roman" panose="02020603050405020304" pitchFamily="18" charset="0"/>
              </a:rPr>
              <a:t>3.   </a:t>
            </a:r>
            <a:r>
              <a:rPr lang="en-US" sz="2000" dirty="0">
                <a:solidFill>
                  <a:srgbClr val="00B0F0"/>
                </a:solidFill>
                <a:ea typeface="Calibri" panose="020F0502020204030204" pitchFamily="34" charset="0"/>
                <a:cs typeface="Times New Roman" panose="02020603050405020304" pitchFamily="18" charset="0"/>
              </a:rPr>
              <a:t>Ralph</a:t>
            </a:r>
            <a:r>
              <a:rPr lang="en-US" sz="2000" dirty="0">
                <a:solidFill>
                  <a:schemeClr val="bg1"/>
                </a:solidFill>
                <a:ea typeface="Calibri" panose="020F0502020204030204" pitchFamily="34" charset="0"/>
                <a:cs typeface="Times New Roman" panose="02020603050405020304" pitchFamily="18" charset="0"/>
              </a:rPr>
              <a:t> and </a:t>
            </a:r>
            <a:r>
              <a:rPr lang="en-US" sz="2000" dirty="0">
                <a:solidFill>
                  <a:srgbClr val="00B0F0"/>
                </a:solidFill>
                <a:ea typeface="Calibri" panose="020F0502020204030204" pitchFamily="34" charset="0"/>
                <a:cs typeface="Times New Roman" panose="02020603050405020304" pitchFamily="18" charset="0"/>
              </a:rPr>
              <a:t>Jack’s </a:t>
            </a:r>
            <a:r>
              <a:rPr lang="en-US" sz="2000" dirty="0">
                <a:solidFill>
                  <a:schemeClr val="bg1"/>
                </a:solidFill>
                <a:ea typeface="Calibri" panose="020F0502020204030204" pitchFamily="34" charset="0"/>
                <a:cs typeface="Times New Roman" panose="02020603050405020304" pitchFamily="18" charset="0"/>
              </a:rPr>
              <a:t>relationship symbolizes </a:t>
            </a:r>
            <a:r>
              <a:rPr lang="en-US" sz="2000" dirty="0">
                <a:solidFill>
                  <a:srgbClr val="FF0000"/>
                </a:solidFill>
                <a:ea typeface="Calibri" panose="020F0502020204030204" pitchFamily="34" charset="0"/>
                <a:cs typeface="Times New Roman" panose="02020603050405020304" pitchFamily="18" charset="0"/>
              </a:rPr>
              <a:t>&lt;insert answer&gt;.</a:t>
            </a:r>
          </a:p>
          <a:p>
            <a:pPr marL="457200" indent="-457200">
              <a:lnSpc>
                <a:spcPct val="150000"/>
              </a:lnSpc>
              <a:buAutoNum type="arabicPeriod" startAt="4"/>
            </a:pPr>
            <a:r>
              <a:rPr lang="en-US" sz="2000" dirty="0">
                <a:solidFill>
                  <a:schemeClr val="bg1"/>
                </a:solidFill>
                <a:ea typeface="Calibri" panose="020F0502020204030204" pitchFamily="34" charset="0"/>
                <a:cs typeface="Times New Roman" panose="02020603050405020304" pitchFamily="18" charset="0"/>
              </a:rPr>
              <a:t>A</a:t>
            </a:r>
            <a:r>
              <a:rPr lang="en-US" sz="2000" dirty="0">
                <a:solidFill>
                  <a:srgbClr val="00B0F0"/>
                </a:solidFill>
                <a:ea typeface="Calibri" panose="020F0502020204030204" pitchFamily="34" charset="0"/>
                <a:cs typeface="Times New Roman" panose="02020603050405020304" pitchFamily="18" charset="0"/>
              </a:rPr>
              <a:t> civilization </a:t>
            </a:r>
            <a:r>
              <a:rPr lang="en-US" sz="2000" dirty="0">
                <a:solidFill>
                  <a:schemeClr val="bg1"/>
                </a:solidFill>
                <a:ea typeface="Calibri" panose="020F0502020204030204" pitchFamily="34" charset="0"/>
                <a:cs typeface="Times New Roman" panose="02020603050405020304" pitchFamily="18" charset="0"/>
              </a:rPr>
              <a:t>encourages proper behavior through the </a:t>
            </a:r>
            <a:r>
              <a:rPr lang="en-US" sz="2000" dirty="0">
                <a:solidFill>
                  <a:schemeClr val="tx2"/>
                </a:solidFill>
                <a:ea typeface="Calibri" panose="020F0502020204030204" pitchFamily="34" charset="0"/>
                <a:cs typeface="Times New Roman" panose="02020603050405020304" pitchFamily="18" charset="0"/>
              </a:rPr>
              <a:t>Rule of Law</a:t>
            </a:r>
            <a:r>
              <a:rPr lang="en-US" sz="2000" dirty="0">
                <a:solidFill>
                  <a:schemeClr val="bg1"/>
                </a:solidFill>
                <a:ea typeface="Calibri" panose="020F0502020204030204" pitchFamily="34" charset="0"/>
                <a:cs typeface="Times New Roman" panose="02020603050405020304" pitchFamily="18" charset="0"/>
              </a:rPr>
              <a:t>.</a:t>
            </a:r>
          </a:p>
          <a:p>
            <a:pPr>
              <a:lnSpc>
                <a:spcPct val="150000"/>
              </a:lnSpc>
            </a:pPr>
            <a:endParaRPr lang="en-US" sz="2000" dirty="0">
              <a:solidFill>
                <a:schemeClr val="bg1"/>
              </a:solidFill>
              <a:ea typeface="Calibri" panose="020F0502020204030204" pitchFamily="34" charset="0"/>
              <a:cs typeface="Times New Roman" panose="02020603050405020304" pitchFamily="18" charset="0"/>
            </a:endParaRPr>
          </a:p>
          <a:p>
            <a:pPr marL="457200" indent="-457200">
              <a:buAutoNum type="arabicPeriod" startAt="5"/>
            </a:pPr>
            <a:r>
              <a:rPr lang="en-US" sz="2000" dirty="0">
                <a:solidFill>
                  <a:schemeClr val="bg1"/>
                </a:solidFill>
                <a:ea typeface="Calibri" panose="020F0502020204030204" pitchFamily="34" charset="0"/>
                <a:cs typeface="Times New Roman" panose="02020603050405020304" pitchFamily="18" charset="0"/>
              </a:rPr>
              <a:t>“</a:t>
            </a:r>
            <a:r>
              <a:rPr lang="en-US" sz="2000" dirty="0">
                <a:solidFill>
                  <a:srgbClr val="00B0F0"/>
                </a:solidFill>
                <a:ea typeface="Calibri" panose="020F0502020204030204" pitchFamily="34" charset="0"/>
                <a:cs typeface="Times New Roman" panose="02020603050405020304" pitchFamily="18" charset="0"/>
              </a:rPr>
              <a:t>Respect for traditions</a:t>
            </a:r>
            <a:r>
              <a:rPr lang="en-US" sz="2000" dirty="0">
                <a:solidFill>
                  <a:schemeClr val="bg1"/>
                </a:solidFill>
                <a:ea typeface="Calibri" panose="020F0502020204030204" pitchFamily="34" charset="0"/>
                <a:cs typeface="Times New Roman" panose="02020603050405020304" pitchFamily="18" charset="0"/>
              </a:rPr>
              <a:t>”  means to </a:t>
            </a:r>
            <a:r>
              <a:rPr lang="en-US" sz="2000" dirty="0">
                <a:solidFill>
                  <a:schemeClr val="tx2"/>
                </a:solidFill>
                <a:ea typeface="Calibri" panose="020F0502020204030204" pitchFamily="34" charset="0"/>
                <a:cs typeface="Times New Roman" panose="02020603050405020304" pitchFamily="18" charset="0"/>
              </a:rPr>
              <a:t>show commitment </a:t>
            </a:r>
            <a:r>
              <a:rPr lang="en-US" sz="2000" dirty="0">
                <a:solidFill>
                  <a:schemeClr val="bg1"/>
                </a:solidFill>
                <a:ea typeface="Calibri" panose="020F0502020204030204" pitchFamily="34" charset="0"/>
                <a:cs typeface="Times New Roman" panose="02020603050405020304" pitchFamily="18" charset="0"/>
              </a:rPr>
              <a:t>to the </a:t>
            </a:r>
            <a:r>
              <a:rPr lang="en-US" sz="2000" dirty="0">
                <a:solidFill>
                  <a:schemeClr val="tx2"/>
                </a:solidFill>
                <a:ea typeface="Calibri" panose="020F0502020204030204" pitchFamily="34" charset="0"/>
                <a:cs typeface="Times New Roman" panose="02020603050405020304" pitchFamily="18" charset="0"/>
              </a:rPr>
              <a:t>established customs of a society</a:t>
            </a:r>
            <a:r>
              <a:rPr lang="en-US" sz="2000" dirty="0">
                <a:solidFill>
                  <a:schemeClr val="bg1"/>
                </a:solidFill>
                <a:ea typeface="Calibri" panose="020F0502020204030204" pitchFamily="34" charset="0"/>
                <a:cs typeface="Times New Roman" panose="02020603050405020304" pitchFamily="18" charset="0"/>
              </a:rPr>
              <a:t> and transmit beliefs from generation to generation. </a:t>
            </a:r>
          </a:p>
          <a:p>
            <a:endParaRPr lang="en-US" sz="2000" dirty="0">
              <a:solidFill>
                <a:schemeClr val="bg1"/>
              </a:solidFill>
              <a:ea typeface="Calibri" panose="020F0502020204030204" pitchFamily="34" charset="0"/>
              <a:cs typeface="Times New Roman" panose="02020603050405020304" pitchFamily="18" charset="0"/>
            </a:endParaRPr>
          </a:p>
          <a:p>
            <a:pPr marL="457200" indent="-457200">
              <a:lnSpc>
                <a:spcPct val="150000"/>
              </a:lnSpc>
              <a:buAutoNum type="arabicPeriod" startAt="6"/>
            </a:pPr>
            <a:r>
              <a:rPr lang="en-US" sz="2000" dirty="0">
                <a:solidFill>
                  <a:srgbClr val="00B0F0"/>
                </a:solidFill>
                <a:ea typeface="Calibri" panose="020F0502020204030204" pitchFamily="34" charset="0"/>
                <a:cs typeface="Times New Roman" panose="02020603050405020304" pitchFamily="18" charset="0"/>
              </a:rPr>
              <a:t>Piggy</a:t>
            </a:r>
            <a:r>
              <a:rPr lang="en-US" sz="2000" dirty="0">
                <a:solidFill>
                  <a:schemeClr val="bg1"/>
                </a:solidFill>
                <a:ea typeface="Calibri" panose="020F0502020204030204" pitchFamily="34" charset="0"/>
                <a:cs typeface="Times New Roman" panose="02020603050405020304" pitchFamily="18" charset="0"/>
              </a:rPr>
              <a:t> symbolizes </a:t>
            </a:r>
            <a:r>
              <a:rPr lang="en-US" sz="2000" dirty="0">
                <a:solidFill>
                  <a:schemeClr val="tx2"/>
                </a:solidFill>
                <a:ea typeface="Calibri" panose="020F0502020204030204" pitchFamily="34" charset="0"/>
                <a:cs typeface="Times New Roman" panose="02020603050405020304" pitchFamily="18" charset="0"/>
              </a:rPr>
              <a:t>intelligence and logic</a:t>
            </a:r>
            <a:r>
              <a:rPr lang="en-US" sz="2000" dirty="0">
                <a:solidFill>
                  <a:schemeClr val="bg1"/>
                </a:solidFill>
                <a:ea typeface="Calibri" panose="020F0502020204030204" pitchFamily="34" charset="0"/>
                <a:cs typeface="Times New Roman" panose="02020603050405020304" pitchFamily="18" charset="0"/>
              </a:rPr>
              <a:t>.</a:t>
            </a:r>
          </a:p>
          <a:p>
            <a:pPr marL="457200" indent="-457200">
              <a:lnSpc>
                <a:spcPct val="150000"/>
              </a:lnSpc>
              <a:buAutoNum type="arabicPeriod" startAt="6"/>
            </a:pPr>
            <a:r>
              <a:rPr lang="en-US" sz="2000" dirty="0">
                <a:solidFill>
                  <a:srgbClr val="00B0F0"/>
                </a:solidFill>
                <a:ea typeface="Calibri" panose="020F0502020204030204" pitchFamily="34" charset="0"/>
                <a:cs typeface="Times New Roman" panose="02020603050405020304" pitchFamily="18" charset="0"/>
              </a:rPr>
              <a:t>Simon</a:t>
            </a:r>
            <a:r>
              <a:rPr lang="en-US" sz="2000" dirty="0">
                <a:solidFill>
                  <a:schemeClr val="bg1"/>
                </a:solidFill>
                <a:ea typeface="Calibri" panose="020F0502020204030204" pitchFamily="34" charset="0"/>
                <a:cs typeface="Times New Roman" panose="02020603050405020304" pitchFamily="18" charset="0"/>
              </a:rPr>
              <a:t> symbolizes </a:t>
            </a:r>
            <a:r>
              <a:rPr lang="en-US" sz="2000" dirty="0">
                <a:solidFill>
                  <a:schemeClr val="tx2"/>
                </a:solidFill>
                <a:ea typeface="Calibri" panose="020F0502020204030204" pitchFamily="34" charset="0"/>
                <a:cs typeface="Times New Roman" panose="02020603050405020304" pitchFamily="18" charset="0"/>
              </a:rPr>
              <a:t>saintliness and wisdom</a:t>
            </a:r>
            <a:r>
              <a:rPr lang="en-US" sz="2000" dirty="0">
                <a:solidFill>
                  <a:schemeClr val="bg1"/>
                </a:solidFill>
                <a:ea typeface="Calibri" panose="020F0502020204030204" pitchFamily="34" charset="0"/>
                <a:cs typeface="Times New Roman" panose="02020603050405020304" pitchFamily="18" charset="0"/>
              </a:rPr>
              <a:t>.</a:t>
            </a:r>
          </a:p>
          <a:p>
            <a:pPr>
              <a:lnSpc>
                <a:spcPct val="150000"/>
              </a:lnSpc>
            </a:pP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769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789552" y="83936"/>
            <a:ext cx="5655330" cy="836525"/>
          </a:xfrm>
          <a:noFill/>
        </p:spPr>
        <p:txBody>
          <a:bodyPr>
            <a:normAutofit fontScale="90000"/>
          </a:bodyPr>
          <a:lstStyle/>
          <a:p>
            <a:pPr algn="ctr" eaLnBrk="1" hangingPunct="1"/>
            <a:r>
              <a:rPr lang="en-US" sz="2700" dirty="0">
                <a:solidFill>
                  <a:schemeClr val="tx2"/>
                </a:solidFill>
              </a:rPr>
              <a:t>Retrieval Practice Answers:  Lesson 8</a:t>
            </a:r>
            <a:br>
              <a:rPr lang="en-US" sz="2700" dirty="0">
                <a:solidFill>
                  <a:schemeClr val="tx2"/>
                </a:solidFill>
              </a:rPr>
            </a:br>
            <a:r>
              <a:rPr lang="en-US" sz="2700" dirty="0">
                <a:solidFill>
                  <a:schemeClr val="tx2"/>
                </a:solidFill>
              </a:rPr>
              <a:t>(continued)</a:t>
            </a:r>
          </a:p>
        </p:txBody>
      </p:sp>
      <p:sp>
        <p:nvSpPr>
          <p:cNvPr id="3" name="TextBox 2">
            <a:extLst>
              <a:ext uri="{FF2B5EF4-FFF2-40B4-BE49-F238E27FC236}">
                <a16:creationId xmlns:a16="http://schemas.microsoft.com/office/drawing/2014/main" id="{00613E7B-F47E-4E01-ABFE-D8A55D67CFE2}"/>
              </a:ext>
            </a:extLst>
          </p:cNvPr>
          <p:cNvSpPr txBox="1"/>
          <p:nvPr/>
        </p:nvSpPr>
        <p:spPr>
          <a:xfrm>
            <a:off x="311498" y="920461"/>
            <a:ext cx="8611438" cy="4915192"/>
          </a:xfrm>
          <a:prstGeom prst="rect">
            <a:avLst/>
          </a:prstGeom>
          <a:noFill/>
        </p:spPr>
        <p:txBody>
          <a:bodyPr wrap="square" rtlCol="0">
            <a:spAutoFit/>
          </a:bodyPr>
          <a:lstStyle/>
          <a:p>
            <a:pPr>
              <a:lnSpc>
                <a:spcPct val="150000"/>
              </a:lnSpc>
            </a:pP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50000"/>
              </a:lnSpc>
              <a:buAutoNum type="arabicPeriod" startAt="8"/>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 description of </a:t>
            </a:r>
            <a:r>
              <a:rPr lang="en-U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Simon</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that alludes to </a:t>
            </a:r>
            <a:r>
              <a:rPr lang="en-U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the Bible</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is when the </a:t>
            </a:r>
            <a:r>
              <a:rPr lang="en-US" sz="2000"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littleuns</a:t>
            </a:r>
            <a:r>
              <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 run after Simon</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because he will help them get fruit that they cannot reach. They fully trust him and rely on his kindness for their survival.</a:t>
            </a:r>
          </a:p>
          <a:p>
            <a:pPr>
              <a:lnSpc>
                <a:spcPct val="150000"/>
              </a:lnSpc>
            </a:pP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50000"/>
              </a:lnSpc>
              <a:buAutoNum type="arabicPeriod" startAt="9"/>
            </a:pPr>
            <a:r>
              <a:rPr lang="en-U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The Fall of Man</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was when </a:t>
            </a:r>
            <a:r>
              <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Adam and Eve fell from innocence and obedience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to God into betrayal and guilt.</a:t>
            </a:r>
          </a:p>
          <a:p>
            <a:pPr>
              <a:lnSpc>
                <a:spcPct val="150000"/>
              </a:lnSpc>
            </a:pP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50000"/>
              </a:lnSpc>
              <a:buAutoNum type="arabicPeriod" startAt="10"/>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According to </a:t>
            </a:r>
            <a:r>
              <a:rPr lang="en-U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the Bible</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humanity inherited eternal wounds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from Adam and Eve. </a:t>
            </a:r>
          </a:p>
          <a:p>
            <a:pPr>
              <a:lnSpc>
                <a:spcPct val="150000"/>
              </a:lnSpc>
            </a:pP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77006D92-E26E-454B-975A-EDAC673D7A73}"/>
              </a:ext>
            </a:extLst>
          </p:cNvPr>
          <p:cNvSpPr/>
          <p:nvPr/>
        </p:nvSpPr>
        <p:spPr>
          <a:xfrm>
            <a:off x="6206719" y="6218256"/>
            <a:ext cx="2625783" cy="400110"/>
          </a:xfrm>
          <a:prstGeom prst="rect">
            <a:avLst/>
          </a:prstGeom>
        </p:spPr>
        <p:txBody>
          <a:bodyPr wrap="none">
            <a:spAutoFit/>
          </a:bodyPr>
          <a:lstStyle/>
          <a:p>
            <a:pPr lvl="0" algn="r"/>
            <a:r>
              <a:rPr lang="en-US" sz="2000" dirty="0">
                <a:solidFill>
                  <a:srgbClr val="FFDD00"/>
                </a:solidFill>
              </a:rPr>
              <a:t>Self-score: ______ /10</a:t>
            </a:r>
          </a:p>
        </p:txBody>
      </p:sp>
    </p:spTree>
    <p:extLst>
      <p:ext uri="{BB962C8B-B14F-4D97-AF65-F5344CB8AC3E}">
        <p14:creationId xmlns:p14="http://schemas.microsoft.com/office/powerpoint/2010/main" val="300455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31312" y="0"/>
            <a:ext cx="5655330" cy="836525"/>
          </a:xfrm>
          <a:noFill/>
        </p:spPr>
        <p:txBody>
          <a:bodyPr>
            <a:normAutofit/>
          </a:bodyPr>
          <a:lstStyle/>
          <a:p>
            <a:pPr algn="ctr" eaLnBrk="1" hangingPunct="1"/>
            <a:r>
              <a:rPr lang="en-US" sz="2700" dirty="0">
                <a:solidFill>
                  <a:schemeClr val="tx2"/>
                </a:solidFill>
              </a:rPr>
              <a:t>Retrieval Practice:  Lesson 11</a:t>
            </a:r>
            <a:endParaRPr lang="en-US" sz="2700" dirty="0">
              <a:solidFill>
                <a:schemeClr val="bg1"/>
              </a:solidFill>
            </a:endParaRPr>
          </a:p>
        </p:txBody>
      </p:sp>
      <p:sp>
        <p:nvSpPr>
          <p:cNvPr id="3" name="TextBox 2">
            <a:extLst>
              <a:ext uri="{FF2B5EF4-FFF2-40B4-BE49-F238E27FC236}">
                <a16:creationId xmlns:a16="http://schemas.microsoft.com/office/drawing/2014/main" id="{00613E7B-F47E-4E01-ABFE-D8A55D67CFE2}"/>
              </a:ext>
            </a:extLst>
          </p:cNvPr>
          <p:cNvSpPr txBox="1"/>
          <p:nvPr/>
        </p:nvSpPr>
        <p:spPr>
          <a:xfrm>
            <a:off x="381837" y="839667"/>
            <a:ext cx="9081198" cy="4652556"/>
          </a:xfrm>
          <a:prstGeom prst="rect">
            <a:avLst/>
          </a:prstGeom>
          <a:noFill/>
        </p:spPr>
        <p:txBody>
          <a:bodyPr wrap="square" rtlCol="0">
            <a:spAutoFit/>
          </a:bodyPr>
          <a:lstStyle/>
          <a:p>
            <a:pPr marL="457200" lvl="0" indent="-457200">
              <a:lnSpc>
                <a:spcPct val="150000"/>
              </a:lnSpc>
              <a:buFont typeface="+mj-lt"/>
              <a:buAutoNum type="arabicPeriod"/>
            </a:pPr>
            <a:r>
              <a:rPr lang="en-US" sz="2000" dirty="0">
                <a:solidFill>
                  <a:schemeClr val="bg1"/>
                </a:solidFill>
              </a:rPr>
              <a:t>What is an </a:t>
            </a:r>
            <a:r>
              <a:rPr lang="en-US" sz="2000" dirty="0">
                <a:solidFill>
                  <a:srgbClr val="00B0F0"/>
                </a:solidFill>
              </a:rPr>
              <a:t>allusion</a:t>
            </a:r>
            <a:r>
              <a:rPr lang="en-US" sz="2000" dirty="0">
                <a:solidFill>
                  <a:schemeClr val="bg1"/>
                </a:solidFill>
              </a:rPr>
              <a:t>?</a:t>
            </a:r>
          </a:p>
          <a:p>
            <a:pPr marL="457200" lvl="0" indent="-457200">
              <a:lnSpc>
                <a:spcPct val="150000"/>
              </a:lnSpc>
              <a:buFont typeface="+mj-lt"/>
              <a:buAutoNum type="arabicPeriod"/>
            </a:pPr>
            <a:r>
              <a:rPr lang="en-US" sz="2000" dirty="0">
                <a:solidFill>
                  <a:schemeClr val="bg1"/>
                </a:solidFill>
              </a:rPr>
              <a:t>How are the vines or “creepers” in </a:t>
            </a:r>
            <a:r>
              <a:rPr lang="en-US" sz="2000" i="1" dirty="0">
                <a:solidFill>
                  <a:schemeClr val="bg1"/>
                </a:solidFill>
              </a:rPr>
              <a:t>Lord of the Flies</a:t>
            </a:r>
            <a:r>
              <a:rPr lang="en-US" sz="2000" dirty="0">
                <a:solidFill>
                  <a:schemeClr val="bg1"/>
                </a:solidFill>
              </a:rPr>
              <a:t> an </a:t>
            </a:r>
            <a:r>
              <a:rPr lang="en-US" sz="2000" dirty="0">
                <a:solidFill>
                  <a:srgbClr val="00B0F0"/>
                </a:solidFill>
              </a:rPr>
              <a:t>allusion</a:t>
            </a:r>
            <a:r>
              <a:rPr lang="en-US" sz="2000" dirty="0">
                <a:solidFill>
                  <a:schemeClr val="bg1"/>
                </a:solidFill>
              </a:rPr>
              <a:t>?</a:t>
            </a:r>
          </a:p>
          <a:p>
            <a:pPr marL="457200" lvl="0" indent="-457200">
              <a:lnSpc>
                <a:spcPct val="150000"/>
              </a:lnSpc>
              <a:buFont typeface="+mj-lt"/>
              <a:buAutoNum type="arabicPeriod"/>
            </a:pPr>
            <a:r>
              <a:rPr lang="en-US" sz="2000" dirty="0">
                <a:solidFill>
                  <a:schemeClr val="bg1"/>
                </a:solidFill>
              </a:rPr>
              <a:t>What does the </a:t>
            </a:r>
            <a:r>
              <a:rPr lang="en-US" sz="2000" dirty="0">
                <a:solidFill>
                  <a:srgbClr val="00B0F0"/>
                </a:solidFill>
              </a:rPr>
              <a:t>signal fire </a:t>
            </a:r>
            <a:r>
              <a:rPr lang="en-US" sz="2000" dirty="0">
                <a:solidFill>
                  <a:schemeClr val="bg1"/>
                </a:solidFill>
              </a:rPr>
              <a:t>symbolize?</a:t>
            </a:r>
          </a:p>
          <a:p>
            <a:pPr marL="457200" lvl="0" indent="-457200">
              <a:lnSpc>
                <a:spcPct val="150000"/>
              </a:lnSpc>
              <a:buFont typeface="+mj-lt"/>
              <a:buAutoNum type="arabicPeriod"/>
            </a:pPr>
            <a:r>
              <a:rPr lang="en-US" sz="2000" dirty="0">
                <a:solidFill>
                  <a:schemeClr val="bg1"/>
                </a:solidFill>
              </a:rPr>
              <a:t>What does the </a:t>
            </a:r>
            <a:r>
              <a:rPr lang="en-US" sz="2000" dirty="0">
                <a:solidFill>
                  <a:srgbClr val="00B0F0"/>
                </a:solidFill>
              </a:rPr>
              <a:t>conch shell </a:t>
            </a:r>
            <a:r>
              <a:rPr lang="en-US" sz="2000" dirty="0">
                <a:solidFill>
                  <a:schemeClr val="bg1"/>
                </a:solidFill>
              </a:rPr>
              <a:t>symbolize?</a:t>
            </a:r>
          </a:p>
          <a:p>
            <a:pPr marL="457200" lvl="0" indent="-457200">
              <a:lnSpc>
                <a:spcPct val="150000"/>
              </a:lnSpc>
              <a:buFont typeface="+mj-lt"/>
              <a:buAutoNum type="arabicPeriod"/>
            </a:pPr>
            <a:r>
              <a:rPr lang="en-US" sz="2000" dirty="0">
                <a:solidFill>
                  <a:schemeClr val="bg1"/>
                </a:solidFill>
              </a:rPr>
              <a:t>What is </a:t>
            </a:r>
            <a:r>
              <a:rPr lang="en-US" sz="2000" dirty="0">
                <a:solidFill>
                  <a:srgbClr val="00B0F0"/>
                </a:solidFill>
              </a:rPr>
              <a:t>human nature</a:t>
            </a:r>
            <a:r>
              <a:rPr lang="en-US" sz="2000" dirty="0">
                <a:solidFill>
                  <a:schemeClr val="bg1"/>
                </a:solidFill>
              </a:rPr>
              <a:t>?</a:t>
            </a:r>
          </a:p>
          <a:p>
            <a:pPr marL="457200" lvl="0" indent="-457200">
              <a:lnSpc>
                <a:spcPct val="150000"/>
              </a:lnSpc>
              <a:buFont typeface="+mj-lt"/>
              <a:buAutoNum type="arabicPeriod"/>
            </a:pPr>
            <a:r>
              <a:rPr lang="en-US" sz="2000" dirty="0">
                <a:solidFill>
                  <a:schemeClr val="bg1"/>
                </a:solidFill>
              </a:rPr>
              <a:t>Which philosopher is known for saying life is “</a:t>
            </a:r>
            <a:r>
              <a:rPr lang="en-US" sz="2000" dirty="0">
                <a:solidFill>
                  <a:srgbClr val="00B0F0"/>
                </a:solidFill>
              </a:rPr>
              <a:t>nasty, brutish, and short</a:t>
            </a:r>
            <a:r>
              <a:rPr lang="en-US" sz="2000" dirty="0">
                <a:solidFill>
                  <a:schemeClr val="bg1"/>
                </a:solidFill>
              </a:rPr>
              <a:t>?”</a:t>
            </a:r>
          </a:p>
          <a:p>
            <a:pPr marL="457200" lvl="0" indent="-457200">
              <a:lnSpc>
                <a:spcPct val="150000"/>
              </a:lnSpc>
              <a:buFont typeface="+mj-lt"/>
              <a:buAutoNum type="arabicPeriod"/>
            </a:pPr>
            <a:r>
              <a:rPr lang="en-US" sz="2000" dirty="0">
                <a:solidFill>
                  <a:schemeClr val="bg1"/>
                </a:solidFill>
              </a:rPr>
              <a:t>Fill in the blank. </a:t>
            </a:r>
            <a:r>
              <a:rPr lang="en-US" sz="2000" dirty="0">
                <a:solidFill>
                  <a:srgbClr val="00B0F0"/>
                </a:solidFill>
              </a:rPr>
              <a:t>John Locke </a:t>
            </a:r>
            <a:r>
              <a:rPr lang="en-US" sz="2000" dirty="0">
                <a:solidFill>
                  <a:schemeClr val="bg1"/>
                </a:solidFill>
              </a:rPr>
              <a:t>believed humans were a </a:t>
            </a:r>
            <a:r>
              <a:rPr lang="en-US" sz="2000" b="1" dirty="0">
                <a:solidFill>
                  <a:schemeClr val="bg1"/>
                </a:solidFill>
              </a:rPr>
              <a:t>“</a:t>
            </a:r>
            <a:r>
              <a:rPr lang="en-US" sz="2000" dirty="0">
                <a:solidFill>
                  <a:srgbClr val="00B0F0"/>
                </a:solidFill>
              </a:rPr>
              <a:t>blank</a:t>
            </a:r>
            <a:r>
              <a:rPr lang="en-US" sz="2000" b="1" dirty="0">
                <a:solidFill>
                  <a:schemeClr val="bg1"/>
                </a:solidFill>
              </a:rPr>
              <a:t> </a:t>
            </a:r>
            <a:r>
              <a:rPr lang="en-US" sz="2000" dirty="0">
                <a:solidFill>
                  <a:schemeClr val="bg1"/>
                </a:solidFill>
              </a:rPr>
              <a:t>____________.”</a:t>
            </a:r>
          </a:p>
          <a:p>
            <a:pPr marL="457200" lvl="0" indent="-457200">
              <a:lnSpc>
                <a:spcPct val="150000"/>
              </a:lnSpc>
              <a:buFont typeface="+mj-lt"/>
              <a:buAutoNum type="arabicPeriod"/>
            </a:pPr>
            <a:r>
              <a:rPr lang="en-US" sz="2000" dirty="0">
                <a:solidFill>
                  <a:schemeClr val="bg1"/>
                </a:solidFill>
              </a:rPr>
              <a:t>What does </a:t>
            </a:r>
            <a:r>
              <a:rPr lang="en-US" sz="2000" dirty="0">
                <a:solidFill>
                  <a:srgbClr val="00B0F0"/>
                </a:solidFill>
              </a:rPr>
              <a:t>Jean-Jacques Rousseau </a:t>
            </a:r>
            <a:r>
              <a:rPr lang="en-US" sz="2000" dirty="0">
                <a:solidFill>
                  <a:schemeClr val="bg1"/>
                </a:solidFill>
              </a:rPr>
              <a:t>mean by “</a:t>
            </a:r>
            <a:r>
              <a:rPr lang="en-US" sz="2000" dirty="0">
                <a:solidFill>
                  <a:srgbClr val="00B0F0"/>
                </a:solidFill>
              </a:rPr>
              <a:t>state of nature</a:t>
            </a:r>
            <a:r>
              <a:rPr lang="en-US" sz="2000" dirty="0">
                <a:solidFill>
                  <a:schemeClr val="bg1"/>
                </a:solidFill>
              </a:rPr>
              <a:t>?”</a:t>
            </a:r>
          </a:p>
          <a:p>
            <a:pPr marL="457200" lvl="0" indent="-457200">
              <a:lnSpc>
                <a:spcPct val="150000"/>
              </a:lnSpc>
              <a:buFont typeface="+mj-lt"/>
              <a:buAutoNum type="arabicPeriod"/>
            </a:pPr>
            <a:r>
              <a:rPr lang="en-US" sz="2000" dirty="0">
                <a:solidFill>
                  <a:schemeClr val="bg1"/>
                </a:solidFill>
              </a:rPr>
              <a:t>What did </a:t>
            </a:r>
            <a:r>
              <a:rPr lang="en-US" sz="2000" dirty="0">
                <a:solidFill>
                  <a:srgbClr val="00B0F0"/>
                </a:solidFill>
              </a:rPr>
              <a:t>Rousseau</a:t>
            </a:r>
            <a:r>
              <a:rPr lang="en-US" sz="2000" dirty="0">
                <a:solidFill>
                  <a:schemeClr val="bg1"/>
                </a:solidFill>
              </a:rPr>
              <a:t> believe about humankind in a “</a:t>
            </a:r>
            <a:r>
              <a:rPr lang="en-US" sz="2000" dirty="0">
                <a:solidFill>
                  <a:srgbClr val="00B0F0"/>
                </a:solidFill>
              </a:rPr>
              <a:t>state of nature</a:t>
            </a:r>
            <a:r>
              <a:rPr lang="en-US" sz="2000" dirty="0">
                <a:solidFill>
                  <a:schemeClr val="bg1"/>
                </a:solidFill>
              </a:rPr>
              <a:t>?”</a:t>
            </a:r>
          </a:p>
          <a:p>
            <a:pPr marL="457200" lvl="0" indent="-457200">
              <a:lnSpc>
                <a:spcPct val="150000"/>
              </a:lnSpc>
              <a:buFont typeface="+mj-lt"/>
              <a:buAutoNum type="arabicPeriod"/>
            </a:pPr>
            <a:r>
              <a:rPr lang="en-US" sz="2000" dirty="0">
                <a:solidFill>
                  <a:schemeClr val="bg1"/>
                </a:solidFill>
              </a:rPr>
              <a:t> What is an </a:t>
            </a:r>
            <a:r>
              <a:rPr lang="en-US" sz="2000" dirty="0">
                <a:solidFill>
                  <a:srgbClr val="00B0F0"/>
                </a:solidFill>
              </a:rPr>
              <a:t>allegory</a:t>
            </a:r>
            <a:r>
              <a:rPr lang="en-US" sz="2000" dirty="0">
                <a:solidFill>
                  <a:schemeClr val="bg1"/>
                </a:solidFill>
              </a:rPr>
              <a:t>?</a:t>
            </a:r>
          </a:p>
        </p:txBody>
      </p:sp>
      <p:sp>
        <p:nvSpPr>
          <p:cNvPr id="4" name="Explosion: 8 Points 3">
            <a:extLst>
              <a:ext uri="{FF2B5EF4-FFF2-40B4-BE49-F238E27FC236}">
                <a16:creationId xmlns:a16="http://schemas.microsoft.com/office/drawing/2014/main" id="{7CC9358F-B277-4CC4-8392-EA0926C50D03}"/>
              </a:ext>
            </a:extLst>
          </p:cNvPr>
          <p:cNvSpPr/>
          <p:nvPr/>
        </p:nvSpPr>
        <p:spPr>
          <a:xfrm>
            <a:off x="6460569" y="4832290"/>
            <a:ext cx="2683431" cy="2025710"/>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500" kern="0" dirty="0">
                <a:solidFill>
                  <a:srgbClr val="3F3F3F"/>
                </a:solidFill>
                <a:latin typeface="Franklin Gothic Book"/>
              </a:rPr>
              <a:t>Take 3 minutes to complete these questions</a:t>
            </a:r>
          </a:p>
        </p:txBody>
      </p:sp>
    </p:spTree>
    <p:extLst>
      <p:ext uri="{BB962C8B-B14F-4D97-AF65-F5344CB8AC3E}">
        <p14:creationId xmlns:p14="http://schemas.microsoft.com/office/powerpoint/2010/main" val="3973893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9" y="143818"/>
            <a:ext cx="5655330" cy="836525"/>
          </a:xfrm>
          <a:noFill/>
        </p:spPr>
        <p:txBody>
          <a:bodyPr>
            <a:normAutofit fontScale="90000"/>
          </a:bodyPr>
          <a:lstStyle/>
          <a:p>
            <a:pPr algn="ctr" eaLnBrk="1" hangingPunct="1"/>
            <a:r>
              <a:rPr lang="en-US" sz="2700" dirty="0">
                <a:solidFill>
                  <a:schemeClr val="tx2"/>
                </a:solidFill>
              </a:rPr>
              <a:t>Retrieval Practice Answers:  Lesson 11</a:t>
            </a:r>
          </a:p>
        </p:txBody>
      </p:sp>
      <p:sp>
        <p:nvSpPr>
          <p:cNvPr id="3" name="TextBox 2">
            <a:extLst>
              <a:ext uri="{FF2B5EF4-FFF2-40B4-BE49-F238E27FC236}">
                <a16:creationId xmlns:a16="http://schemas.microsoft.com/office/drawing/2014/main" id="{00613E7B-F47E-4E01-ABFE-D8A55D67CFE2}"/>
              </a:ext>
            </a:extLst>
          </p:cNvPr>
          <p:cNvSpPr txBox="1"/>
          <p:nvPr/>
        </p:nvSpPr>
        <p:spPr>
          <a:xfrm>
            <a:off x="31401" y="839666"/>
            <a:ext cx="9081198" cy="5324535"/>
          </a:xfrm>
          <a:prstGeom prst="rect">
            <a:avLst/>
          </a:prstGeom>
          <a:noFill/>
        </p:spPr>
        <p:txBody>
          <a:bodyPr wrap="square" rtlCol="0">
            <a:spAutoFit/>
          </a:bodyPr>
          <a:lstStyle/>
          <a:p>
            <a:pPr marL="342900" lvl="0" indent="-342900">
              <a:buFont typeface="+mj-lt"/>
              <a:buAutoNum type="arabicPeriod"/>
            </a:pPr>
            <a:r>
              <a:rPr lang="en-US" sz="2000" dirty="0">
                <a:solidFill>
                  <a:schemeClr val="bg1"/>
                </a:solidFill>
              </a:rPr>
              <a:t>An </a:t>
            </a:r>
            <a:r>
              <a:rPr lang="en-US" sz="2000" dirty="0">
                <a:solidFill>
                  <a:srgbClr val="00B0F0"/>
                </a:solidFill>
              </a:rPr>
              <a:t>allusion</a:t>
            </a:r>
            <a:r>
              <a:rPr lang="en-US" sz="2000" dirty="0">
                <a:solidFill>
                  <a:schemeClr val="bg1"/>
                </a:solidFill>
              </a:rPr>
              <a:t> is a reference to a significant </a:t>
            </a:r>
            <a:r>
              <a:rPr lang="en-US" sz="2000" dirty="0">
                <a:solidFill>
                  <a:schemeClr val="tx2"/>
                </a:solidFill>
              </a:rPr>
              <a:t>historical, literary, cultural, or political figure or idea</a:t>
            </a:r>
            <a:r>
              <a:rPr lang="en-US" sz="2000" dirty="0">
                <a:solidFill>
                  <a:schemeClr val="bg1"/>
                </a:solidFill>
              </a:rPr>
              <a:t>?</a:t>
            </a:r>
          </a:p>
          <a:p>
            <a:pPr lvl="0"/>
            <a:endParaRPr lang="en-US" sz="2000" dirty="0">
              <a:solidFill>
                <a:schemeClr val="bg1"/>
              </a:solidFill>
            </a:endParaRPr>
          </a:p>
          <a:p>
            <a:pPr lvl="0"/>
            <a:r>
              <a:rPr lang="en-US" sz="2000" dirty="0">
                <a:solidFill>
                  <a:schemeClr val="bg1"/>
                </a:solidFill>
              </a:rPr>
              <a:t>2. The vines or “creepers” are an </a:t>
            </a:r>
            <a:r>
              <a:rPr lang="en-US" sz="2000" dirty="0">
                <a:solidFill>
                  <a:srgbClr val="00B0F0"/>
                </a:solidFill>
              </a:rPr>
              <a:t>allusion</a:t>
            </a:r>
            <a:r>
              <a:rPr lang="en-US" sz="2000" dirty="0">
                <a:solidFill>
                  <a:schemeClr val="bg1"/>
                </a:solidFill>
              </a:rPr>
              <a:t> is because they refer to </a:t>
            </a:r>
            <a:r>
              <a:rPr lang="en-US" sz="2000" dirty="0">
                <a:solidFill>
                  <a:schemeClr val="tx2"/>
                </a:solidFill>
              </a:rPr>
              <a:t>snake or serpent</a:t>
            </a:r>
            <a:r>
              <a:rPr lang="en-US" sz="2000" dirty="0">
                <a:solidFill>
                  <a:schemeClr val="bg1"/>
                </a:solidFill>
              </a:rPr>
              <a:t> which is a religious symbol </a:t>
            </a:r>
            <a:r>
              <a:rPr lang="en-US" sz="2000" dirty="0">
                <a:solidFill>
                  <a:schemeClr val="tx2"/>
                </a:solidFill>
              </a:rPr>
              <a:t>of evil or deception</a:t>
            </a:r>
            <a:r>
              <a:rPr lang="en-US" sz="2000" dirty="0">
                <a:solidFill>
                  <a:schemeClr val="bg1"/>
                </a:solidFill>
              </a:rPr>
              <a:t>.</a:t>
            </a:r>
          </a:p>
          <a:p>
            <a:pPr lvl="0"/>
            <a:endParaRPr lang="en-US" sz="2000" dirty="0">
              <a:solidFill>
                <a:schemeClr val="tx2"/>
              </a:solidFill>
            </a:endParaRPr>
          </a:p>
          <a:p>
            <a:pPr marL="457200" lvl="0" indent="-457200">
              <a:buAutoNum type="arabicPeriod" startAt="3"/>
            </a:pPr>
            <a:r>
              <a:rPr lang="en-US" sz="2000" dirty="0">
                <a:solidFill>
                  <a:schemeClr val="bg1"/>
                </a:solidFill>
              </a:rPr>
              <a:t>The </a:t>
            </a:r>
            <a:r>
              <a:rPr lang="en-US" sz="2000" dirty="0">
                <a:solidFill>
                  <a:srgbClr val="00B0F0"/>
                </a:solidFill>
              </a:rPr>
              <a:t>signal fire </a:t>
            </a:r>
            <a:r>
              <a:rPr lang="en-US" sz="2000" dirty="0">
                <a:solidFill>
                  <a:schemeClr val="bg1"/>
                </a:solidFill>
              </a:rPr>
              <a:t>symbolizes a </a:t>
            </a:r>
            <a:r>
              <a:rPr lang="en-US" sz="2000" dirty="0">
                <a:solidFill>
                  <a:schemeClr val="tx2"/>
                </a:solidFill>
              </a:rPr>
              <a:t>connection</a:t>
            </a:r>
            <a:r>
              <a:rPr lang="en-US" sz="2000" dirty="0">
                <a:solidFill>
                  <a:schemeClr val="bg1"/>
                </a:solidFill>
              </a:rPr>
              <a:t> to </a:t>
            </a:r>
            <a:r>
              <a:rPr lang="en-US" sz="2000" dirty="0">
                <a:solidFill>
                  <a:schemeClr val="tx2"/>
                </a:solidFill>
              </a:rPr>
              <a:t>modern society and civilization</a:t>
            </a:r>
            <a:r>
              <a:rPr lang="en-US" sz="2000" dirty="0">
                <a:solidFill>
                  <a:schemeClr val="bg1"/>
                </a:solidFill>
              </a:rPr>
              <a:t>.</a:t>
            </a:r>
          </a:p>
          <a:p>
            <a:pPr lvl="0"/>
            <a:endParaRPr lang="en-US" sz="2000" dirty="0">
              <a:solidFill>
                <a:schemeClr val="bg1"/>
              </a:solidFill>
            </a:endParaRPr>
          </a:p>
          <a:p>
            <a:pPr marL="457200" lvl="0" indent="-457200">
              <a:buAutoNum type="arabicPeriod" startAt="4"/>
            </a:pPr>
            <a:r>
              <a:rPr lang="en-US" sz="2000" dirty="0">
                <a:solidFill>
                  <a:schemeClr val="bg1"/>
                </a:solidFill>
              </a:rPr>
              <a:t>The </a:t>
            </a:r>
            <a:r>
              <a:rPr lang="en-US" sz="2000" dirty="0">
                <a:solidFill>
                  <a:srgbClr val="00B0F0"/>
                </a:solidFill>
              </a:rPr>
              <a:t>conch shell </a:t>
            </a:r>
            <a:r>
              <a:rPr lang="en-US" sz="2000" dirty="0">
                <a:solidFill>
                  <a:schemeClr val="bg1"/>
                </a:solidFill>
              </a:rPr>
              <a:t>symbolizes the </a:t>
            </a:r>
            <a:r>
              <a:rPr lang="en-US" sz="2000" dirty="0">
                <a:solidFill>
                  <a:schemeClr val="tx2"/>
                </a:solidFill>
              </a:rPr>
              <a:t>power of civilization and ordered society</a:t>
            </a:r>
            <a:r>
              <a:rPr lang="en-US" sz="2000" dirty="0">
                <a:solidFill>
                  <a:schemeClr val="bg1"/>
                </a:solidFill>
              </a:rPr>
              <a:t>.</a:t>
            </a:r>
          </a:p>
          <a:p>
            <a:pPr lvl="0"/>
            <a:endParaRPr lang="en-US" sz="2000" dirty="0">
              <a:solidFill>
                <a:schemeClr val="bg1"/>
              </a:solidFill>
            </a:endParaRPr>
          </a:p>
          <a:p>
            <a:pPr lvl="0"/>
            <a:r>
              <a:rPr lang="en-US" sz="2000" dirty="0">
                <a:solidFill>
                  <a:schemeClr val="bg1"/>
                </a:solidFill>
              </a:rPr>
              <a:t>5.  </a:t>
            </a:r>
            <a:r>
              <a:rPr lang="en-US" sz="2000" dirty="0">
                <a:solidFill>
                  <a:srgbClr val="00B0F0"/>
                </a:solidFill>
              </a:rPr>
              <a:t>Human nature</a:t>
            </a:r>
            <a:r>
              <a:rPr lang="en-US" sz="2000" dirty="0">
                <a:solidFill>
                  <a:schemeClr val="bg1"/>
                </a:solidFill>
              </a:rPr>
              <a:t> is </a:t>
            </a:r>
            <a:r>
              <a:rPr lang="en-US" sz="2000" dirty="0">
                <a:solidFill>
                  <a:schemeClr val="tx2"/>
                </a:solidFill>
              </a:rPr>
              <a:t>qualities and characteristics </a:t>
            </a:r>
            <a:r>
              <a:rPr lang="en-US" sz="2000" dirty="0">
                <a:solidFill>
                  <a:schemeClr val="bg1"/>
                </a:solidFill>
              </a:rPr>
              <a:t>that </a:t>
            </a:r>
            <a:r>
              <a:rPr lang="en-US" sz="2000" dirty="0">
                <a:solidFill>
                  <a:schemeClr val="tx2"/>
                </a:solidFill>
              </a:rPr>
              <a:t>humankind possesses </a:t>
            </a:r>
            <a:r>
              <a:rPr lang="en-US" sz="2000" dirty="0">
                <a:solidFill>
                  <a:schemeClr val="bg1"/>
                </a:solidFill>
              </a:rPr>
              <a:t>at </a:t>
            </a:r>
            <a:r>
              <a:rPr lang="en-US" sz="2000" dirty="0">
                <a:solidFill>
                  <a:schemeClr val="tx2"/>
                </a:solidFill>
              </a:rPr>
              <a:t>birth</a:t>
            </a:r>
            <a:r>
              <a:rPr lang="en-US" sz="2000" dirty="0">
                <a:solidFill>
                  <a:schemeClr val="bg1"/>
                </a:solidFill>
              </a:rPr>
              <a:t>.  </a:t>
            </a:r>
          </a:p>
          <a:p>
            <a:pPr lvl="0"/>
            <a:endParaRPr lang="en-US" sz="2000" dirty="0">
              <a:solidFill>
                <a:schemeClr val="bg1"/>
              </a:solidFill>
            </a:endParaRPr>
          </a:p>
          <a:p>
            <a:pPr marL="457200" lvl="0" indent="-457200">
              <a:buAutoNum type="arabicPeriod" startAt="6"/>
            </a:pPr>
            <a:r>
              <a:rPr lang="en-US" sz="2000" dirty="0">
                <a:solidFill>
                  <a:schemeClr val="tx2"/>
                </a:solidFill>
              </a:rPr>
              <a:t>Thomas Hobbes </a:t>
            </a:r>
            <a:r>
              <a:rPr lang="en-US" sz="2000" dirty="0">
                <a:solidFill>
                  <a:schemeClr val="bg1"/>
                </a:solidFill>
              </a:rPr>
              <a:t>said life is “</a:t>
            </a:r>
            <a:r>
              <a:rPr lang="en-US" sz="2000" dirty="0">
                <a:solidFill>
                  <a:srgbClr val="00B0F0"/>
                </a:solidFill>
              </a:rPr>
              <a:t>nasty, brutish, and short</a:t>
            </a:r>
            <a:r>
              <a:rPr lang="en-US" sz="2000" dirty="0">
                <a:solidFill>
                  <a:schemeClr val="bg1"/>
                </a:solidFill>
              </a:rPr>
              <a:t>.”</a:t>
            </a:r>
          </a:p>
          <a:p>
            <a:pPr lvl="0"/>
            <a:endParaRPr lang="en-US" sz="2000" dirty="0">
              <a:solidFill>
                <a:schemeClr val="bg1"/>
              </a:solidFill>
            </a:endParaRPr>
          </a:p>
          <a:p>
            <a:pPr lvl="0"/>
            <a:r>
              <a:rPr lang="en-US" sz="2000" dirty="0">
                <a:solidFill>
                  <a:schemeClr val="bg1"/>
                </a:solidFill>
              </a:rPr>
              <a:t>7.  </a:t>
            </a:r>
            <a:r>
              <a:rPr lang="en-US" sz="2000" dirty="0">
                <a:solidFill>
                  <a:srgbClr val="00B0F0"/>
                </a:solidFill>
              </a:rPr>
              <a:t>John Locke </a:t>
            </a:r>
            <a:r>
              <a:rPr lang="en-US" sz="2000" dirty="0">
                <a:solidFill>
                  <a:schemeClr val="bg1"/>
                </a:solidFill>
              </a:rPr>
              <a:t>believed humans were a </a:t>
            </a:r>
            <a:r>
              <a:rPr lang="en-US" sz="2000" b="1" dirty="0">
                <a:solidFill>
                  <a:schemeClr val="bg1"/>
                </a:solidFill>
              </a:rPr>
              <a:t>“</a:t>
            </a:r>
            <a:r>
              <a:rPr lang="en-US" sz="2000" dirty="0">
                <a:solidFill>
                  <a:schemeClr val="bg1"/>
                </a:solidFill>
              </a:rPr>
              <a:t>blank</a:t>
            </a:r>
            <a:r>
              <a:rPr lang="en-US" sz="2000" dirty="0">
                <a:solidFill>
                  <a:schemeClr val="tx2"/>
                </a:solidFill>
              </a:rPr>
              <a:t> slate</a:t>
            </a:r>
            <a:r>
              <a:rPr lang="en-US" sz="2000" dirty="0">
                <a:solidFill>
                  <a:schemeClr val="bg1"/>
                </a:solidFill>
              </a:rPr>
              <a:t>.”</a:t>
            </a:r>
          </a:p>
          <a:p>
            <a:pPr marL="457200" lvl="0" indent="-457200">
              <a:buFont typeface="+mj-lt"/>
              <a:buAutoNum type="arabicPeriod"/>
            </a:pPr>
            <a:endParaRPr lang="en-US" sz="2000" dirty="0">
              <a:solidFill>
                <a:schemeClr val="bg1"/>
              </a:solidFill>
            </a:endParaRPr>
          </a:p>
        </p:txBody>
      </p:sp>
    </p:spTree>
    <p:extLst>
      <p:ext uri="{BB962C8B-B14F-4D97-AF65-F5344CB8AC3E}">
        <p14:creationId xmlns:p14="http://schemas.microsoft.com/office/powerpoint/2010/main" val="102370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SI">
  <a:themeElements>
    <a:clrScheme name="Uncommon Schools">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6376</TotalTime>
  <Words>2158</Words>
  <Application>Microsoft Office PowerPoint</Application>
  <PresentationFormat>On-screen Show (4:3)</PresentationFormat>
  <Paragraphs>189</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Franklin Gothic Book</vt:lpstr>
      <vt:lpstr>Franklin Gothic Medium</vt:lpstr>
      <vt:lpstr>Verdana</vt:lpstr>
      <vt:lpstr>USI</vt:lpstr>
      <vt:lpstr>Retrieval Practice The Lord of the Flies</vt:lpstr>
      <vt:lpstr>Retrieval Practice: Lesson 3 </vt:lpstr>
      <vt:lpstr>Retrieval Practice Answers: Lesson 3</vt:lpstr>
      <vt:lpstr>Retrieval Practice Answers: Lesson 3 (continued)</vt:lpstr>
      <vt:lpstr>Retrieval Practice:  Lesson 8</vt:lpstr>
      <vt:lpstr>Retrieval Practice Answers:  Lesson 8</vt:lpstr>
      <vt:lpstr>Retrieval Practice Answers:  Lesson 8 (continued)</vt:lpstr>
      <vt:lpstr>Retrieval Practice:  Lesson 11</vt:lpstr>
      <vt:lpstr>Retrieval Practice Answers:  Lesson 11</vt:lpstr>
      <vt:lpstr>Retrieval Practice Answers:  Lesson 11  (continued)</vt:lpstr>
      <vt:lpstr>Retrieval Practice: Lesson 15</vt:lpstr>
      <vt:lpstr>Retrieval Practice Answers: Lesson 15</vt:lpstr>
      <vt:lpstr>Retrieval Practice Answers: Lesson 15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Jaimie Brillante</dc:creator>
  <cp:lastModifiedBy>Jaimie Brillante</cp:lastModifiedBy>
  <cp:revision>64</cp:revision>
  <dcterms:created xsi:type="dcterms:W3CDTF">2020-07-09T13:53:08Z</dcterms:created>
  <dcterms:modified xsi:type="dcterms:W3CDTF">2020-08-03T18:31:52Z</dcterms:modified>
</cp:coreProperties>
</file>