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5" r:id="rId1"/>
  </p:sldMasterIdLst>
  <p:notesMasterIdLst>
    <p:notesMasterId r:id="rId18"/>
  </p:notesMasterIdLst>
  <p:sldIdLst>
    <p:sldId id="1073" r:id="rId2"/>
    <p:sldId id="1074" r:id="rId3"/>
    <p:sldId id="1078" r:id="rId4"/>
    <p:sldId id="1075" r:id="rId5"/>
    <p:sldId id="1085" r:id="rId6"/>
    <p:sldId id="1076" r:id="rId7"/>
    <p:sldId id="1080" r:id="rId8"/>
    <p:sldId id="1077" r:id="rId9"/>
    <p:sldId id="1081" r:id="rId10"/>
    <p:sldId id="1086" r:id="rId11"/>
    <p:sldId id="1087" r:id="rId12"/>
    <p:sldId id="1092" r:id="rId13"/>
    <p:sldId id="1088" r:id="rId14"/>
    <p:sldId id="1089" r:id="rId15"/>
    <p:sldId id="1090" r:id="rId16"/>
    <p:sldId id="109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265" autoAdjust="0"/>
    <p:restoredTop sz="63693" autoAdjust="0"/>
  </p:normalViewPr>
  <p:slideViewPr>
    <p:cSldViewPr snapToGrid="0">
      <p:cViewPr varScale="1">
        <p:scale>
          <a:sx n="45" d="100"/>
          <a:sy n="45" d="100"/>
        </p:scale>
        <p:origin x="1502" y="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A58FB4-961A-4B9D-AF1E-28E719AB7D3A}" type="datetimeFigureOut">
              <a:rPr lang="en-US" smtClean="0"/>
              <a:t>8/3/2020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E8236B4-BDDC-4FB7-8889-15A1241A04E6}" type="slidenum">
              <a:rPr lang="en-US" smtClean="0"/>
              <a:t>‹#›</a:t>
            </a:fld>
            <a:endParaRPr lang="en-US"/>
          </a:p>
        </p:txBody>
      </p:sp>
    </p:spTree>
    <p:extLst>
      <p:ext uri="{BB962C8B-B14F-4D97-AF65-F5344CB8AC3E}">
        <p14:creationId xmlns:p14="http://schemas.microsoft.com/office/powerpoint/2010/main" val="1155560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E1718D-9F16-44A4-B23F-2386F3EA81D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4579" name="Rectangle 2"/>
          <p:cNvSpPr>
            <a:spLocks noGrp="1" noRot="1" noChangeAspect="1" noChangeArrowheads="1" noTextEdit="1"/>
          </p:cNvSpPr>
          <p:nvPr>
            <p:ph type="sldImg"/>
          </p:nvPr>
        </p:nvSpPr>
        <p:spPr>
          <a:xfrm>
            <a:off x="1371600" y="1143000"/>
            <a:ext cx="4114800" cy="3086100"/>
          </a:xfrm>
          <a:ln/>
        </p:spPr>
      </p:sp>
      <p:sp>
        <p:nvSpPr>
          <p:cNvPr id="24580" name="Rectangle 3"/>
          <p:cNvSpPr>
            <a:spLocks noGrp="1" noChangeArrowheads="1"/>
          </p:cNvSpPr>
          <p:nvPr>
            <p:ph type="body" idx="1"/>
          </p:nvPr>
        </p:nvSpPr>
        <p:spPr>
          <a:noFill/>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latin typeface="Arial" charset="0"/>
              </a:rPr>
              <a:t>Welcome! We are thrilled that are using our retrieval practice resource for </a:t>
            </a:r>
            <a:r>
              <a:rPr lang="en-US" sz="1000" i="0" dirty="0">
                <a:latin typeface="Arial" charset="0"/>
              </a:rPr>
              <a:t>Science Fiction </a:t>
            </a:r>
            <a:r>
              <a:rPr lang="en-US" sz="1000" dirty="0">
                <a:latin typeface="Arial" charset="0"/>
              </a:rPr>
              <a:t>Curriculum Unit.  </a:t>
            </a:r>
          </a:p>
          <a:p>
            <a:r>
              <a:rPr lang="en-US" sz="1200" b="1" kern="1200" dirty="0">
                <a:solidFill>
                  <a:schemeClr val="tx1"/>
                </a:solidFill>
                <a:effectLst/>
                <a:latin typeface="+mn-lt"/>
                <a:ea typeface="+mn-ea"/>
                <a:cs typeface="+mn-cs"/>
              </a:rPr>
              <a:t>Retrieval Practice</a:t>
            </a:r>
          </a:p>
          <a:p>
            <a:r>
              <a:rPr lang="en-US" sz="1200" kern="1200" dirty="0">
                <a:solidFill>
                  <a:schemeClr val="tx1"/>
                </a:solidFill>
                <a:effectLst/>
                <a:latin typeface="+mn-lt"/>
                <a:ea typeface="+mn-ea"/>
                <a:cs typeface="+mn-cs"/>
              </a:rPr>
              <a:t>Retrieval Practice is an academic system in which you ask students questions designed to help encode key knowledge into long-term memory. These questions draw on knowledge from the Knowledge Organizer, the novel itself, or recently read embedded texts.</a:t>
            </a:r>
          </a:p>
          <a:p>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Tips for Planning &amp; Implementation</a:t>
            </a: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Plan your target response for each Retrieval Practice question. You might note these responses in your teacher-created version of the student packet or simply print out this RP deck.</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Decide how students will respond to each Active Practice question: Turn and Talk, Cold Call, Raise Hands, Everybody Writes. Students do not need to write the response for every Retrieval Practice question.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The activity is designed to be fast and energetic with little discussion. The purpose is the retrieval. This helps encode the information in long term memory. A common mistake is to spend time discussing answers to these questions. If students are dying to discuss, it is of course permissible from time to time but doing so is likely to disrupt lesson timings. Occasionally, teachers may choose to engage in brief discussion based on data or to leverage student enthusiasm, but the focus of this section of the lesson should be quick, efficient, and accurate practice.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dirty="0">
              <a:latin typeface="Arial"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latin typeface="Arial" charset="0"/>
              </a:rPr>
              <a:t>You will find two slides per retrieval practice.  The first slide lists the questions.  The second slide lists the answers.   Each slide is labeled at the top with the lesson number.  Within this deck you will find retrieval practice for lessons 3, 6, 9, 14, 16, and 19.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b="0" dirty="0">
              <a:latin typeface="Arial"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dirty="0">
                <a:latin typeface="Arial" charset="0"/>
              </a:rPr>
              <a:t>We currently have included timestamps for each set of questions but know that you may modify these timestamps depending on the needs of your students and length of your ELA block. Ideally, you want to ensure retrieval practice (both worktime and review) takes only 10 minutes.</a:t>
            </a:r>
          </a:p>
          <a:p>
            <a:pPr eaLnBrk="1" hangingPunct="1"/>
            <a:endParaRPr lang="en-US" sz="1000" b="1" dirty="0">
              <a:latin typeface="Arial" charset="0"/>
            </a:endParaRPr>
          </a:p>
          <a:p>
            <a:pPr eaLnBrk="1" hangingPunct="1"/>
            <a:r>
              <a:rPr lang="en-US" sz="1000" b="1" dirty="0">
                <a:latin typeface="Arial" charset="0"/>
              </a:rPr>
              <a:t>Things to note:</a:t>
            </a:r>
          </a:p>
          <a:p>
            <a:pPr marL="228600" indent="-228600" eaLnBrk="1" hangingPunct="1">
              <a:buAutoNum type="arabicParenR"/>
            </a:pPr>
            <a:r>
              <a:rPr lang="en-US" sz="1000" b="0" dirty="0">
                <a:latin typeface="Arial" charset="0"/>
              </a:rPr>
              <a:t>Key terms from the knowledge organizer are written in blue.</a:t>
            </a:r>
          </a:p>
          <a:p>
            <a:pPr marL="228600" indent="-228600" eaLnBrk="1" hangingPunct="1">
              <a:buAutoNum type="arabicParenR"/>
            </a:pPr>
            <a:r>
              <a:rPr lang="en-US" sz="1000" b="0" dirty="0">
                <a:latin typeface="Arial" charset="0"/>
              </a:rPr>
              <a:t>Answers are written with key ideas or vocabulary in gold.</a:t>
            </a:r>
          </a:p>
          <a:p>
            <a:pPr marL="228600" indent="-228600" eaLnBrk="1" hangingPunct="1">
              <a:buAutoNum type="arabicParenR"/>
            </a:pPr>
            <a:r>
              <a:rPr lang="en-US" sz="1000" b="0" dirty="0">
                <a:latin typeface="Arial" charset="0"/>
              </a:rPr>
              <a:t>Answers which require examples from the teacher are noted in red.  Additional examples are sometimes listed in the notes section of the slide.</a:t>
            </a:r>
          </a:p>
          <a:p>
            <a:pPr marL="228600" indent="-228600" eaLnBrk="1" hangingPunct="1">
              <a:buAutoNum type="arabicParenR"/>
            </a:pPr>
            <a:r>
              <a:rPr lang="en-US" sz="1000" b="0" dirty="0">
                <a:latin typeface="Arial" charset="0"/>
              </a:rPr>
              <a:t>Each retrieval practice is designed to be student self-scoring with each question worth 1 point unless otherwise noted on the slide.  This will allow students to complete, score, and self-report their work.</a:t>
            </a:r>
          </a:p>
        </p:txBody>
      </p:sp>
    </p:spTree>
    <p:extLst>
      <p:ext uri="{BB962C8B-B14F-4D97-AF65-F5344CB8AC3E}">
        <p14:creationId xmlns:p14="http://schemas.microsoft.com/office/powerpoint/2010/main" val="25930611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E1718D-9F16-44A4-B23F-2386F3EA81D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4579" name="Rectangle 2"/>
          <p:cNvSpPr>
            <a:spLocks noGrp="1" noRot="1" noChangeAspect="1" noChangeArrowheads="1" noTextEdit="1"/>
          </p:cNvSpPr>
          <p:nvPr>
            <p:ph type="sldImg"/>
          </p:nvPr>
        </p:nvSpPr>
        <p:spPr>
          <a:xfrm>
            <a:off x="1371600" y="1143000"/>
            <a:ext cx="4114800" cy="3086100"/>
          </a:xfrm>
          <a:ln/>
        </p:spPr>
      </p:sp>
      <p:sp>
        <p:nvSpPr>
          <p:cNvPr id="24580" name="Rectangle 3"/>
          <p:cNvSpPr>
            <a:spLocks noGrp="1" noChangeArrowheads="1"/>
          </p:cNvSpPr>
          <p:nvPr>
            <p:ph type="body" idx="1"/>
          </p:nvPr>
        </p:nvSpPr>
        <p:spPr>
          <a:noFill/>
          <a:ln/>
        </p:spPr>
        <p:txBody>
          <a:bodyPr/>
          <a:lstStyle/>
          <a:p>
            <a:pPr eaLnBrk="1" hangingPunct="1"/>
            <a:endParaRPr lang="en-US" sz="1000" b="1" dirty="0">
              <a:latin typeface="Arial" charset="0"/>
            </a:endParaRPr>
          </a:p>
        </p:txBody>
      </p:sp>
    </p:spTree>
    <p:extLst>
      <p:ext uri="{BB962C8B-B14F-4D97-AF65-F5344CB8AC3E}">
        <p14:creationId xmlns:p14="http://schemas.microsoft.com/office/powerpoint/2010/main" val="5012895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E1718D-9F16-44A4-B23F-2386F3EA81D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4579" name="Rectangle 2"/>
          <p:cNvSpPr>
            <a:spLocks noGrp="1" noRot="1" noChangeAspect="1" noChangeArrowheads="1" noTextEdit="1"/>
          </p:cNvSpPr>
          <p:nvPr>
            <p:ph type="sldImg"/>
          </p:nvPr>
        </p:nvSpPr>
        <p:spPr>
          <a:xfrm>
            <a:off x="1371600" y="1143000"/>
            <a:ext cx="4114800" cy="3086100"/>
          </a:xfrm>
          <a:ln/>
        </p:spPr>
      </p:sp>
      <p:sp>
        <p:nvSpPr>
          <p:cNvPr id="24580" name="Rectangle 3"/>
          <p:cNvSpPr>
            <a:spLocks noGrp="1" noChangeArrowheads="1"/>
          </p:cNvSpPr>
          <p:nvPr>
            <p:ph type="body" idx="1"/>
          </p:nvPr>
        </p:nvSpPr>
        <p:spPr>
          <a:noFill/>
          <a:ln/>
        </p:spPr>
        <p:txBody>
          <a:bodyPr/>
          <a:lstStyle/>
          <a:p>
            <a:pPr eaLnBrk="1" hangingPunct="1"/>
            <a:r>
              <a:rPr lang="en-US" sz="1000" b="0" dirty="0">
                <a:latin typeface="Arial" charset="0"/>
              </a:rPr>
              <a:t>Questions #1 and #6 have many possible answers. Teachers can add a few examples they expect to see from students. </a:t>
            </a:r>
          </a:p>
        </p:txBody>
      </p:sp>
    </p:spTree>
    <p:extLst>
      <p:ext uri="{BB962C8B-B14F-4D97-AF65-F5344CB8AC3E}">
        <p14:creationId xmlns:p14="http://schemas.microsoft.com/office/powerpoint/2010/main" val="2190804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E1718D-9F16-44A4-B23F-2386F3EA81D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4579" name="Rectangle 2"/>
          <p:cNvSpPr>
            <a:spLocks noGrp="1" noRot="1" noChangeAspect="1" noChangeArrowheads="1" noTextEdit="1"/>
          </p:cNvSpPr>
          <p:nvPr>
            <p:ph type="sldImg"/>
          </p:nvPr>
        </p:nvSpPr>
        <p:spPr>
          <a:xfrm>
            <a:off x="1371600" y="1143000"/>
            <a:ext cx="4114800" cy="3086100"/>
          </a:xfrm>
          <a:ln/>
        </p:spPr>
      </p:sp>
      <p:sp>
        <p:nvSpPr>
          <p:cNvPr id="24580" name="Rectangle 3"/>
          <p:cNvSpPr>
            <a:spLocks noGrp="1" noChangeArrowheads="1"/>
          </p:cNvSpPr>
          <p:nvPr>
            <p:ph type="body" idx="1"/>
          </p:nvPr>
        </p:nvSpPr>
        <p:spPr>
          <a:noFill/>
          <a:ln/>
        </p:spPr>
        <p:txBody>
          <a:bodyPr/>
          <a:lstStyle/>
          <a:p>
            <a:pPr eaLnBrk="1" hangingPunct="1"/>
            <a:endParaRPr lang="en-US" sz="1000" b="0" dirty="0">
              <a:latin typeface="Arial" charset="0"/>
            </a:endParaRPr>
          </a:p>
        </p:txBody>
      </p:sp>
    </p:spTree>
    <p:extLst>
      <p:ext uri="{BB962C8B-B14F-4D97-AF65-F5344CB8AC3E}">
        <p14:creationId xmlns:p14="http://schemas.microsoft.com/office/powerpoint/2010/main" val="40059771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E1718D-9F16-44A4-B23F-2386F3EA81D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4579" name="Rectangle 2"/>
          <p:cNvSpPr>
            <a:spLocks noGrp="1" noRot="1" noChangeAspect="1" noChangeArrowheads="1" noTextEdit="1"/>
          </p:cNvSpPr>
          <p:nvPr>
            <p:ph type="sldImg"/>
          </p:nvPr>
        </p:nvSpPr>
        <p:spPr>
          <a:xfrm>
            <a:off x="1371600" y="1143000"/>
            <a:ext cx="4114800" cy="3086100"/>
          </a:xfrm>
          <a:ln/>
        </p:spPr>
      </p:sp>
      <p:sp>
        <p:nvSpPr>
          <p:cNvPr id="24580" name="Rectangle 3"/>
          <p:cNvSpPr>
            <a:spLocks noGrp="1" noChangeArrowheads="1"/>
          </p:cNvSpPr>
          <p:nvPr>
            <p:ph type="body" idx="1"/>
          </p:nvPr>
        </p:nvSpPr>
        <p:spPr>
          <a:noFill/>
          <a:ln/>
        </p:spPr>
        <p:txBody>
          <a:bodyPr/>
          <a:lstStyle/>
          <a:p>
            <a:pPr eaLnBrk="1" hangingPunct="1"/>
            <a:endParaRPr lang="en-US" sz="1000" b="1" dirty="0">
              <a:latin typeface="Arial" charset="0"/>
            </a:endParaRPr>
          </a:p>
        </p:txBody>
      </p:sp>
    </p:spTree>
    <p:extLst>
      <p:ext uri="{BB962C8B-B14F-4D97-AF65-F5344CB8AC3E}">
        <p14:creationId xmlns:p14="http://schemas.microsoft.com/office/powerpoint/2010/main" val="2738326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E1718D-9F16-44A4-B23F-2386F3EA81D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4579" name="Rectangle 2"/>
          <p:cNvSpPr>
            <a:spLocks noGrp="1" noRot="1" noChangeAspect="1" noChangeArrowheads="1" noTextEdit="1"/>
          </p:cNvSpPr>
          <p:nvPr>
            <p:ph type="sldImg"/>
          </p:nvPr>
        </p:nvSpPr>
        <p:spPr>
          <a:xfrm>
            <a:off x="1371600" y="1143000"/>
            <a:ext cx="4114800" cy="3086100"/>
          </a:xfrm>
          <a:ln/>
        </p:spPr>
      </p:sp>
      <p:sp>
        <p:nvSpPr>
          <p:cNvPr id="24580" name="Rectangle 3"/>
          <p:cNvSpPr>
            <a:spLocks noGrp="1" noChangeArrowheads="1"/>
          </p:cNvSpPr>
          <p:nvPr>
            <p:ph type="body" idx="1"/>
          </p:nvPr>
        </p:nvSpPr>
        <p:spPr>
          <a:noFill/>
          <a:ln/>
        </p:spPr>
        <p:txBody>
          <a:bodyPr/>
          <a:lstStyle/>
          <a:p>
            <a:pPr eaLnBrk="1" hangingPunct="1"/>
            <a:endParaRPr lang="en-US" sz="1000" b="0" dirty="0">
              <a:latin typeface="Arial" charset="0"/>
            </a:endParaRPr>
          </a:p>
        </p:txBody>
      </p:sp>
    </p:spTree>
    <p:extLst>
      <p:ext uri="{BB962C8B-B14F-4D97-AF65-F5344CB8AC3E}">
        <p14:creationId xmlns:p14="http://schemas.microsoft.com/office/powerpoint/2010/main" val="2955619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E1718D-9F16-44A4-B23F-2386F3EA81D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4579" name="Rectangle 2"/>
          <p:cNvSpPr>
            <a:spLocks noGrp="1" noRot="1" noChangeAspect="1" noChangeArrowheads="1" noTextEdit="1"/>
          </p:cNvSpPr>
          <p:nvPr>
            <p:ph type="sldImg"/>
          </p:nvPr>
        </p:nvSpPr>
        <p:spPr>
          <a:xfrm>
            <a:off x="1371600" y="1143000"/>
            <a:ext cx="4114800" cy="3086100"/>
          </a:xfrm>
          <a:ln/>
        </p:spPr>
      </p:sp>
      <p:sp>
        <p:nvSpPr>
          <p:cNvPr id="24580" name="Rectangle 3"/>
          <p:cNvSpPr>
            <a:spLocks noGrp="1" noChangeArrowheads="1"/>
          </p:cNvSpPr>
          <p:nvPr>
            <p:ph type="body" idx="1"/>
          </p:nvPr>
        </p:nvSpPr>
        <p:spPr>
          <a:noFill/>
          <a:ln/>
        </p:spPr>
        <p:txBody>
          <a:bodyPr/>
          <a:lstStyle/>
          <a:p>
            <a:pPr eaLnBrk="1" hangingPunct="1"/>
            <a:endParaRPr lang="en-US" sz="1000" b="1" dirty="0">
              <a:latin typeface="Arial" charset="0"/>
            </a:endParaRPr>
          </a:p>
        </p:txBody>
      </p:sp>
    </p:spTree>
    <p:extLst>
      <p:ext uri="{BB962C8B-B14F-4D97-AF65-F5344CB8AC3E}">
        <p14:creationId xmlns:p14="http://schemas.microsoft.com/office/powerpoint/2010/main" val="10732192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E1718D-9F16-44A4-B23F-2386F3EA81D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4579" name="Rectangle 2"/>
          <p:cNvSpPr>
            <a:spLocks noGrp="1" noRot="1" noChangeAspect="1" noChangeArrowheads="1" noTextEdit="1"/>
          </p:cNvSpPr>
          <p:nvPr>
            <p:ph type="sldImg"/>
          </p:nvPr>
        </p:nvSpPr>
        <p:spPr>
          <a:xfrm>
            <a:off x="1371600" y="1143000"/>
            <a:ext cx="4114800" cy="3086100"/>
          </a:xfrm>
          <a:ln/>
        </p:spPr>
      </p:sp>
      <p:sp>
        <p:nvSpPr>
          <p:cNvPr id="24580" name="Rectangle 3"/>
          <p:cNvSpPr>
            <a:spLocks noGrp="1" noChangeArrowheads="1"/>
          </p:cNvSpPr>
          <p:nvPr>
            <p:ph type="body" idx="1"/>
          </p:nvPr>
        </p:nvSpPr>
        <p:spPr>
          <a:noFill/>
          <a:ln/>
        </p:spPr>
        <p:txBody>
          <a:bodyPr/>
          <a:lstStyle/>
          <a:p>
            <a:pPr eaLnBrk="1" hangingPunct="1"/>
            <a:endParaRPr lang="en-US" sz="1000" b="0" dirty="0">
              <a:latin typeface="Arial" charset="0"/>
            </a:endParaRPr>
          </a:p>
        </p:txBody>
      </p:sp>
    </p:spTree>
    <p:extLst>
      <p:ext uri="{BB962C8B-B14F-4D97-AF65-F5344CB8AC3E}">
        <p14:creationId xmlns:p14="http://schemas.microsoft.com/office/powerpoint/2010/main" val="8658666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E1718D-9F16-44A4-B23F-2386F3EA81D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4579" name="Rectangle 2"/>
          <p:cNvSpPr>
            <a:spLocks noGrp="1" noRot="1" noChangeAspect="1" noChangeArrowheads="1" noTextEdit="1"/>
          </p:cNvSpPr>
          <p:nvPr>
            <p:ph type="sldImg"/>
          </p:nvPr>
        </p:nvSpPr>
        <p:spPr>
          <a:xfrm>
            <a:off x="1371600" y="1143000"/>
            <a:ext cx="4114800" cy="3086100"/>
          </a:xfrm>
          <a:ln/>
        </p:spPr>
      </p:sp>
      <p:sp>
        <p:nvSpPr>
          <p:cNvPr id="24580" name="Rectangle 3"/>
          <p:cNvSpPr>
            <a:spLocks noGrp="1" noChangeArrowheads="1"/>
          </p:cNvSpPr>
          <p:nvPr>
            <p:ph type="body" idx="1"/>
          </p:nvPr>
        </p:nvSpPr>
        <p:spPr>
          <a:noFill/>
          <a:ln/>
        </p:spPr>
        <p:txBody>
          <a:bodyPr/>
          <a:lstStyle/>
          <a:p>
            <a:pPr eaLnBrk="1" hangingPunct="1"/>
            <a:endParaRPr lang="en-US" sz="1000" b="0" dirty="0">
              <a:latin typeface="Arial" charset="0"/>
            </a:endParaRPr>
          </a:p>
        </p:txBody>
      </p:sp>
    </p:spTree>
    <p:extLst>
      <p:ext uri="{BB962C8B-B14F-4D97-AF65-F5344CB8AC3E}">
        <p14:creationId xmlns:p14="http://schemas.microsoft.com/office/powerpoint/2010/main" val="789769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E1718D-9F16-44A4-B23F-2386F3EA81D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4579" name="Rectangle 2"/>
          <p:cNvSpPr>
            <a:spLocks noGrp="1" noRot="1" noChangeAspect="1" noChangeArrowheads="1" noTextEdit="1"/>
          </p:cNvSpPr>
          <p:nvPr>
            <p:ph type="sldImg"/>
          </p:nvPr>
        </p:nvSpPr>
        <p:spPr>
          <a:xfrm>
            <a:off x="1371600" y="1143000"/>
            <a:ext cx="4114800" cy="3086100"/>
          </a:xfrm>
          <a:ln/>
        </p:spPr>
      </p:sp>
      <p:sp>
        <p:nvSpPr>
          <p:cNvPr id="24580" name="Rectangle 3"/>
          <p:cNvSpPr>
            <a:spLocks noGrp="1" noChangeArrowheads="1"/>
          </p:cNvSpPr>
          <p:nvPr>
            <p:ph type="body" idx="1"/>
          </p:nvPr>
        </p:nvSpPr>
        <p:spPr>
          <a:noFill/>
          <a:ln/>
        </p:spPr>
        <p:txBody>
          <a:bodyPr/>
          <a:lstStyle/>
          <a:p>
            <a:pPr eaLnBrk="1" hangingPunct="1"/>
            <a:endParaRPr lang="en-US" sz="1000" b="1" dirty="0">
              <a:latin typeface="Arial" charset="0"/>
            </a:endParaRPr>
          </a:p>
        </p:txBody>
      </p:sp>
    </p:spTree>
    <p:extLst>
      <p:ext uri="{BB962C8B-B14F-4D97-AF65-F5344CB8AC3E}">
        <p14:creationId xmlns:p14="http://schemas.microsoft.com/office/powerpoint/2010/main" val="19430891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E1718D-9F16-44A4-B23F-2386F3EA81D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4579" name="Rectangle 2"/>
          <p:cNvSpPr>
            <a:spLocks noGrp="1" noRot="1" noChangeAspect="1" noChangeArrowheads="1" noTextEdit="1"/>
          </p:cNvSpPr>
          <p:nvPr>
            <p:ph type="sldImg"/>
          </p:nvPr>
        </p:nvSpPr>
        <p:spPr>
          <a:xfrm>
            <a:off x="1371600" y="1143000"/>
            <a:ext cx="4114800" cy="3086100"/>
          </a:xfrm>
          <a:ln/>
        </p:spPr>
      </p:sp>
      <p:sp>
        <p:nvSpPr>
          <p:cNvPr id="24580" name="Rectangle 3"/>
          <p:cNvSpPr>
            <a:spLocks noGrp="1" noChangeArrowheads="1"/>
          </p:cNvSpPr>
          <p:nvPr>
            <p:ph type="body" idx="1"/>
          </p:nvPr>
        </p:nvSpPr>
        <p:spPr>
          <a:noFill/>
          <a:ln/>
        </p:spPr>
        <p:txBody>
          <a:bodyPr/>
          <a:lstStyle/>
          <a:p>
            <a:pPr eaLnBrk="1" hangingPunct="1"/>
            <a:endParaRPr lang="en-US" sz="1000" b="1" dirty="0">
              <a:latin typeface="Arial" charset="0"/>
            </a:endParaRPr>
          </a:p>
        </p:txBody>
      </p:sp>
    </p:spTree>
    <p:extLst>
      <p:ext uri="{BB962C8B-B14F-4D97-AF65-F5344CB8AC3E}">
        <p14:creationId xmlns:p14="http://schemas.microsoft.com/office/powerpoint/2010/main" val="21574887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E1718D-9F16-44A4-B23F-2386F3EA81D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4579" name="Rectangle 2"/>
          <p:cNvSpPr>
            <a:spLocks noGrp="1" noRot="1" noChangeAspect="1" noChangeArrowheads="1" noTextEdit="1"/>
          </p:cNvSpPr>
          <p:nvPr>
            <p:ph type="sldImg"/>
          </p:nvPr>
        </p:nvSpPr>
        <p:spPr>
          <a:xfrm>
            <a:off x="1371600" y="1143000"/>
            <a:ext cx="4114800" cy="3086100"/>
          </a:xfrm>
          <a:ln/>
        </p:spPr>
      </p:sp>
      <p:sp>
        <p:nvSpPr>
          <p:cNvPr id="24580" name="Rectangle 3"/>
          <p:cNvSpPr>
            <a:spLocks noGrp="1" noChangeArrowheads="1"/>
          </p:cNvSpPr>
          <p:nvPr>
            <p:ph type="body" idx="1"/>
          </p:nvPr>
        </p:nvSpPr>
        <p:spPr>
          <a:noFill/>
          <a:ln/>
        </p:spPr>
        <p:txBody>
          <a:bodyPr/>
          <a:lstStyle/>
          <a:p>
            <a:pPr eaLnBrk="1" hangingPunct="1"/>
            <a:endParaRPr lang="en-US" sz="1000" b="1" dirty="0">
              <a:latin typeface="Arial" charset="0"/>
            </a:endParaRPr>
          </a:p>
        </p:txBody>
      </p:sp>
    </p:spTree>
    <p:extLst>
      <p:ext uri="{BB962C8B-B14F-4D97-AF65-F5344CB8AC3E}">
        <p14:creationId xmlns:p14="http://schemas.microsoft.com/office/powerpoint/2010/main" val="1715688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E1718D-9F16-44A4-B23F-2386F3EA81D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4579" name="Rectangle 2"/>
          <p:cNvSpPr>
            <a:spLocks noGrp="1" noRot="1" noChangeAspect="1" noChangeArrowheads="1" noTextEdit="1"/>
          </p:cNvSpPr>
          <p:nvPr>
            <p:ph type="sldImg"/>
          </p:nvPr>
        </p:nvSpPr>
        <p:spPr>
          <a:xfrm>
            <a:off x="1371600" y="1143000"/>
            <a:ext cx="4114800" cy="3086100"/>
          </a:xfrm>
          <a:ln/>
        </p:spPr>
      </p:sp>
      <p:sp>
        <p:nvSpPr>
          <p:cNvPr id="24580" name="Rectangle 3"/>
          <p:cNvSpPr>
            <a:spLocks noGrp="1" noChangeArrowheads="1"/>
          </p:cNvSpPr>
          <p:nvPr>
            <p:ph type="body" idx="1"/>
          </p:nvPr>
        </p:nvSpPr>
        <p:spPr>
          <a:noFill/>
          <a:ln/>
        </p:spPr>
        <p:txBody>
          <a:bodyPr/>
          <a:lstStyle/>
          <a:p>
            <a:pPr eaLnBrk="1" hangingPunct="1"/>
            <a:endParaRPr lang="en-US" sz="1000" b="1" dirty="0">
              <a:latin typeface="Arial" charset="0"/>
            </a:endParaRPr>
          </a:p>
        </p:txBody>
      </p:sp>
    </p:spTree>
    <p:extLst>
      <p:ext uri="{BB962C8B-B14F-4D97-AF65-F5344CB8AC3E}">
        <p14:creationId xmlns:p14="http://schemas.microsoft.com/office/powerpoint/2010/main" val="32960593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E1718D-9F16-44A4-B23F-2386F3EA81D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4579" name="Rectangle 2"/>
          <p:cNvSpPr>
            <a:spLocks noGrp="1" noRot="1" noChangeAspect="1" noChangeArrowheads="1" noTextEdit="1"/>
          </p:cNvSpPr>
          <p:nvPr>
            <p:ph type="sldImg"/>
          </p:nvPr>
        </p:nvSpPr>
        <p:spPr>
          <a:xfrm>
            <a:off x="1371600" y="1143000"/>
            <a:ext cx="4114800" cy="3086100"/>
          </a:xfrm>
          <a:ln/>
        </p:spPr>
      </p:sp>
      <p:sp>
        <p:nvSpPr>
          <p:cNvPr id="24580" name="Rectangle 3"/>
          <p:cNvSpPr>
            <a:spLocks noGrp="1" noChangeArrowheads="1"/>
          </p:cNvSpPr>
          <p:nvPr>
            <p:ph type="body" idx="1"/>
          </p:nvPr>
        </p:nvSpPr>
        <p:spPr>
          <a:noFill/>
          <a:ln/>
        </p:spPr>
        <p:txBody>
          <a:bodyPr/>
          <a:lstStyle/>
          <a:p>
            <a:pPr eaLnBrk="1" hangingPunct="1"/>
            <a:endParaRPr lang="en-US" sz="1000" b="1" dirty="0">
              <a:latin typeface="Arial" charset="0"/>
            </a:endParaRPr>
          </a:p>
        </p:txBody>
      </p:sp>
    </p:spTree>
    <p:extLst>
      <p:ext uri="{BB962C8B-B14F-4D97-AF65-F5344CB8AC3E}">
        <p14:creationId xmlns:p14="http://schemas.microsoft.com/office/powerpoint/2010/main" val="31567166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E1718D-9F16-44A4-B23F-2386F3EA81D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4579" name="Rectangle 2"/>
          <p:cNvSpPr>
            <a:spLocks noGrp="1" noRot="1" noChangeAspect="1" noChangeArrowheads="1" noTextEdit="1"/>
          </p:cNvSpPr>
          <p:nvPr>
            <p:ph type="sldImg"/>
          </p:nvPr>
        </p:nvSpPr>
        <p:spPr>
          <a:xfrm>
            <a:off x="1371600" y="1143000"/>
            <a:ext cx="4114800" cy="3086100"/>
          </a:xfrm>
          <a:ln/>
        </p:spPr>
      </p:sp>
      <p:sp>
        <p:nvSpPr>
          <p:cNvPr id="24580" name="Rectangle 3"/>
          <p:cNvSpPr>
            <a:spLocks noGrp="1" noChangeArrowheads="1"/>
          </p:cNvSpPr>
          <p:nvPr>
            <p:ph type="body" idx="1"/>
          </p:nvPr>
        </p:nvSpPr>
        <p:spPr>
          <a:noFill/>
          <a:ln/>
        </p:spPr>
        <p:txBody>
          <a:bodyPr/>
          <a:lstStyle/>
          <a:p>
            <a:pPr eaLnBrk="1" hangingPunct="1"/>
            <a:endParaRPr lang="en-US" sz="1000" b="1" dirty="0">
              <a:latin typeface="Arial" charset="0"/>
            </a:endParaRPr>
          </a:p>
        </p:txBody>
      </p:sp>
    </p:spTree>
    <p:extLst>
      <p:ext uri="{BB962C8B-B14F-4D97-AF65-F5344CB8AC3E}">
        <p14:creationId xmlns:p14="http://schemas.microsoft.com/office/powerpoint/2010/main" val="39860734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E1718D-9F16-44A4-B23F-2386F3EA81D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4579" name="Rectangle 2"/>
          <p:cNvSpPr>
            <a:spLocks noGrp="1" noRot="1" noChangeAspect="1" noChangeArrowheads="1" noTextEdit="1"/>
          </p:cNvSpPr>
          <p:nvPr>
            <p:ph type="sldImg"/>
          </p:nvPr>
        </p:nvSpPr>
        <p:spPr>
          <a:xfrm>
            <a:off x="1371600" y="1143000"/>
            <a:ext cx="4114800" cy="3086100"/>
          </a:xfrm>
          <a:ln/>
        </p:spPr>
      </p:sp>
      <p:sp>
        <p:nvSpPr>
          <p:cNvPr id="24580" name="Rectangle 3"/>
          <p:cNvSpPr>
            <a:spLocks noGrp="1" noChangeArrowheads="1"/>
          </p:cNvSpPr>
          <p:nvPr>
            <p:ph type="body" idx="1"/>
          </p:nvPr>
        </p:nvSpPr>
        <p:spPr>
          <a:noFill/>
          <a:ln/>
        </p:spPr>
        <p:txBody>
          <a:bodyPr/>
          <a:lstStyle/>
          <a:p>
            <a:pPr eaLnBrk="1" hangingPunct="1"/>
            <a:r>
              <a:rPr lang="en-US" sz="1000" b="0" dirty="0">
                <a:latin typeface="Arial" charset="0"/>
              </a:rPr>
              <a:t>Questions #1 and #4 have many possible answers. Teachers can add a few examples they expect to see from students. </a:t>
            </a:r>
          </a:p>
        </p:txBody>
      </p:sp>
    </p:spTree>
    <p:extLst>
      <p:ext uri="{BB962C8B-B14F-4D97-AF65-F5344CB8AC3E}">
        <p14:creationId xmlns:p14="http://schemas.microsoft.com/office/powerpoint/2010/main" val="37294462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Layout">
    <p:spTree>
      <p:nvGrpSpPr>
        <p:cNvPr id="1" name=""/>
        <p:cNvGrpSpPr/>
        <p:nvPr/>
      </p:nvGrpSpPr>
      <p:grpSpPr>
        <a:xfrm>
          <a:off x="0" y="0"/>
          <a:ext cx="0" cy="0"/>
          <a:chOff x="0" y="0"/>
          <a:chExt cx="0" cy="0"/>
        </a:xfrm>
      </p:grpSpPr>
      <p:sp>
        <p:nvSpPr>
          <p:cNvPr id="4" name="Title 1"/>
          <p:cNvSpPr>
            <a:spLocks noGrp="1"/>
          </p:cNvSpPr>
          <p:nvPr>
            <p:ph type="ctrTitle"/>
          </p:nvPr>
        </p:nvSpPr>
        <p:spPr>
          <a:xfrm>
            <a:off x="917760" y="2130429"/>
            <a:ext cx="7540440" cy="1470025"/>
          </a:xfrm>
        </p:spPr>
        <p:txBody>
          <a:bodyPr/>
          <a:lstStyle>
            <a:lvl1pPr>
              <a:defRPr>
                <a:solidFill>
                  <a:srgbClr val="FFFFFF"/>
                </a:solidFill>
              </a:defRPr>
            </a:lvl1pPr>
          </a:lstStyle>
          <a:p>
            <a:r>
              <a:rPr lang="en-US"/>
              <a:t>Click to edit Master title style</a:t>
            </a:r>
            <a:endParaRPr lang="en-US" dirty="0"/>
          </a:p>
        </p:txBody>
      </p:sp>
      <p:sp>
        <p:nvSpPr>
          <p:cNvPr id="6" name="Subtitle 2"/>
          <p:cNvSpPr>
            <a:spLocks noGrp="1"/>
          </p:cNvSpPr>
          <p:nvPr>
            <p:ph type="subTitle" idx="1"/>
          </p:nvPr>
        </p:nvSpPr>
        <p:spPr>
          <a:xfrm>
            <a:off x="917760" y="3886200"/>
            <a:ext cx="6168840" cy="1752600"/>
          </a:xfrm>
        </p:spPr>
        <p:txBody>
          <a:bodyPr/>
          <a:lstStyle>
            <a:lvl1pPr marL="0" indent="0" algn="l">
              <a:buNone/>
              <a:defRPr>
                <a:solidFill>
                  <a:srgbClr val="FFFFFF"/>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907571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ub Section Layout">
    <p:spTree>
      <p:nvGrpSpPr>
        <p:cNvPr id="1" name=""/>
        <p:cNvGrpSpPr/>
        <p:nvPr/>
      </p:nvGrpSpPr>
      <p:grpSpPr>
        <a:xfrm>
          <a:off x="0" y="0"/>
          <a:ext cx="0" cy="0"/>
          <a:chOff x="0" y="0"/>
          <a:chExt cx="0" cy="0"/>
        </a:xfrm>
      </p:grpSpPr>
      <p:sp>
        <p:nvSpPr>
          <p:cNvPr id="6" name="Rectangle 5"/>
          <p:cNvSpPr/>
          <p:nvPr/>
        </p:nvSpPr>
        <p:spPr>
          <a:xfrm>
            <a:off x="2" y="0"/>
            <a:ext cx="9143999" cy="6858000"/>
          </a:xfrm>
          <a:prstGeom prst="rect">
            <a:avLst/>
          </a:prstGeom>
          <a:solidFill>
            <a:srgbClr val="FFDD00"/>
          </a:solidFill>
          <a:ln>
            <a:noFill/>
          </a:ln>
          <a:effectLst>
            <a:outerShdw blurRad="127000" dist="88900" dir="8100000" algn="tr" rotWithShape="0">
              <a:prstClr val="black">
                <a:alpha val="20000"/>
              </a:prstClr>
            </a:outerShdw>
          </a:effectLst>
        </p:spPr>
        <p:style>
          <a:lnRef idx="1">
            <a:schemeClr val="accent1"/>
          </a:lnRef>
          <a:fillRef idx="3">
            <a:schemeClr val="accent1"/>
          </a:fillRef>
          <a:effectRef idx="2">
            <a:schemeClr val="accent1"/>
          </a:effectRef>
          <a:fontRef idx="minor">
            <a:schemeClr val="lt1"/>
          </a:fontRef>
        </p:style>
        <p:txBody>
          <a:bodyPr/>
          <a:lstStyle/>
          <a:p>
            <a:pPr fontAlgn="base">
              <a:spcBef>
                <a:spcPct val="0"/>
              </a:spcBef>
              <a:spcAft>
                <a:spcPct val="0"/>
              </a:spcAft>
            </a:pPr>
            <a:endParaRPr lang="en-US" sz="1800">
              <a:solidFill>
                <a:prstClr val="white"/>
              </a:solidFill>
            </a:endParaRPr>
          </a:p>
        </p:txBody>
      </p:sp>
      <p:sp>
        <p:nvSpPr>
          <p:cNvPr id="2" name="Title 1"/>
          <p:cNvSpPr>
            <a:spLocks noGrp="1"/>
          </p:cNvSpPr>
          <p:nvPr>
            <p:ph type="ctrTitle"/>
          </p:nvPr>
        </p:nvSpPr>
        <p:spPr>
          <a:xfrm>
            <a:off x="917760" y="2130429"/>
            <a:ext cx="7540440" cy="1470025"/>
          </a:xfrm>
        </p:spPr>
        <p:txBody>
          <a:bodyPr/>
          <a:lstStyle/>
          <a:p>
            <a:r>
              <a:rPr lang="en-US"/>
              <a:t>Click to edit Master title style</a:t>
            </a:r>
            <a:endParaRPr lang="en-US" dirty="0"/>
          </a:p>
        </p:txBody>
      </p:sp>
      <p:sp>
        <p:nvSpPr>
          <p:cNvPr id="3" name="Subtitle 2"/>
          <p:cNvSpPr>
            <a:spLocks noGrp="1"/>
          </p:cNvSpPr>
          <p:nvPr>
            <p:ph type="subTitle" idx="1"/>
          </p:nvPr>
        </p:nvSpPr>
        <p:spPr>
          <a:xfrm>
            <a:off x="917760" y="3886200"/>
            <a:ext cx="6168840" cy="1752600"/>
          </a:xfrm>
        </p:spPr>
        <p:txBody>
          <a:bodyPr/>
          <a:lstStyle>
            <a:lvl1pPr marL="0" indent="0" algn="l">
              <a:buNone/>
              <a:defRPr>
                <a:solidFill>
                  <a:srgbClr val="4C4C4C"/>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7" name="Date Placeholder 3"/>
          <p:cNvSpPr>
            <a:spLocks noGrp="1"/>
          </p:cNvSpPr>
          <p:nvPr>
            <p:ph type="dt" sz="half" idx="10"/>
          </p:nvPr>
        </p:nvSpPr>
        <p:spPr>
          <a:xfrm>
            <a:off x="7187445" y="6356354"/>
            <a:ext cx="655237" cy="365125"/>
          </a:xfrm>
        </p:spPr>
        <p:txBody>
          <a:bodyPr/>
          <a:lstStyle>
            <a:lvl1pPr>
              <a:defRPr sz="600"/>
            </a:lvl1pPr>
          </a:lstStyle>
          <a:p>
            <a:fld id="{68C2560D-EC28-3B41-86E8-18F1CE0113B4}" type="datetimeFigureOut">
              <a:rPr lang="en-US" smtClean="0"/>
              <a:pPr/>
              <a:t>8/3/2020</a:t>
            </a:fld>
            <a:endParaRPr lang="en-US" dirty="0"/>
          </a:p>
        </p:txBody>
      </p:sp>
      <p:sp>
        <p:nvSpPr>
          <p:cNvPr id="9" name="Slide Number Placeholder 5"/>
          <p:cNvSpPr>
            <a:spLocks noGrp="1"/>
          </p:cNvSpPr>
          <p:nvPr>
            <p:ph type="sldNum" sz="quarter" idx="12"/>
          </p:nvPr>
        </p:nvSpPr>
        <p:spPr>
          <a:xfrm>
            <a:off x="8139330" y="6356354"/>
            <a:ext cx="547470" cy="365125"/>
          </a:xfrm>
        </p:spPr>
        <p:txBody>
          <a:bodyPr/>
          <a:lstStyle>
            <a:lvl1pPr>
              <a:defRPr sz="600"/>
            </a:lvl1pPr>
          </a:lstStyle>
          <a:p>
            <a:fld id="{2066355A-084C-D24E-9AD2-7E4FC41EA627}" type="slidenum">
              <a:rPr lang="en-US" smtClean="0"/>
              <a:pPr/>
              <a:t>‹#›</a:t>
            </a:fld>
            <a:endParaRPr lang="en-US"/>
          </a:p>
        </p:txBody>
      </p:sp>
    </p:spTree>
    <p:extLst>
      <p:ext uri="{BB962C8B-B14F-4D97-AF65-F5344CB8AC3E}">
        <p14:creationId xmlns:p14="http://schemas.microsoft.com/office/powerpoint/2010/main" val="11993483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Rectangle 6"/>
          <p:cNvSpPr/>
          <p:nvPr/>
        </p:nvSpPr>
        <p:spPr>
          <a:xfrm>
            <a:off x="457202" y="4"/>
            <a:ext cx="8686799" cy="6025955"/>
          </a:xfrm>
          <a:prstGeom prst="rect">
            <a:avLst/>
          </a:prstGeom>
          <a:solidFill>
            <a:schemeClr val="bg1"/>
          </a:solidFill>
          <a:ln>
            <a:noFill/>
          </a:ln>
          <a:effectLst>
            <a:outerShdw blurRad="127000" dist="88900" dir="8100000" algn="tr" rotWithShape="0">
              <a:prstClr val="black">
                <a:alpha val="20000"/>
              </a:prstClr>
            </a:outerShdw>
          </a:effectLst>
        </p:spPr>
        <p:style>
          <a:lnRef idx="1">
            <a:schemeClr val="accent1"/>
          </a:lnRef>
          <a:fillRef idx="3">
            <a:schemeClr val="accent1"/>
          </a:fillRef>
          <a:effectRef idx="2">
            <a:schemeClr val="accent1"/>
          </a:effectRef>
          <a:fontRef idx="minor">
            <a:schemeClr val="lt1"/>
          </a:fontRef>
        </p:style>
        <p:txBody>
          <a:bodyPr/>
          <a:lstStyle/>
          <a:p>
            <a:pPr fontAlgn="base">
              <a:spcBef>
                <a:spcPct val="0"/>
              </a:spcBef>
              <a:spcAft>
                <a:spcPct val="0"/>
              </a:spcAft>
            </a:pPr>
            <a:endParaRPr lang="en-US" sz="1800">
              <a:solidFill>
                <a:prstClr val="white"/>
              </a:solidFill>
            </a:endParaRPr>
          </a:p>
        </p:txBody>
      </p:sp>
      <p:sp>
        <p:nvSpPr>
          <p:cNvPr id="9" name="Freeform 8"/>
          <p:cNvSpPr/>
          <p:nvPr/>
        </p:nvSpPr>
        <p:spPr>
          <a:xfrm>
            <a:off x="450906" y="-7515"/>
            <a:ext cx="8702488" cy="6034214"/>
          </a:xfrm>
          <a:custGeom>
            <a:avLst/>
            <a:gdLst>
              <a:gd name="connsiteX0" fmla="*/ 0 w 8702488"/>
              <a:gd name="connsiteY0" fmla="*/ 0 h 6034214"/>
              <a:gd name="connsiteX1" fmla="*/ 0 w 8702488"/>
              <a:gd name="connsiteY1" fmla="*/ 6034214 h 6034214"/>
              <a:gd name="connsiteX2" fmla="*/ 8702488 w 8702488"/>
              <a:gd name="connsiteY2" fmla="*/ 6026699 h 6034214"/>
            </a:gdLst>
            <a:ahLst/>
            <a:cxnLst>
              <a:cxn ang="0">
                <a:pos x="connsiteX0" y="connsiteY0"/>
              </a:cxn>
              <a:cxn ang="0">
                <a:pos x="connsiteX1" y="connsiteY1"/>
              </a:cxn>
              <a:cxn ang="0">
                <a:pos x="connsiteX2" y="connsiteY2"/>
              </a:cxn>
            </a:cxnLst>
            <a:rect l="l" t="t" r="r" b="b"/>
            <a:pathLst>
              <a:path w="8702488" h="6034214">
                <a:moveTo>
                  <a:pt x="0" y="0"/>
                </a:moveTo>
                <a:lnTo>
                  <a:pt x="0" y="6034214"/>
                </a:lnTo>
                <a:lnTo>
                  <a:pt x="8702488" y="6026699"/>
                </a:lnTo>
              </a:path>
            </a:pathLst>
          </a:custGeom>
          <a:noFill/>
          <a:ln>
            <a:solidFill>
              <a:srgbClr val="FFDD00"/>
            </a:solidFill>
          </a:ln>
        </p:spPr>
        <p:style>
          <a:lnRef idx="2">
            <a:schemeClr val="accent1"/>
          </a:lnRef>
          <a:fillRef idx="0">
            <a:schemeClr val="accent1"/>
          </a:fillRef>
          <a:effectRef idx="1">
            <a:schemeClr val="accent1"/>
          </a:effectRef>
          <a:fontRef idx="minor">
            <a:schemeClr val="tx1"/>
          </a:fontRef>
        </p:style>
        <p:txBody>
          <a:bodyPr rtlCol="0" anchor="ctr"/>
          <a:lstStyle/>
          <a:p>
            <a:pPr algn="ctr" fontAlgn="base">
              <a:spcBef>
                <a:spcPct val="0"/>
              </a:spcBef>
              <a:spcAft>
                <a:spcPct val="0"/>
              </a:spcAft>
            </a:pPr>
            <a:endParaRPr lang="en-US" sz="1800">
              <a:solidFill>
                <a:srgbClr val="4C4C4C"/>
              </a:solidFill>
            </a:endParaRPr>
          </a:p>
        </p:txBody>
      </p:sp>
      <p:sp>
        <p:nvSpPr>
          <p:cNvPr id="3" name="Content Placeholder 2"/>
          <p:cNvSpPr>
            <a:spLocks noGrp="1"/>
          </p:cNvSpPr>
          <p:nvPr>
            <p:ph idx="1"/>
          </p:nvPr>
        </p:nvSpPr>
        <p:spPr>
          <a:xfrm>
            <a:off x="656760" y="990604"/>
            <a:ext cx="7871014" cy="4268153"/>
          </a:xfrm>
        </p:spPr>
        <p:txBody>
          <a:bodyPr>
            <a:normAutofit/>
          </a:bodyPr>
          <a:lstStyle>
            <a:lvl1pPr>
              <a:defRPr sz="2100"/>
            </a:lvl1pPr>
            <a:lvl2pPr>
              <a:defRPr sz="2100"/>
            </a:lvl2pPr>
            <a:lvl3pPr>
              <a:defRPr sz="2100"/>
            </a:lvl3pPr>
            <a:lvl4pPr>
              <a:defRPr sz="2100"/>
            </a:lvl4pPr>
            <a:lvl5pPr>
              <a:defRPr sz="21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Title 1"/>
          <p:cNvSpPr>
            <a:spLocks noGrp="1"/>
          </p:cNvSpPr>
          <p:nvPr>
            <p:ph type="title"/>
          </p:nvPr>
        </p:nvSpPr>
        <p:spPr>
          <a:xfrm>
            <a:off x="587189" y="152400"/>
            <a:ext cx="8328213" cy="563562"/>
          </a:xfrm>
          <a:prstGeom prst="rect">
            <a:avLst/>
          </a:prstGeom>
        </p:spPr>
        <p:txBody>
          <a:bodyPr>
            <a:normAutofit/>
          </a:bodyPr>
          <a:lstStyle>
            <a:lvl1pPr>
              <a:defRPr sz="2400"/>
            </a:lvl1pPr>
          </a:lstStyle>
          <a:p>
            <a:pPr marL="0" marR="0" lvl="0" indent="0" defTabSz="6858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ysClr val="windowText" lastClr="000000"/>
                </a:solidFill>
                <a:effectLst/>
                <a:uLnTx/>
                <a:uFillTx/>
              </a:rPr>
              <a:t>Click to edit Master title style</a:t>
            </a:r>
          </a:p>
        </p:txBody>
      </p:sp>
      <p:cxnSp>
        <p:nvCxnSpPr>
          <p:cNvPr id="14" name="Straight Connector 13"/>
          <p:cNvCxnSpPr/>
          <p:nvPr userDrawn="1"/>
        </p:nvCxnSpPr>
        <p:spPr>
          <a:xfrm>
            <a:off x="584139" y="685800"/>
            <a:ext cx="8255062" cy="0"/>
          </a:xfrm>
          <a:prstGeom prst="line">
            <a:avLst/>
          </a:prstGeom>
          <a:noFill/>
          <a:ln w="25400" cap="flat" cmpd="sng" algn="ctr">
            <a:solidFill>
              <a:srgbClr val="FFDD00"/>
            </a:solidFill>
            <a:prstDash val="solid"/>
          </a:ln>
          <a:effectLst>
            <a:outerShdw blurRad="40000" dist="20000" dir="5400000" rotWithShape="0">
              <a:srgbClr val="000000">
                <a:alpha val="38000"/>
              </a:srgbClr>
            </a:outerShdw>
          </a:effectLst>
        </p:spPr>
      </p:cxnSp>
      <p:pic>
        <p:nvPicPr>
          <p:cNvPr id="8"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442911" y="6248400"/>
            <a:ext cx="213519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416648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le and Gold Bar">
    <p:spTree>
      <p:nvGrpSpPr>
        <p:cNvPr id="1" name=""/>
        <p:cNvGrpSpPr/>
        <p:nvPr/>
      </p:nvGrpSpPr>
      <p:grpSpPr>
        <a:xfrm>
          <a:off x="0" y="0"/>
          <a:ext cx="0" cy="0"/>
          <a:chOff x="0" y="0"/>
          <a:chExt cx="0" cy="0"/>
        </a:xfrm>
      </p:grpSpPr>
      <p:sp>
        <p:nvSpPr>
          <p:cNvPr id="7" name="Rectangle 6"/>
          <p:cNvSpPr/>
          <p:nvPr/>
        </p:nvSpPr>
        <p:spPr>
          <a:xfrm>
            <a:off x="457202" y="4"/>
            <a:ext cx="8686799" cy="6025955"/>
          </a:xfrm>
          <a:prstGeom prst="rect">
            <a:avLst/>
          </a:prstGeom>
          <a:solidFill>
            <a:schemeClr val="bg1"/>
          </a:solidFill>
          <a:ln>
            <a:noFill/>
          </a:ln>
          <a:effectLst>
            <a:outerShdw blurRad="127000" dist="88900" dir="8100000" algn="tr" rotWithShape="0">
              <a:prstClr val="black">
                <a:alpha val="20000"/>
              </a:prstClr>
            </a:outerShdw>
          </a:effectLst>
        </p:spPr>
        <p:style>
          <a:lnRef idx="1">
            <a:schemeClr val="accent1"/>
          </a:lnRef>
          <a:fillRef idx="3">
            <a:schemeClr val="accent1"/>
          </a:fillRef>
          <a:effectRef idx="2">
            <a:schemeClr val="accent1"/>
          </a:effectRef>
          <a:fontRef idx="minor">
            <a:schemeClr val="lt1"/>
          </a:fontRef>
        </p:style>
        <p:txBody>
          <a:bodyPr/>
          <a:lstStyle/>
          <a:p>
            <a:endParaRPr lang="en-US" sz="1350">
              <a:solidFill>
                <a:prstClr val="white"/>
              </a:solidFill>
            </a:endParaRPr>
          </a:p>
        </p:txBody>
      </p:sp>
      <p:sp>
        <p:nvSpPr>
          <p:cNvPr id="9" name="Freeform 8"/>
          <p:cNvSpPr/>
          <p:nvPr/>
        </p:nvSpPr>
        <p:spPr>
          <a:xfrm>
            <a:off x="450906" y="-7515"/>
            <a:ext cx="8702488" cy="6034214"/>
          </a:xfrm>
          <a:custGeom>
            <a:avLst/>
            <a:gdLst>
              <a:gd name="connsiteX0" fmla="*/ 0 w 8702488"/>
              <a:gd name="connsiteY0" fmla="*/ 0 h 6034214"/>
              <a:gd name="connsiteX1" fmla="*/ 0 w 8702488"/>
              <a:gd name="connsiteY1" fmla="*/ 6034214 h 6034214"/>
              <a:gd name="connsiteX2" fmla="*/ 8702488 w 8702488"/>
              <a:gd name="connsiteY2" fmla="*/ 6026699 h 6034214"/>
            </a:gdLst>
            <a:ahLst/>
            <a:cxnLst>
              <a:cxn ang="0">
                <a:pos x="connsiteX0" y="connsiteY0"/>
              </a:cxn>
              <a:cxn ang="0">
                <a:pos x="connsiteX1" y="connsiteY1"/>
              </a:cxn>
              <a:cxn ang="0">
                <a:pos x="connsiteX2" y="connsiteY2"/>
              </a:cxn>
            </a:cxnLst>
            <a:rect l="l" t="t" r="r" b="b"/>
            <a:pathLst>
              <a:path w="8702488" h="6034214">
                <a:moveTo>
                  <a:pt x="0" y="0"/>
                </a:moveTo>
                <a:lnTo>
                  <a:pt x="0" y="6034214"/>
                </a:lnTo>
                <a:lnTo>
                  <a:pt x="8702488" y="6026699"/>
                </a:lnTo>
              </a:path>
            </a:pathLst>
          </a:custGeom>
          <a:noFill/>
          <a:ln>
            <a:solidFill>
              <a:srgbClr val="FFDD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1350">
              <a:solidFill>
                <a:srgbClr val="3F3F3F"/>
              </a:solidFill>
            </a:endParaRPr>
          </a:p>
        </p:txBody>
      </p:sp>
      <p:sp>
        <p:nvSpPr>
          <p:cNvPr id="2" name="Title 1"/>
          <p:cNvSpPr>
            <a:spLocks noGrp="1"/>
          </p:cNvSpPr>
          <p:nvPr>
            <p:ph type="title"/>
          </p:nvPr>
        </p:nvSpPr>
        <p:spPr>
          <a:xfrm>
            <a:off x="587189" y="76505"/>
            <a:ext cx="8252013" cy="563562"/>
          </a:xfrm>
        </p:spPr>
        <p:txBody>
          <a:bodyPr>
            <a:normAutofit/>
          </a:bodyPr>
          <a:lstStyle>
            <a:lvl1pPr>
              <a:defRPr sz="2400"/>
            </a:lvl1pPr>
          </a:lstStyle>
          <a:p>
            <a:r>
              <a:rPr lang="en-US" dirty="0"/>
              <a:t>Click to edit Master title style</a:t>
            </a:r>
          </a:p>
        </p:txBody>
      </p:sp>
      <p:cxnSp>
        <p:nvCxnSpPr>
          <p:cNvPr id="10" name="Straight Connector 9"/>
          <p:cNvCxnSpPr/>
          <p:nvPr userDrawn="1"/>
        </p:nvCxnSpPr>
        <p:spPr>
          <a:xfrm>
            <a:off x="584139" y="672714"/>
            <a:ext cx="8255062" cy="24066"/>
          </a:xfrm>
          <a:prstGeom prst="line">
            <a:avLst/>
          </a:prstGeom>
          <a:ln/>
        </p:spPr>
        <p:style>
          <a:lnRef idx="2">
            <a:schemeClr val="accent3"/>
          </a:lnRef>
          <a:fillRef idx="0">
            <a:schemeClr val="accent3"/>
          </a:fillRef>
          <a:effectRef idx="1">
            <a:schemeClr val="accent3"/>
          </a:effectRef>
          <a:fontRef idx="minor">
            <a:schemeClr val="tx1"/>
          </a:fontRef>
        </p:style>
      </p:cxnSp>
      <p:pic>
        <p:nvPicPr>
          <p:cNvPr id="8"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442911" y="6248400"/>
            <a:ext cx="213519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26647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7" name="Rectangle 6"/>
          <p:cNvSpPr/>
          <p:nvPr/>
        </p:nvSpPr>
        <p:spPr>
          <a:xfrm>
            <a:off x="457203" y="6"/>
            <a:ext cx="8686799" cy="6025955"/>
          </a:xfrm>
          <a:prstGeom prst="rect">
            <a:avLst/>
          </a:prstGeom>
          <a:solidFill>
            <a:schemeClr val="bg1"/>
          </a:solidFill>
          <a:ln>
            <a:noFill/>
          </a:ln>
          <a:effectLst>
            <a:outerShdw blurRad="127000" dist="88900" dir="8100000" algn="tr" rotWithShape="0">
              <a:prstClr val="black">
                <a:alpha val="20000"/>
              </a:prstClr>
            </a:outerShdw>
          </a:effectLst>
        </p:spPr>
        <p:style>
          <a:lnRef idx="1">
            <a:schemeClr val="accent1"/>
          </a:lnRef>
          <a:fillRef idx="3">
            <a:schemeClr val="accent1"/>
          </a:fillRef>
          <a:effectRef idx="2">
            <a:schemeClr val="accent1"/>
          </a:effectRef>
          <a:fontRef idx="minor">
            <a:schemeClr val="lt1"/>
          </a:fontRef>
        </p:style>
        <p:txBody>
          <a:bodyPr/>
          <a:lstStyle/>
          <a:p>
            <a:pPr fontAlgn="base">
              <a:spcBef>
                <a:spcPct val="0"/>
              </a:spcBef>
              <a:spcAft>
                <a:spcPct val="0"/>
              </a:spcAft>
            </a:pPr>
            <a:endParaRPr lang="en-US" sz="1800">
              <a:solidFill>
                <a:prstClr val="white"/>
              </a:solidFill>
            </a:endParaRPr>
          </a:p>
        </p:txBody>
      </p:sp>
      <p:sp>
        <p:nvSpPr>
          <p:cNvPr id="9" name="Freeform 8"/>
          <p:cNvSpPr/>
          <p:nvPr/>
        </p:nvSpPr>
        <p:spPr>
          <a:xfrm>
            <a:off x="450906" y="-7515"/>
            <a:ext cx="8702488" cy="6034214"/>
          </a:xfrm>
          <a:custGeom>
            <a:avLst/>
            <a:gdLst>
              <a:gd name="connsiteX0" fmla="*/ 0 w 8702488"/>
              <a:gd name="connsiteY0" fmla="*/ 0 h 6034214"/>
              <a:gd name="connsiteX1" fmla="*/ 0 w 8702488"/>
              <a:gd name="connsiteY1" fmla="*/ 6034214 h 6034214"/>
              <a:gd name="connsiteX2" fmla="*/ 8702488 w 8702488"/>
              <a:gd name="connsiteY2" fmla="*/ 6026699 h 6034214"/>
            </a:gdLst>
            <a:ahLst/>
            <a:cxnLst>
              <a:cxn ang="0">
                <a:pos x="connsiteX0" y="connsiteY0"/>
              </a:cxn>
              <a:cxn ang="0">
                <a:pos x="connsiteX1" y="connsiteY1"/>
              </a:cxn>
              <a:cxn ang="0">
                <a:pos x="connsiteX2" y="connsiteY2"/>
              </a:cxn>
            </a:cxnLst>
            <a:rect l="l" t="t" r="r" b="b"/>
            <a:pathLst>
              <a:path w="8702488" h="6034214">
                <a:moveTo>
                  <a:pt x="0" y="0"/>
                </a:moveTo>
                <a:lnTo>
                  <a:pt x="0" y="6034214"/>
                </a:lnTo>
                <a:lnTo>
                  <a:pt x="8702488" y="6026699"/>
                </a:lnTo>
              </a:path>
            </a:pathLst>
          </a:custGeom>
          <a:noFill/>
          <a:ln>
            <a:solidFill>
              <a:srgbClr val="FFDD00"/>
            </a:solidFill>
          </a:ln>
        </p:spPr>
        <p:style>
          <a:lnRef idx="2">
            <a:schemeClr val="accent1"/>
          </a:lnRef>
          <a:fillRef idx="0">
            <a:schemeClr val="accent1"/>
          </a:fillRef>
          <a:effectRef idx="1">
            <a:schemeClr val="accent1"/>
          </a:effectRef>
          <a:fontRef idx="minor">
            <a:schemeClr val="tx1"/>
          </a:fontRef>
        </p:style>
        <p:txBody>
          <a:bodyPr rtlCol="0" anchor="ctr"/>
          <a:lstStyle/>
          <a:p>
            <a:pPr algn="ctr" fontAlgn="base">
              <a:spcBef>
                <a:spcPct val="0"/>
              </a:spcBef>
              <a:spcAft>
                <a:spcPct val="0"/>
              </a:spcAft>
            </a:pPr>
            <a:endParaRPr lang="en-US" sz="1800">
              <a:solidFill>
                <a:srgbClr val="4C4C4C"/>
              </a:solidFill>
            </a:endParaRP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442911" y="6248400"/>
            <a:ext cx="213519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40983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7" name="Rectangle 6"/>
          <p:cNvSpPr/>
          <p:nvPr/>
        </p:nvSpPr>
        <p:spPr>
          <a:xfrm>
            <a:off x="457202" y="4"/>
            <a:ext cx="8686799" cy="6025955"/>
          </a:xfrm>
          <a:prstGeom prst="rect">
            <a:avLst/>
          </a:prstGeom>
          <a:solidFill>
            <a:schemeClr val="bg1"/>
          </a:solidFill>
          <a:ln>
            <a:noFill/>
          </a:ln>
          <a:effectLst>
            <a:outerShdw blurRad="127000" dist="88900" dir="8100000" algn="tr" rotWithShape="0">
              <a:prstClr val="black">
                <a:alpha val="20000"/>
              </a:prstClr>
            </a:outerShdw>
          </a:effectLst>
        </p:spPr>
        <p:style>
          <a:lnRef idx="1">
            <a:schemeClr val="accent1"/>
          </a:lnRef>
          <a:fillRef idx="3">
            <a:schemeClr val="accent1"/>
          </a:fillRef>
          <a:effectRef idx="2">
            <a:schemeClr val="accent1"/>
          </a:effectRef>
          <a:fontRef idx="minor">
            <a:schemeClr val="lt1"/>
          </a:fontRef>
        </p:style>
        <p:txBody>
          <a:bodyPr/>
          <a:lstStyle/>
          <a:p>
            <a:endParaRPr lang="en-US" sz="1350">
              <a:solidFill>
                <a:prstClr val="white"/>
              </a:solidFill>
            </a:endParaRPr>
          </a:p>
        </p:txBody>
      </p:sp>
      <p:sp>
        <p:nvSpPr>
          <p:cNvPr id="9" name="Freeform 8"/>
          <p:cNvSpPr/>
          <p:nvPr/>
        </p:nvSpPr>
        <p:spPr>
          <a:xfrm>
            <a:off x="450906" y="-7515"/>
            <a:ext cx="8702488" cy="6034214"/>
          </a:xfrm>
          <a:custGeom>
            <a:avLst/>
            <a:gdLst>
              <a:gd name="connsiteX0" fmla="*/ 0 w 8702488"/>
              <a:gd name="connsiteY0" fmla="*/ 0 h 6034214"/>
              <a:gd name="connsiteX1" fmla="*/ 0 w 8702488"/>
              <a:gd name="connsiteY1" fmla="*/ 6034214 h 6034214"/>
              <a:gd name="connsiteX2" fmla="*/ 8702488 w 8702488"/>
              <a:gd name="connsiteY2" fmla="*/ 6026699 h 6034214"/>
            </a:gdLst>
            <a:ahLst/>
            <a:cxnLst>
              <a:cxn ang="0">
                <a:pos x="connsiteX0" y="connsiteY0"/>
              </a:cxn>
              <a:cxn ang="0">
                <a:pos x="connsiteX1" y="connsiteY1"/>
              </a:cxn>
              <a:cxn ang="0">
                <a:pos x="connsiteX2" y="connsiteY2"/>
              </a:cxn>
            </a:cxnLst>
            <a:rect l="l" t="t" r="r" b="b"/>
            <a:pathLst>
              <a:path w="8702488" h="6034214">
                <a:moveTo>
                  <a:pt x="0" y="0"/>
                </a:moveTo>
                <a:lnTo>
                  <a:pt x="0" y="6034214"/>
                </a:lnTo>
                <a:lnTo>
                  <a:pt x="8702488" y="6026699"/>
                </a:lnTo>
              </a:path>
            </a:pathLst>
          </a:custGeom>
          <a:noFill/>
          <a:ln>
            <a:solidFill>
              <a:srgbClr val="FFDD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1350">
              <a:solidFill>
                <a:srgbClr val="3F3F3F"/>
              </a:solidFill>
            </a:endParaRPr>
          </a:p>
        </p:txBody>
      </p:sp>
      <p:sp>
        <p:nvSpPr>
          <p:cNvPr id="3" name="Content Placeholder 2"/>
          <p:cNvSpPr>
            <a:spLocks noGrp="1"/>
          </p:cNvSpPr>
          <p:nvPr>
            <p:ph idx="1"/>
          </p:nvPr>
        </p:nvSpPr>
        <p:spPr>
          <a:xfrm>
            <a:off x="625461" y="1066804"/>
            <a:ext cx="8213740" cy="4268153"/>
          </a:xfrm>
        </p:spPr>
        <p:txBody>
          <a:bodyPr>
            <a:normAutofit/>
          </a:bodyPr>
          <a:lstStyle>
            <a:lvl1pPr>
              <a:defRPr sz="2100"/>
            </a:lvl1pPr>
            <a:lvl2pPr>
              <a:defRPr sz="2100"/>
            </a:lvl2pPr>
            <a:lvl3pPr>
              <a:defRPr sz="2100"/>
            </a:lvl3pPr>
            <a:lvl4pPr>
              <a:defRPr sz="2100"/>
            </a:lvl4pPr>
            <a:lvl5pPr>
              <a:defRPr sz="21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3" name="Title 1"/>
          <p:cNvSpPr>
            <a:spLocks noGrp="1"/>
          </p:cNvSpPr>
          <p:nvPr>
            <p:ph type="title"/>
          </p:nvPr>
        </p:nvSpPr>
        <p:spPr>
          <a:xfrm>
            <a:off x="587189" y="152400"/>
            <a:ext cx="8252013" cy="563562"/>
          </a:xfrm>
        </p:spPr>
        <p:txBody>
          <a:bodyPr>
            <a:normAutofit/>
          </a:bodyPr>
          <a:lstStyle>
            <a:lvl1pPr>
              <a:defRPr sz="2400"/>
            </a:lvl1pPr>
          </a:lstStyle>
          <a:p>
            <a:r>
              <a:rPr lang="en-US" dirty="0"/>
              <a:t>Click to edit Master title style</a:t>
            </a:r>
          </a:p>
        </p:txBody>
      </p:sp>
      <p:cxnSp>
        <p:nvCxnSpPr>
          <p:cNvPr id="14" name="Straight Connector 13"/>
          <p:cNvCxnSpPr/>
          <p:nvPr userDrawn="1"/>
        </p:nvCxnSpPr>
        <p:spPr>
          <a:xfrm>
            <a:off x="584139" y="685800"/>
            <a:ext cx="8255062" cy="24066"/>
          </a:xfrm>
          <a:prstGeom prst="line">
            <a:avLst/>
          </a:prstGeom>
          <a:ln>
            <a:solidFill>
              <a:schemeClr val="accent3"/>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752143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Content Slide (w/P Background Image and Text)">
    <p:spTree>
      <p:nvGrpSpPr>
        <p:cNvPr id="1" name=""/>
        <p:cNvGrpSpPr/>
        <p:nvPr/>
      </p:nvGrpSpPr>
      <p:grpSpPr>
        <a:xfrm>
          <a:off x="0" y="0"/>
          <a:ext cx="0" cy="0"/>
          <a:chOff x="0" y="0"/>
          <a:chExt cx="0" cy="0"/>
        </a:xfrm>
      </p:grpSpPr>
      <p:sp>
        <p:nvSpPr>
          <p:cNvPr id="7" name="Rectangle 6"/>
          <p:cNvSpPr/>
          <p:nvPr/>
        </p:nvSpPr>
        <p:spPr>
          <a:xfrm>
            <a:off x="457202" y="4"/>
            <a:ext cx="8686799" cy="6025955"/>
          </a:xfrm>
          <a:prstGeom prst="rect">
            <a:avLst/>
          </a:prstGeom>
          <a:solidFill>
            <a:schemeClr val="bg1"/>
          </a:solidFill>
          <a:ln>
            <a:noFill/>
          </a:ln>
          <a:effectLst>
            <a:outerShdw blurRad="127000" dist="88900" dir="8100000" algn="tr" rotWithShape="0">
              <a:prstClr val="black">
                <a:alpha val="20000"/>
              </a:prstClr>
            </a:outerShdw>
          </a:effectLst>
        </p:spPr>
        <p:style>
          <a:lnRef idx="1">
            <a:schemeClr val="accent1"/>
          </a:lnRef>
          <a:fillRef idx="3">
            <a:schemeClr val="accent1"/>
          </a:fillRef>
          <a:effectRef idx="2">
            <a:schemeClr val="accent1"/>
          </a:effectRef>
          <a:fontRef idx="minor">
            <a:schemeClr val="lt1"/>
          </a:fontRef>
        </p:style>
        <p:txBody>
          <a:bodyPr/>
          <a:lstStyle/>
          <a:p>
            <a:endParaRPr lang="en-US" sz="1350">
              <a:solidFill>
                <a:prstClr val="white"/>
              </a:solidFill>
            </a:endParaRPr>
          </a:p>
        </p:txBody>
      </p:sp>
      <p:sp>
        <p:nvSpPr>
          <p:cNvPr id="9" name="Freeform 8"/>
          <p:cNvSpPr/>
          <p:nvPr/>
        </p:nvSpPr>
        <p:spPr>
          <a:xfrm>
            <a:off x="450906" y="-7515"/>
            <a:ext cx="8702488" cy="6034214"/>
          </a:xfrm>
          <a:custGeom>
            <a:avLst/>
            <a:gdLst>
              <a:gd name="connsiteX0" fmla="*/ 0 w 8702488"/>
              <a:gd name="connsiteY0" fmla="*/ 0 h 6034214"/>
              <a:gd name="connsiteX1" fmla="*/ 0 w 8702488"/>
              <a:gd name="connsiteY1" fmla="*/ 6034214 h 6034214"/>
              <a:gd name="connsiteX2" fmla="*/ 8702488 w 8702488"/>
              <a:gd name="connsiteY2" fmla="*/ 6026699 h 6034214"/>
            </a:gdLst>
            <a:ahLst/>
            <a:cxnLst>
              <a:cxn ang="0">
                <a:pos x="connsiteX0" y="connsiteY0"/>
              </a:cxn>
              <a:cxn ang="0">
                <a:pos x="connsiteX1" y="connsiteY1"/>
              </a:cxn>
              <a:cxn ang="0">
                <a:pos x="connsiteX2" y="connsiteY2"/>
              </a:cxn>
            </a:cxnLst>
            <a:rect l="l" t="t" r="r" b="b"/>
            <a:pathLst>
              <a:path w="8702488" h="6034214">
                <a:moveTo>
                  <a:pt x="0" y="0"/>
                </a:moveTo>
                <a:lnTo>
                  <a:pt x="0" y="6034214"/>
                </a:lnTo>
                <a:lnTo>
                  <a:pt x="8702488" y="6026699"/>
                </a:lnTo>
              </a:path>
            </a:pathLst>
          </a:custGeom>
          <a:noFill/>
          <a:ln>
            <a:solidFill>
              <a:srgbClr val="FFDD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1350">
              <a:solidFill>
                <a:srgbClr val="4C4C4C"/>
              </a:solidFill>
            </a:endParaRPr>
          </a:p>
        </p:txBody>
      </p:sp>
      <p:sp>
        <p:nvSpPr>
          <p:cNvPr id="2" name="Title 1"/>
          <p:cNvSpPr>
            <a:spLocks noGrp="1"/>
          </p:cNvSpPr>
          <p:nvPr>
            <p:ph type="title" hasCustomPrompt="1"/>
          </p:nvPr>
        </p:nvSpPr>
        <p:spPr>
          <a:xfrm>
            <a:off x="450906" y="152400"/>
            <a:ext cx="8693094" cy="563562"/>
          </a:xfrm>
          <a:solidFill>
            <a:srgbClr val="4C4C4C">
              <a:alpha val="80000"/>
            </a:srgbClr>
          </a:solidFill>
        </p:spPr>
        <p:txBody>
          <a:bodyPr>
            <a:normAutofit/>
          </a:bodyPr>
          <a:lstStyle>
            <a:lvl1pPr algn="ctr">
              <a:defRPr sz="2400">
                <a:solidFill>
                  <a:schemeClr val="tx2"/>
                </a:solidFill>
              </a:defRPr>
            </a:lvl1pPr>
          </a:lstStyle>
          <a:p>
            <a:r>
              <a:rPr lang="en-US" dirty="0"/>
              <a:t>Title (W/Background Image and Text)</a:t>
            </a:r>
          </a:p>
        </p:txBody>
      </p:sp>
      <p:sp>
        <p:nvSpPr>
          <p:cNvPr id="3" name="Content Placeholder 2"/>
          <p:cNvSpPr>
            <a:spLocks noGrp="1"/>
          </p:cNvSpPr>
          <p:nvPr>
            <p:ph idx="1" hasCustomPrompt="1"/>
          </p:nvPr>
        </p:nvSpPr>
        <p:spPr>
          <a:xfrm>
            <a:off x="442912" y="2715641"/>
            <a:ext cx="8686799" cy="2490177"/>
          </a:xfrm>
          <a:solidFill>
            <a:srgbClr val="4C4C4C">
              <a:alpha val="80000"/>
            </a:srgbClr>
          </a:solidFill>
        </p:spPr>
        <p:txBody>
          <a:bodyPr>
            <a:normAutofit/>
          </a:bodyPr>
          <a:lstStyle>
            <a:lvl1pPr>
              <a:defRPr sz="2100">
                <a:solidFill>
                  <a:schemeClr val="bg1"/>
                </a:solidFill>
              </a:defRPr>
            </a:lvl1pPr>
            <a:lvl2pPr>
              <a:defRPr sz="2100">
                <a:solidFill>
                  <a:schemeClr val="bg1"/>
                </a:solidFill>
              </a:defRPr>
            </a:lvl2pPr>
            <a:lvl3pPr>
              <a:defRPr sz="2100">
                <a:solidFill>
                  <a:schemeClr val="bg1"/>
                </a:solidFill>
              </a:defRPr>
            </a:lvl3pPr>
            <a:lvl4pPr>
              <a:defRPr sz="2100">
                <a:solidFill>
                  <a:schemeClr val="bg1"/>
                </a:solidFill>
              </a:defRPr>
            </a:lvl4pPr>
            <a:lvl5pPr>
              <a:defRPr sz="2100"/>
            </a:lvl5pPr>
          </a:lstStyle>
          <a:p>
            <a:pPr lvl="0"/>
            <a:r>
              <a:rPr lang="en-US" dirty="0"/>
              <a:t>Text</a:t>
            </a:r>
          </a:p>
          <a:p>
            <a:pPr lvl="0"/>
            <a:r>
              <a:rPr lang="en-US" dirty="0"/>
              <a:t>Text</a:t>
            </a:r>
          </a:p>
          <a:p>
            <a:pPr lvl="0"/>
            <a:r>
              <a:rPr lang="en-US" dirty="0"/>
              <a:t>Text</a:t>
            </a:r>
          </a:p>
          <a:p>
            <a:pPr lvl="0"/>
            <a:r>
              <a:rPr lang="en-US" dirty="0"/>
              <a:t>Text</a:t>
            </a:r>
          </a:p>
        </p:txBody>
      </p:sp>
      <p:pic>
        <p:nvPicPr>
          <p:cNvPr id="12"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442911" y="6248400"/>
            <a:ext cx="213519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89640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Blank">
    <p:spTree>
      <p:nvGrpSpPr>
        <p:cNvPr id="1" name=""/>
        <p:cNvGrpSpPr/>
        <p:nvPr/>
      </p:nvGrpSpPr>
      <p:grpSpPr>
        <a:xfrm>
          <a:off x="0" y="0"/>
          <a:ext cx="0" cy="0"/>
          <a:chOff x="0" y="0"/>
          <a:chExt cx="0" cy="0"/>
        </a:xfrm>
      </p:grpSpPr>
      <p:sp>
        <p:nvSpPr>
          <p:cNvPr id="7" name="Rectangle 6"/>
          <p:cNvSpPr/>
          <p:nvPr userDrawn="1"/>
        </p:nvSpPr>
        <p:spPr>
          <a:xfrm>
            <a:off x="457203" y="4"/>
            <a:ext cx="8686799" cy="6025955"/>
          </a:xfrm>
          <a:prstGeom prst="rect">
            <a:avLst/>
          </a:prstGeom>
          <a:solidFill>
            <a:schemeClr val="bg1"/>
          </a:solidFill>
          <a:ln>
            <a:noFill/>
          </a:ln>
          <a:effectLst>
            <a:outerShdw blurRad="127000" dist="88900" dir="8100000" algn="tr" rotWithShape="0">
              <a:prstClr val="black">
                <a:alpha val="20000"/>
              </a:prstClr>
            </a:outerShdw>
          </a:effectLst>
        </p:spPr>
        <p:style>
          <a:lnRef idx="1">
            <a:schemeClr val="accent1"/>
          </a:lnRef>
          <a:fillRef idx="3">
            <a:schemeClr val="accent1"/>
          </a:fillRef>
          <a:effectRef idx="2">
            <a:schemeClr val="accent1"/>
          </a:effectRef>
          <a:fontRef idx="minor">
            <a:schemeClr val="lt1"/>
          </a:fontRef>
        </p:style>
        <p:txBody>
          <a:bodyPr/>
          <a:lstStyle/>
          <a:p>
            <a:endParaRPr lang="en-US" sz="1350" dirty="0">
              <a:solidFill>
                <a:prstClr val="white"/>
              </a:solidFill>
            </a:endParaRPr>
          </a:p>
        </p:txBody>
      </p:sp>
      <p:sp>
        <p:nvSpPr>
          <p:cNvPr id="9" name="Freeform 8"/>
          <p:cNvSpPr/>
          <p:nvPr/>
        </p:nvSpPr>
        <p:spPr>
          <a:xfrm>
            <a:off x="450906" y="-7515"/>
            <a:ext cx="8702488" cy="6034214"/>
          </a:xfrm>
          <a:custGeom>
            <a:avLst/>
            <a:gdLst>
              <a:gd name="connsiteX0" fmla="*/ 0 w 8702488"/>
              <a:gd name="connsiteY0" fmla="*/ 0 h 6034214"/>
              <a:gd name="connsiteX1" fmla="*/ 0 w 8702488"/>
              <a:gd name="connsiteY1" fmla="*/ 6034214 h 6034214"/>
              <a:gd name="connsiteX2" fmla="*/ 8702488 w 8702488"/>
              <a:gd name="connsiteY2" fmla="*/ 6026699 h 6034214"/>
            </a:gdLst>
            <a:ahLst/>
            <a:cxnLst>
              <a:cxn ang="0">
                <a:pos x="connsiteX0" y="connsiteY0"/>
              </a:cxn>
              <a:cxn ang="0">
                <a:pos x="connsiteX1" y="connsiteY1"/>
              </a:cxn>
              <a:cxn ang="0">
                <a:pos x="connsiteX2" y="connsiteY2"/>
              </a:cxn>
            </a:cxnLst>
            <a:rect l="l" t="t" r="r" b="b"/>
            <a:pathLst>
              <a:path w="8702488" h="6034214">
                <a:moveTo>
                  <a:pt x="0" y="0"/>
                </a:moveTo>
                <a:lnTo>
                  <a:pt x="0" y="6034214"/>
                </a:lnTo>
                <a:lnTo>
                  <a:pt x="8702488" y="6026699"/>
                </a:lnTo>
              </a:path>
            </a:pathLst>
          </a:custGeom>
          <a:noFill/>
          <a:ln>
            <a:solidFill>
              <a:srgbClr val="FFDD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1350" dirty="0">
              <a:solidFill>
                <a:srgbClr val="4C4C4C"/>
              </a:solidFill>
            </a:endParaRP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442911" y="6248400"/>
            <a:ext cx="213519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315772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3F3F3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5786" y="274638"/>
            <a:ext cx="7871013"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15787" y="1600204"/>
            <a:ext cx="7871014" cy="426815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2"/>
          </p:nvPr>
        </p:nvSpPr>
        <p:spPr>
          <a:xfrm>
            <a:off x="7187443" y="6287673"/>
            <a:ext cx="868746" cy="365125"/>
          </a:xfrm>
          <a:prstGeom prst="rect">
            <a:avLst/>
          </a:prstGeom>
        </p:spPr>
        <p:txBody>
          <a:bodyPr/>
          <a:lstStyle>
            <a:lvl1pPr>
              <a:defRPr sz="750">
                <a:solidFill>
                  <a:srgbClr val="7E7E7E"/>
                </a:solidFill>
              </a:defRPr>
            </a:lvl1pPr>
          </a:lstStyle>
          <a:p>
            <a:pPr fontAlgn="base">
              <a:spcBef>
                <a:spcPct val="0"/>
              </a:spcBef>
              <a:spcAft>
                <a:spcPct val="0"/>
              </a:spcAft>
            </a:pPr>
            <a:fld id="{68C2560D-EC28-3B41-86E8-18F1CE0113B4}" type="datetimeFigureOut">
              <a:rPr lang="en-US" smtClean="0">
                <a:latin typeface="Verdana" pitchFamily="34" charset="0"/>
              </a:rPr>
              <a:pPr fontAlgn="base">
                <a:spcBef>
                  <a:spcPct val="0"/>
                </a:spcBef>
                <a:spcAft>
                  <a:spcPct val="0"/>
                </a:spcAft>
              </a:pPr>
              <a:t>8/3/2020</a:t>
            </a:fld>
            <a:endParaRPr lang="en-US" dirty="0">
              <a:latin typeface="Verdana" pitchFamily="34" charset="0"/>
            </a:endParaRPr>
          </a:p>
        </p:txBody>
      </p:sp>
      <p:sp>
        <p:nvSpPr>
          <p:cNvPr id="9" name="Slide Number Placeholder 5"/>
          <p:cNvSpPr>
            <a:spLocks noGrp="1"/>
          </p:cNvSpPr>
          <p:nvPr>
            <p:ph type="sldNum" sz="quarter" idx="4"/>
          </p:nvPr>
        </p:nvSpPr>
        <p:spPr>
          <a:xfrm>
            <a:off x="8139330" y="6287673"/>
            <a:ext cx="547470" cy="365125"/>
          </a:xfrm>
          <a:prstGeom prst="rect">
            <a:avLst/>
          </a:prstGeom>
        </p:spPr>
        <p:txBody>
          <a:bodyPr/>
          <a:lstStyle>
            <a:lvl1pPr algn="r">
              <a:defRPr sz="750">
                <a:solidFill>
                  <a:srgbClr val="7E7E7E"/>
                </a:solidFill>
              </a:defRPr>
            </a:lvl1pPr>
          </a:lstStyle>
          <a:p>
            <a:pPr fontAlgn="base">
              <a:spcBef>
                <a:spcPct val="0"/>
              </a:spcBef>
              <a:spcAft>
                <a:spcPct val="0"/>
              </a:spcAft>
            </a:pPr>
            <a:fld id="{2066355A-084C-D24E-9AD2-7E4FC41EA627}" type="slidenum">
              <a:rPr lang="en-US" smtClean="0">
                <a:latin typeface="Verdana" pitchFamily="34" charset="0"/>
              </a:rPr>
              <a:pPr fontAlgn="base">
                <a:spcBef>
                  <a:spcPct val="0"/>
                </a:spcBef>
                <a:spcAft>
                  <a:spcPct val="0"/>
                </a:spcAft>
              </a:pPr>
              <a:t>‹#›</a:t>
            </a:fld>
            <a:endParaRPr lang="en-US" dirty="0">
              <a:latin typeface="Verdana" pitchFamily="34" charset="0"/>
            </a:endParaRPr>
          </a:p>
        </p:txBody>
      </p:sp>
      <p:pic>
        <p:nvPicPr>
          <p:cNvPr id="6" name="Picture 5">
            <a:extLst>
              <a:ext uri="{FF2B5EF4-FFF2-40B4-BE49-F238E27FC236}">
                <a16:creationId xmlns:a16="http://schemas.microsoft.com/office/drawing/2014/main" id="{B90B8162-3FF9-49DB-A002-666F953DD39A}"/>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bwMode="gray">
          <a:xfrm>
            <a:off x="442911" y="6248400"/>
            <a:ext cx="213519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08287015"/>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Lst>
  <p:txStyles>
    <p:titleStyle>
      <a:lvl1pPr algn="l" defTabSz="3429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342900" rtl="0" eaLnBrk="1" latinLnBrk="0" hangingPunct="1">
        <a:spcBef>
          <a:spcPct val="20000"/>
        </a:spcBef>
        <a:buFont typeface="Arial"/>
        <a:buChar char="•"/>
        <a:defRPr sz="2400" kern="1200">
          <a:solidFill>
            <a:schemeClr val="tx1"/>
          </a:solidFill>
          <a:latin typeface="+mn-lt"/>
          <a:ea typeface="+mn-ea"/>
          <a:cs typeface="+mn-cs"/>
        </a:defRPr>
      </a:lvl1pPr>
      <a:lvl2pPr marL="557213" indent="-214313" algn="l" defTabSz="342900" rtl="0" eaLnBrk="1" latinLnBrk="0" hangingPunct="1">
        <a:spcBef>
          <a:spcPct val="20000"/>
        </a:spcBef>
        <a:buFont typeface="Arial"/>
        <a:buChar char="–"/>
        <a:defRPr sz="2100" kern="1200">
          <a:solidFill>
            <a:schemeClr val="tx1"/>
          </a:solidFill>
          <a:latin typeface="+mn-lt"/>
          <a:ea typeface="+mn-ea"/>
          <a:cs typeface="+mn-cs"/>
        </a:defRPr>
      </a:lvl2pPr>
      <a:lvl3pPr marL="857250" indent="-171450" algn="l" defTabSz="342900" rtl="0" eaLnBrk="1" latinLnBrk="0" hangingPunct="1">
        <a:spcBef>
          <a:spcPct val="20000"/>
        </a:spcBef>
        <a:buFont typeface="Arial"/>
        <a:buChar char="•"/>
        <a:defRPr sz="1800" kern="1200">
          <a:solidFill>
            <a:schemeClr val="tx1"/>
          </a:solidFill>
          <a:latin typeface="+mn-lt"/>
          <a:ea typeface="+mn-ea"/>
          <a:cs typeface="+mn-cs"/>
        </a:defRPr>
      </a:lvl3pPr>
      <a:lvl4pPr marL="1200150" indent="-171450" algn="l" defTabSz="342900" rtl="0" eaLnBrk="1" latinLnBrk="0" hangingPunct="1">
        <a:spcBef>
          <a:spcPct val="20000"/>
        </a:spcBef>
        <a:buFont typeface="Arial"/>
        <a:buChar char="–"/>
        <a:defRPr sz="1500" kern="1200">
          <a:solidFill>
            <a:schemeClr val="tx1"/>
          </a:solidFill>
          <a:latin typeface="+mn-lt"/>
          <a:ea typeface="+mn-ea"/>
          <a:cs typeface="+mn-cs"/>
        </a:defRPr>
      </a:lvl4pPr>
      <a:lvl5pPr marL="1543050" indent="-171450" algn="l" defTabSz="342900" rtl="0" eaLnBrk="1" latinLnBrk="0" hangingPunct="1">
        <a:spcBef>
          <a:spcPct val="20000"/>
        </a:spcBef>
        <a:buFont typeface="Arial"/>
        <a:buChar char="»"/>
        <a:defRPr sz="1500" kern="1200">
          <a:solidFill>
            <a:schemeClr val="tx1"/>
          </a:solidFill>
          <a:latin typeface="+mn-lt"/>
          <a:ea typeface="+mn-ea"/>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1744335" y="314326"/>
            <a:ext cx="5655330" cy="1431131"/>
          </a:xfrm>
          <a:noFill/>
        </p:spPr>
        <p:txBody>
          <a:bodyPr>
            <a:normAutofit/>
          </a:bodyPr>
          <a:lstStyle/>
          <a:p>
            <a:pPr algn="ctr" eaLnBrk="1" hangingPunct="1"/>
            <a:r>
              <a:rPr lang="en-US" sz="2700" dirty="0">
                <a:solidFill>
                  <a:schemeClr val="tx2"/>
                </a:solidFill>
              </a:rPr>
              <a:t>Retrieval Practice</a:t>
            </a:r>
            <a:br>
              <a:rPr lang="en-US" sz="2700" dirty="0">
                <a:solidFill>
                  <a:schemeClr val="tx2"/>
                </a:solidFill>
              </a:rPr>
            </a:br>
            <a:r>
              <a:rPr lang="en-US" sz="2700" dirty="0">
                <a:solidFill>
                  <a:schemeClr val="tx2"/>
                </a:solidFill>
              </a:rPr>
              <a:t>Science Fiction Short Stories</a:t>
            </a:r>
          </a:p>
        </p:txBody>
      </p:sp>
      <p:pic>
        <p:nvPicPr>
          <p:cNvPr id="2" name="Picture 1">
            <a:extLst>
              <a:ext uri="{FF2B5EF4-FFF2-40B4-BE49-F238E27FC236}">
                <a16:creationId xmlns:a16="http://schemas.microsoft.com/office/drawing/2014/main" id="{83025E21-FE17-406C-8062-39485355AF3A}"/>
              </a:ext>
            </a:extLst>
          </p:cNvPr>
          <p:cNvPicPr>
            <a:picLocks noChangeAspect="1"/>
          </p:cNvPicPr>
          <p:nvPr/>
        </p:nvPicPr>
        <p:blipFill>
          <a:blip r:embed="rId3"/>
          <a:stretch>
            <a:fillRect/>
          </a:stretch>
        </p:blipFill>
        <p:spPr>
          <a:xfrm>
            <a:off x="2556933" y="1745457"/>
            <a:ext cx="4030133" cy="3943548"/>
          </a:xfrm>
          <a:prstGeom prst="rect">
            <a:avLst/>
          </a:prstGeom>
        </p:spPr>
      </p:pic>
    </p:spTree>
    <p:extLst>
      <p:ext uri="{BB962C8B-B14F-4D97-AF65-F5344CB8AC3E}">
        <p14:creationId xmlns:p14="http://schemas.microsoft.com/office/powerpoint/2010/main" val="6499708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1102016" y="112370"/>
            <a:ext cx="7154116" cy="642019"/>
          </a:xfrm>
          <a:noFill/>
        </p:spPr>
        <p:txBody>
          <a:bodyPr>
            <a:normAutofit/>
          </a:bodyPr>
          <a:lstStyle/>
          <a:p>
            <a:pPr algn="ctr" eaLnBrk="1" hangingPunct="1"/>
            <a:r>
              <a:rPr lang="en-US" sz="2400" dirty="0">
                <a:solidFill>
                  <a:schemeClr val="tx2"/>
                </a:solidFill>
              </a:rPr>
              <a:t>Retrieval Practice: Lesson 16 (“Harrison Bergeron”)</a:t>
            </a:r>
          </a:p>
        </p:txBody>
      </p:sp>
      <p:sp>
        <p:nvSpPr>
          <p:cNvPr id="3" name="TextBox 2">
            <a:extLst>
              <a:ext uri="{FF2B5EF4-FFF2-40B4-BE49-F238E27FC236}">
                <a16:creationId xmlns:a16="http://schemas.microsoft.com/office/drawing/2014/main" id="{00613E7B-F47E-4E01-ABFE-D8A55D67CFE2}"/>
              </a:ext>
            </a:extLst>
          </p:cNvPr>
          <p:cNvSpPr txBox="1"/>
          <p:nvPr/>
        </p:nvSpPr>
        <p:spPr>
          <a:xfrm>
            <a:off x="138475" y="771946"/>
            <a:ext cx="9081198" cy="5493812"/>
          </a:xfrm>
          <a:prstGeom prst="rect">
            <a:avLst/>
          </a:prstGeom>
          <a:noFill/>
        </p:spPr>
        <p:txBody>
          <a:bodyPr wrap="square" rtlCol="0">
            <a:spAutoFit/>
          </a:bodyPr>
          <a:lstStyle/>
          <a:p>
            <a:pPr marL="342900" lvl="0" indent="-342900">
              <a:buFontTx/>
              <a:buAutoNum type="arabicPeriod"/>
            </a:pPr>
            <a:r>
              <a:rPr lang="en-US" sz="1950" dirty="0">
                <a:solidFill>
                  <a:prstClr val="white"/>
                </a:solidFill>
              </a:rPr>
              <a:t>What is an </a:t>
            </a:r>
            <a:r>
              <a:rPr lang="en-US" sz="1950" dirty="0">
                <a:solidFill>
                  <a:srgbClr val="00B0F0"/>
                </a:solidFill>
              </a:rPr>
              <a:t>absurdity</a:t>
            </a:r>
            <a:r>
              <a:rPr lang="en-US" sz="1950" dirty="0">
                <a:solidFill>
                  <a:prstClr val="white"/>
                </a:solidFill>
              </a:rPr>
              <a:t>? Give one example of an </a:t>
            </a:r>
            <a:r>
              <a:rPr lang="en-US" sz="1950" dirty="0">
                <a:solidFill>
                  <a:srgbClr val="00B0F0"/>
                </a:solidFill>
              </a:rPr>
              <a:t>absurdity</a:t>
            </a:r>
            <a:r>
              <a:rPr lang="en-US" sz="1950" dirty="0">
                <a:solidFill>
                  <a:prstClr val="white"/>
                </a:solidFill>
              </a:rPr>
              <a:t> from “Harrison Bergeron.” </a:t>
            </a:r>
          </a:p>
          <a:p>
            <a:pPr marL="342900" lvl="0" indent="-342900">
              <a:buFontTx/>
              <a:buAutoNum type="arabicPeriod"/>
            </a:pPr>
            <a:endParaRPr lang="en-US" sz="1950" dirty="0">
              <a:solidFill>
                <a:prstClr val="white"/>
              </a:solidFill>
            </a:endParaRPr>
          </a:p>
          <a:p>
            <a:pPr marL="342900" lvl="0" indent="-342900">
              <a:buFontTx/>
              <a:buAutoNum type="arabicPeriod"/>
            </a:pPr>
            <a:r>
              <a:rPr lang="en-US" sz="1950" dirty="0">
                <a:solidFill>
                  <a:prstClr val="white"/>
                </a:solidFill>
              </a:rPr>
              <a:t>What is an </a:t>
            </a:r>
            <a:r>
              <a:rPr lang="en-US" sz="1950" dirty="0">
                <a:solidFill>
                  <a:srgbClr val="00B0F0"/>
                </a:solidFill>
              </a:rPr>
              <a:t>allusion</a:t>
            </a:r>
            <a:r>
              <a:rPr lang="en-US" sz="1950" dirty="0">
                <a:solidFill>
                  <a:prstClr val="white"/>
                </a:solidFill>
              </a:rPr>
              <a:t>?  Name one text </a:t>
            </a:r>
            <a:r>
              <a:rPr lang="en-US" sz="1950" dirty="0">
                <a:solidFill>
                  <a:srgbClr val="00B0F0"/>
                </a:solidFill>
              </a:rPr>
              <a:t>alluded</a:t>
            </a:r>
            <a:r>
              <a:rPr lang="en-US" sz="1950" dirty="0">
                <a:solidFill>
                  <a:prstClr val="white"/>
                </a:solidFill>
              </a:rPr>
              <a:t> to in “Flowers for Algernon.” </a:t>
            </a:r>
          </a:p>
          <a:p>
            <a:pPr marL="342900" lvl="0" indent="-342900">
              <a:buFontTx/>
              <a:buAutoNum type="arabicPeriod"/>
            </a:pPr>
            <a:endParaRPr lang="en-US" sz="1950" dirty="0">
              <a:solidFill>
                <a:prstClr val="white"/>
              </a:solidFill>
            </a:endParaRPr>
          </a:p>
          <a:p>
            <a:pPr marL="342900" lvl="0" indent="-342900">
              <a:buFontTx/>
              <a:buAutoNum type="arabicPeriod"/>
            </a:pPr>
            <a:r>
              <a:rPr lang="en-US" sz="1950" dirty="0">
                <a:solidFill>
                  <a:prstClr val="white"/>
                </a:solidFill>
              </a:rPr>
              <a:t>What happened at </a:t>
            </a:r>
            <a:r>
              <a:rPr lang="en-US" sz="1950" dirty="0">
                <a:solidFill>
                  <a:srgbClr val="00B0F0"/>
                </a:solidFill>
              </a:rPr>
              <a:t>Hiroshima and Nagasaki</a:t>
            </a:r>
            <a:r>
              <a:rPr lang="en-US" sz="1950" dirty="0">
                <a:solidFill>
                  <a:prstClr val="white"/>
                </a:solidFill>
              </a:rPr>
              <a:t>? What role did this event play in the </a:t>
            </a:r>
            <a:r>
              <a:rPr lang="en-US" sz="1950" dirty="0">
                <a:solidFill>
                  <a:srgbClr val="00B0F0"/>
                </a:solidFill>
              </a:rPr>
              <a:t>Cold War</a:t>
            </a:r>
            <a:r>
              <a:rPr lang="en-US" sz="1950" dirty="0">
                <a:solidFill>
                  <a:prstClr val="white"/>
                </a:solidFill>
              </a:rPr>
              <a:t>?  </a:t>
            </a:r>
          </a:p>
          <a:p>
            <a:pPr marL="342900" lvl="0" indent="-342900">
              <a:buFontTx/>
              <a:buAutoNum type="arabicPeriod"/>
            </a:pPr>
            <a:endParaRPr lang="en-US" sz="1950" dirty="0">
              <a:solidFill>
                <a:prstClr val="white"/>
              </a:solidFill>
            </a:endParaRPr>
          </a:p>
          <a:p>
            <a:pPr marL="342900" lvl="0" indent="-342900">
              <a:buFontTx/>
              <a:buAutoNum type="arabicPeriod"/>
            </a:pPr>
            <a:r>
              <a:rPr lang="en-US" sz="1950" dirty="0">
                <a:solidFill>
                  <a:prstClr val="white"/>
                </a:solidFill>
              </a:rPr>
              <a:t>What </a:t>
            </a:r>
            <a:r>
              <a:rPr lang="en-US" sz="1950" dirty="0">
                <a:solidFill>
                  <a:srgbClr val="00B0F0"/>
                </a:solidFill>
              </a:rPr>
              <a:t>allusions</a:t>
            </a:r>
            <a:r>
              <a:rPr lang="en-US" sz="1950" dirty="0">
                <a:solidFill>
                  <a:prstClr val="white"/>
                </a:solidFill>
              </a:rPr>
              <a:t> to </a:t>
            </a:r>
            <a:r>
              <a:rPr lang="en-US" sz="1950" dirty="0">
                <a:solidFill>
                  <a:srgbClr val="00B0F0"/>
                </a:solidFill>
              </a:rPr>
              <a:t>Hiroshima and Nagasaki </a:t>
            </a:r>
            <a:r>
              <a:rPr lang="en-US" sz="1950" dirty="0">
                <a:solidFill>
                  <a:prstClr val="white"/>
                </a:solidFill>
              </a:rPr>
              <a:t>have we seen in this unit? </a:t>
            </a:r>
          </a:p>
          <a:p>
            <a:pPr marL="342900" lvl="0" indent="-342900">
              <a:buFontTx/>
              <a:buAutoNum type="arabicPeriod"/>
            </a:pPr>
            <a:endParaRPr lang="en-US" sz="1950" dirty="0">
              <a:solidFill>
                <a:prstClr val="white"/>
              </a:solidFill>
            </a:endParaRPr>
          </a:p>
          <a:p>
            <a:pPr marL="342900" lvl="0" indent="-342900">
              <a:buFontTx/>
              <a:buAutoNum type="arabicPeriod"/>
            </a:pPr>
            <a:r>
              <a:rPr lang="en-US" sz="1950" dirty="0">
                <a:solidFill>
                  <a:prstClr val="white"/>
                </a:solidFill>
              </a:rPr>
              <a:t>Which term better describes “Harrison Bergeron,” </a:t>
            </a:r>
            <a:r>
              <a:rPr lang="en-US" sz="1950" dirty="0">
                <a:solidFill>
                  <a:srgbClr val="00B0F0"/>
                </a:solidFill>
              </a:rPr>
              <a:t>dystopian</a:t>
            </a:r>
            <a:r>
              <a:rPr lang="en-US" sz="1950" dirty="0">
                <a:solidFill>
                  <a:prstClr val="white"/>
                </a:solidFill>
              </a:rPr>
              <a:t> or </a:t>
            </a:r>
            <a:r>
              <a:rPr lang="en-US" sz="1950" dirty="0">
                <a:solidFill>
                  <a:srgbClr val="00B0F0"/>
                </a:solidFill>
              </a:rPr>
              <a:t>post-apocalyptic</a:t>
            </a:r>
            <a:r>
              <a:rPr lang="en-US" sz="1950" dirty="0">
                <a:solidFill>
                  <a:prstClr val="white"/>
                </a:solidFill>
              </a:rPr>
              <a:t>? Why? </a:t>
            </a:r>
          </a:p>
          <a:p>
            <a:pPr marL="342900" lvl="0" indent="-342900">
              <a:buFontTx/>
              <a:buAutoNum type="arabicPeriod"/>
            </a:pPr>
            <a:endParaRPr lang="en-US" sz="1950" dirty="0">
              <a:solidFill>
                <a:prstClr val="white"/>
              </a:solidFill>
            </a:endParaRPr>
          </a:p>
          <a:p>
            <a:pPr marL="342900" lvl="0" indent="-342900">
              <a:buFontTx/>
              <a:buAutoNum type="arabicPeriod"/>
            </a:pPr>
            <a:r>
              <a:rPr lang="en-US" sz="1950" dirty="0">
                <a:solidFill>
                  <a:prstClr val="white"/>
                </a:solidFill>
              </a:rPr>
              <a:t>Define </a:t>
            </a:r>
            <a:r>
              <a:rPr lang="en-US" sz="1950" dirty="0">
                <a:solidFill>
                  <a:srgbClr val="00B0F0"/>
                </a:solidFill>
              </a:rPr>
              <a:t>irony</a:t>
            </a:r>
            <a:r>
              <a:rPr lang="en-US" sz="1950" dirty="0">
                <a:solidFill>
                  <a:prstClr val="white"/>
                </a:solidFill>
              </a:rPr>
              <a:t> and provide an example from a story we’ve read in this unit. </a:t>
            </a:r>
          </a:p>
          <a:p>
            <a:pPr marL="342900" lvl="0" indent="-342900">
              <a:buFontTx/>
              <a:buAutoNum type="arabicPeriod"/>
            </a:pPr>
            <a:endParaRPr lang="en-US" sz="1950" dirty="0">
              <a:solidFill>
                <a:prstClr val="white"/>
              </a:solidFill>
            </a:endParaRPr>
          </a:p>
          <a:p>
            <a:pPr marL="342900" lvl="0" indent="-342900">
              <a:buFontTx/>
              <a:buAutoNum type="arabicPeriod"/>
            </a:pPr>
            <a:r>
              <a:rPr lang="en-US" sz="1950" dirty="0">
                <a:solidFill>
                  <a:prstClr val="white"/>
                </a:solidFill>
              </a:rPr>
              <a:t>What year was </a:t>
            </a:r>
            <a:r>
              <a:rPr lang="en-US" sz="1950" dirty="0">
                <a:solidFill>
                  <a:srgbClr val="00B0F0"/>
                </a:solidFill>
              </a:rPr>
              <a:t>“Harrison Bergeron” </a:t>
            </a:r>
            <a:r>
              <a:rPr lang="en-US" sz="1950" dirty="0">
                <a:solidFill>
                  <a:prstClr val="white"/>
                </a:solidFill>
              </a:rPr>
              <a:t>first published? How long after the end of </a:t>
            </a:r>
            <a:r>
              <a:rPr lang="en-US" sz="1950" dirty="0">
                <a:solidFill>
                  <a:srgbClr val="00B0F0"/>
                </a:solidFill>
              </a:rPr>
              <a:t>World War II </a:t>
            </a:r>
            <a:r>
              <a:rPr lang="en-US" sz="1950" dirty="0">
                <a:solidFill>
                  <a:prstClr val="white"/>
                </a:solidFill>
              </a:rPr>
              <a:t>was this? </a:t>
            </a:r>
          </a:p>
          <a:p>
            <a:pPr marL="342900" lvl="0" indent="-342900">
              <a:buFontTx/>
              <a:buAutoNum type="arabicPeriod"/>
            </a:pPr>
            <a:endParaRPr lang="en-US" sz="1950" dirty="0">
              <a:solidFill>
                <a:prstClr val="white"/>
              </a:solidFill>
            </a:endParaRPr>
          </a:p>
          <a:p>
            <a:pPr marL="342900" lvl="0" indent="-342900">
              <a:buFontTx/>
              <a:buAutoNum type="arabicPeriod"/>
            </a:pPr>
            <a:r>
              <a:rPr lang="en-US" sz="1950" dirty="0">
                <a:solidFill>
                  <a:prstClr val="white"/>
                </a:solidFill>
              </a:rPr>
              <a:t>Challenge: What was Vonnegut’s role in </a:t>
            </a:r>
            <a:r>
              <a:rPr lang="en-US" sz="1950" dirty="0">
                <a:solidFill>
                  <a:srgbClr val="00B0F0"/>
                </a:solidFill>
              </a:rPr>
              <a:t>World War II</a:t>
            </a:r>
            <a:r>
              <a:rPr lang="en-US" sz="1950" dirty="0">
                <a:solidFill>
                  <a:prstClr val="white"/>
                </a:solidFill>
              </a:rPr>
              <a:t>?</a:t>
            </a:r>
          </a:p>
        </p:txBody>
      </p:sp>
      <p:sp>
        <p:nvSpPr>
          <p:cNvPr id="4" name="Explosion: 8 Points 3">
            <a:extLst>
              <a:ext uri="{FF2B5EF4-FFF2-40B4-BE49-F238E27FC236}">
                <a16:creationId xmlns:a16="http://schemas.microsoft.com/office/drawing/2014/main" id="{30E73C4E-797C-4C58-824B-E2B879501068}"/>
              </a:ext>
            </a:extLst>
          </p:cNvPr>
          <p:cNvSpPr/>
          <p:nvPr/>
        </p:nvSpPr>
        <p:spPr>
          <a:xfrm>
            <a:off x="6322094" y="4719920"/>
            <a:ext cx="2683431" cy="2025710"/>
          </a:xfrm>
          <a:prstGeom prst="irregularSeal1">
            <a:avLst/>
          </a:prstGeom>
          <a:solidFill>
            <a:srgbClr val="FFDD00"/>
          </a:solidFill>
          <a:ln w="9525" cap="flat" cmpd="sng" algn="ctr">
            <a:solidFill>
              <a:srgbClr val="12C1DF">
                <a:shade val="95000"/>
                <a:satMod val="105000"/>
              </a:srgbClr>
            </a:solidFill>
            <a:prstDash val="solid"/>
          </a:ln>
          <a:effectLst/>
        </p:spPr>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1500" b="0" i="0" u="none" strike="noStrike" kern="0" cap="none" spc="0" normalizeH="0" baseline="0" noProof="0" dirty="0">
                <a:ln>
                  <a:noFill/>
                </a:ln>
                <a:solidFill>
                  <a:srgbClr val="3F3F3F"/>
                </a:solidFill>
                <a:effectLst/>
                <a:uLnTx/>
                <a:uFillTx/>
                <a:latin typeface="Franklin Gothic Book"/>
                <a:ea typeface="+mn-ea"/>
                <a:cs typeface="+mn-cs"/>
              </a:rPr>
              <a:t>Take 3 minutes to complete these questions</a:t>
            </a:r>
          </a:p>
        </p:txBody>
      </p:sp>
    </p:spTree>
    <p:extLst>
      <p:ext uri="{BB962C8B-B14F-4D97-AF65-F5344CB8AC3E}">
        <p14:creationId xmlns:p14="http://schemas.microsoft.com/office/powerpoint/2010/main" val="3096793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0613E7B-F47E-4E01-ABFE-D8A55D67CFE2}"/>
              </a:ext>
            </a:extLst>
          </p:cNvPr>
          <p:cNvSpPr txBox="1"/>
          <p:nvPr/>
        </p:nvSpPr>
        <p:spPr>
          <a:xfrm>
            <a:off x="62802" y="546360"/>
            <a:ext cx="9081198" cy="5940088"/>
          </a:xfrm>
          <a:prstGeom prst="rect">
            <a:avLst/>
          </a:prstGeom>
          <a:noFill/>
        </p:spPr>
        <p:txBody>
          <a:bodyPr wrap="square" rtlCol="0">
            <a:spAutoFit/>
          </a:bodyPr>
          <a:lstStyle/>
          <a:p>
            <a:pPr marL="342900" lvl="0" indent="-342900">
              <a:buFontTx/>
              <a:buAutoNum type="arabicPeriod"/>
              <a:defRPr/>
            </a:pPr>
            <a:r>
              <a:rPr kumimoji="0" lang="en-US" sz="2000" b="0" i="0" u="none" strike="noStrike" kern="1200" cap="none" spc="0" normalizeH="0" baseline="0" noProof="0" dirty="0">
                <a:ln>
                  <a:noFill/>
                </a:ln>
                <a:solidFill>
                  <a:prstClr val="white"/>
                </a:solidFill>
                <a:effectLst/>
                <a:uLnTx/>
                <a:uFillTx/>
                <a:latin typeface="Franklin Gothic Book"/>
              </a:rPr>
              <a:t>An </a:t>
            </a:r>
            <a:r>
              <a:rPr kumimoji="0" lang="en-US" sz="2000" b="0" i="0" u="none" strike="noStrike" kern="1200" cap="none" spc="0" normalizeH="0" baseline="0" noProof="0" dirty="0">
                <a:ln>
                  <a:noFill/>
                </a:ln>
                <a:solidFill>
                  <a:srgbClr val="00B0F0"/>
                </a:solidFill>
                <a:effectLst/>
                <a:uLnTx/>
                <a:uFillTx/>
                <a:latin typeface="Franklin Gothic Book"/>
              </a:rPr>
              <a:t>absurdity </a:t>
            </a:r>
            <a:r>
              <a:rPr kumimoji="0" lang="en-US" sz="2000" b="0" i="0" u="none" strike="noStrike" kern="1200" cap="none" spc="0" normalizeH="0" baseline="0" noProof="0" dirty="0">
                <a:ln>
                  <a:noFill/>
                </a:ln>
                <a:solidFill>
                  <a:prstClr val="white"/>
                </a:solidFill>
                <a:effectLst/>
                <a:uLnTx/>
                <a:uFillTx/>
                <a:latin typeface="Franklin Gothic Book"/>
              </a:rPr>
              <a:t>is </a:t>
            </a:r>
            <a:r>
              <a:rPr lang="en-US" sz="2000" dirty="0">
                <a:solidFill>
                  <a:schemeClr val="tx2"/>
                </a:solidFill>
              </a:rPr>
              <a:t>something completely unreasonable, purposeless, extremely silly, or ridiculous </a:t>
            </a:r>
            <a:r>
              <a:rPr lang="en-US" sz="2000" dirty="0">
                <a:solidFill>
                  <a:prstClr val="white"/>
                </a:solidFill>
              </a:rPr>
              <a:t>. </a:t>
            </a:r>
            <a:r>
              <a:rPr kumimoji="0" lang="en-US" sz="2000" b="0" i="0" u="none" strike="noStrike" kern="1200" cap="none" spc="0" normalizeH="0" baseline="0" noProof="0" dirty="0">
                <a:ln>
                  <a:noFill/>
                </a:ln>
                <a:solidFill>
                  <a:prstClr val="white"/>
                </a:solidFill>
                <a:effectLst/>
                <a:uLnTx/>
                <a:uFillTx/>
                <a:latin typeface="Franklin Gothic Book"/>
              </a:rPr>
              <a:t>One example is &lt;</a:t>
            </a:r>
            <a:r>
              <a:rPr kumimoji="0" lang="en-US" sz="2000" b="0" i="0" u="none" strike="noStrike" kern="1200" cap="none" spc="0" normalizeH="0" baseline="0" noProof="0" dirty="0">
                <a:ln>
                  <a:noFill/>
                </a:ln>
                <a:solidFill>
                  <a:srgbClr val="FF0000"/>
                </a:solidFill>
                <a:effectLst/>
                <a:uLnTx/>
                <a:uFillTx/>
                <a:latin typeface="Franklin Gothic Book"/>
              </a:rPr>
              <a:t>insert example here</a:t>
            </a:r>
            <a:r>
              <a:rPr kumimoji="0" lang="en-US" sz="2000" b="0" i="0" u="none" strike="noStrike" kern="1200" cap="none" spc="0" normalizeH="0" baseline="0" noProof="0" dirty="0">
                <a:ln>
                  <a:noFill/>
                </a:ln>
                <a:solidFill>
                  <a:prstClr val="white"/>
                </a:solidFill>
                <a:effectLst/>
                <a:uLnTx/>
                <a:uFillTx/>
                <a:latin typeface="Franklin Gothic Book"/>
              </a:rPr>
              <a:t>&gt;.</a:t>
            </a: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endParaRPr kumimoji="0" lang="en-US" sz="2000" b="0" i="0" u="none" strike="noStrike" kern="1200" cap="none" spc="0" normalizeH="0" baseline="0" noProof="0" dirty="0">
              <a:ln>
                <a:noFill/>
              </a:ln>
              <a:solidFill>
                <a:prstClr val="white"/>
              </a:solidFill>
              <a:effectLst/>
              <a:uLnTx/>
              <a:uFillTx/>
              <a:latin typeface="Franklin Gothic Book"/>
            </a:endParaRPr>
          </a:p>
          <a:p>
            <a:pPr marL="342900" lvl="0" indent="-342900">
              <a:buFontTx/>
              <a:buAutoNum type="arabicPeriod"/>
              <a:defRPr/>
            </a:pPr>
            <a:r>
              <a:rPr kumimoji="0" lang="en-US" sz="2000" b="0" i="0" u="none" strike="noStrike" kern="1200" cap="none" spc="0" normalizeH="0" baseline="0" noProof="0" dirty="0">
                <a:ln>
                  <a:noFill/>
                </a:ln>
                <a:solidFill>
                  <a:prstClr val="white"/>
                </a:solidFill>
                <a:effectLst/>
                <a:uLnTx/>
                <a:uFillTx/>
                <a:latin typeface="Franklin Gothic Book"/>
              </a:rPr>
              <a:t>An </a:t>
            </a:r>
            <a:r>
              <a:rPr kumimoji="0" lang="en-US" sz="2000" b="0" i="0" u="none" strike="noStrike" kern="1200" cap="none" spc="0" normalizeH="0" baseline="0" noProof="0" dirty="0">
                <a:ln>
                  <a:noFill/>
                </a:ln>
                <a:solidFill>
                  <a:srgbClr val="00B0F0"/>
                </a:solidFill>
                <a:effectLst/>
                <a:uLnTx/>
                <a:uFillTx/>
                <a:latin typeface="Franklin Gothic Book"/>
              </a:rPr>
              <a:t>allusion</a:t>
            </a:r>
            <a:r>
              <a:rPr kumimoji="0" lang="en-US" sz="2000" b="0" i="0" u="none" strike="noStrike" kern="1200" cap="none" spc="0" normalizeH="0" noProof="0" dirty="0">
                <a:ln>
                  <a:noFill/>
                </a:ln>
                <a:solidFill>
                  <a:srgbClr val="00B0F0"/>
                </a:solidFill>
                <a:effectLst/>
                <a:uLnTx/>
                <a:uFillTx/>
                <a:latin typeface="Franklin Gothic Book"/>
              </a:rPr>
              <a:t> </a:t>
            </a:r>
            <a:r>
              <a:rPr kumimoji="0" lang="en-US" sz="2000" b="0" i="0" u="none" strike="noStrike" kern="1200" cap="none" spc="0" normalizeH="0" baseline="0" noProof="0" dirty="0">
                <a:ln>
                  <a:noFill/>
                </a:ln>
                <a:solidFill>
                  <a:prstClr val="white"/>
                </a:solidFill>
                <a:effectLst/>
                <a:uLnTx/>
                <a:uFillTx/>
                <a:latin typeface="Franklin Gothic Book"/>
              </a:rPr>
              <a:t>is</a:t>
            </a:r>
            <a:r>
              <a:rPr kumimoji="0" lang="en-US" sz="2000" b="0" i="0" u="none" strike="noStrike" kern="1200" cap="none" spc="0" normalizeH="0" baseline="0" noProof="0" dirty="0">
                <a:ln>
                  <a:noFill/>
                </a:ln>
                <a:solidFill>
                  <a:srgbClr val="FFDE22"/>
                </a:solidFill>
                <a:effectLst/>
                <a:uLnTx/>
                <a:uFillTx/>
                <a:latin typeface="Franklin Gothic Book"/>
              </a:rPr>
              <a:t> a</a:t>
            </a:r>
            <a:r>
              <a:rPr lang="en-US" sz="2000" dirty="0">
                <a:solidFill>
                  <a:srgbClr val="FFDE22"/>
                </a:solidFill>
                <a:latin typeface="Franklin Gothic Book"/>
              </a:rPr>
              <a:t> r</a:t>
            </a:r>
            <a:r>
              <a:rPr lang="en-US" sz="2000" dirty="0">
                <a:solidFill>
                  <a:srgbClr val="FFDE22"/>
                </a:solidFill>
              </a:rPr>
              <a:t>eference to a person, place, thing or idea of historical, cultural, literary or political significance</a:t>
            </a:r>
            <a:r>
              <a:rPr lang="en-US" sz="2000" dirty="0">
                <a:solidFill>
                  <a:prstClr val="white"/>
                </a:solidFill>
              </a:rPr>
              <a:t>. In “Flowers for Algernon,” Keyes </a:t>
            </a:r>
            <a:r>
              <a:rPr lang="en-US" sz="2000" dirty="0">
                <a:solidFill>
                  <a:srgbClr val="00B0F0"/>
                </a:solidFill>
              </a:rPr>
              <a:t>alludes</a:t>
            </a:r>
            <a:r>
              <a:rPr lang="en-US" sz="2000" dirty="0">
                <a:solidFill>
                  <a:prstClr val="white"/>
                </a:solidFill>
              </a:rPr>
              <a:t> to </a:t>
            </a:r>
            <a:r>
              <a:rPr lang="en-US" sz="2000" dirty="0">
                <a:solidFill>
                  <a:schemeClr val="tx2"/>
                </a:solidFill>
              </a:rPr>
              <a:t>the Book of Genesis </a:t>
            </a:r>
            <a:r>
              <a:rPr lang="en-US" sz="2000" dirty="0">
                <a:solidFill>
                  <a:prstClr val="white"/>
                </a:solidFill>
              </a:rPr>
              <a:t>and </a:t>
            </a:r>
            <a:r>
              <a:rPr lang="en-US" sz="2000" dirty="0">
                <a:solidFill>
                  <a:schemeClr val="tx2"/>
                </a:solidFill>
              </a:rPr>
              <a:t>Paradise Lost</a:t>
            </a:r>
            <a:r>
              <a:rPr lang="en-US" sz="2000" dirty="0">
                <a:solidFill>
                  <a:prstClr val="white"/>
                </a:solidFill>
              </a:rPr>
              <a:t>. </a:t>
            </a:r>
            <a:endParaRPr kumimoji="0" lang="en-US" sz="2000" b="0" i="0" u="none" strike="noStrike" kern="1200" cap="none" spc="0" normalizeH="0" baseline="0" noProof="0" dirty="0">
              <a:ln>
                <a:noFill/>
              </a:ln>
              <a:solidFill>
                <a:prstClr val="white"/>
              </a:solidFill>
              <a:effectLst/>
              <a:uLnTx/>
              <a:uFillTx/>
              <a:latin typeface="Franklin Gothic Book"/>
            </a:endParaRPr>
          </a:p>
          <a:p>
            <a:pPr marL="342900" marR="0" lvl="0" indent="-342900" algn="l" defTabSz="914400" rtl="0" eaLnBrk="1" fontAlgn="auto" latinLnBrk="0" hangingPunct="1">
              <a:lnSpc>
                <a:spcPct val="100000"/>
              </a:lnSpc>
              <a:spcBef>
                <a:spcPts val="0"/>
              </a:spcBef>
              <a:spcAft>
                <a:spcPts val="0"/>
              </a:spcAft>
              <a:buClrTx/>
              <a:buSzTx/>
              <a:buFontTx/>
              <a:buAutoNum type="arabicPeriod" startAt="2"/>
              <a:tabLst/>
              <a:defRPr/>
            </a:pPr>
            <a:endParaRPr kumimoji="0" lang="en-US" sz="2000" b="0" i="0" u="none" strike="noStrike" kern="1200" cap="none" spc="0" normalizeH="0" baseline="0" noProof="0" dirty="0">
              <a:ln>
                <a:noFill/>
              </a:ln>
              <a:solidFill>
                <a:prstClr val="white"/>
              </a:solidFill>
              <a:effectLst/>
              <a:uLnTx/>
              <a:uFillTx/>
              <a:latin typeface="Franklin Gothic Book"/>
            </a:endParaRPr>
          </a:p>
          <a:p>
            <a:pPr marL="342900" marR="0" lvl="0" indent="-342900" algn="l" defTabSz="914400" rtl="0" eaLnBrk="1" fontAlgn="auto" latinLnBrk="0" hangingPunct="1">
              <a:lnSpc>
                <a:spcPct val="100000"/>
              </a:lnSpc>
              <a:spcBef>
                <a:spcPts val="0"/>
              </a:spcBef>
              <a:spcAft>
                <a:spcPts val="0"/>
              </a:spcAft>
              <a:buClrTx/>
              <a:buSzTx/>
              <a:buFontTx/>
              <a:buAutoNum type="arabicPeriod" startAt="3"/>
              <a:tabLst/>
              <a:defRPr/>
            </a:pPr>
            <a:r>
              <a:rPr kumimoji="0" lang="en-US" sz="2000" b="0" i="0" u="none" strike="noStrike" kern="1200" cap="none" spc="0" normalizeH="0" baseline="0" noProof="0" dirty="0">
                <a:ln>
                  <a:noFill/>
                </a:ln>
                <a:solidFill>
                  <a:prstClr val="white"/>
                </a:solidFill>
                <a:effectLst/>
                <a:uLnTx/>
                <a:uFillTx/>
                <a:latin typeface="Franklin Gothic Book"/>
              </a:rPr>
              <a:t>The </a:t>
            </a:r>
            <a:r>
              <a:rPr kumimoji="0" lang="en-US" sz="2000" b="0" i="0" u="none" strike="noStrike" kern="1200" cap="none" spc="0" normalizeH="0" baseline="0" noProof="0" dirty="0">
                <a:ln>
                  <a:noFill/>
                </a:ln>
                <a:solidFill>
                  <a:schemeClr val="tx2"/>
                </a:solidFill>
                <a:effectLst/>
                <a:uLnTx/>
                <a:uFillTx/>
                <a:latin typeface="Franklin Gothic Book"/>
              </a:rPr>
              <a:t>detonation of nuclear</a:t>
            </a:r>
            <a:r>
              <a:rPr kumimoji="0" lang="en-US" sz="2000" b="0" i="0" u="none" strike="noStrike" kern="1200" cap="none" spc="0" normalizeH="0" noProof="0" dirty="0">
                <a:ln>
                  <a:noFill/>
                </a:ln>
                <a:solidFill>
                  <a:schemeClr val="tx2"/>
                </a:solidFill>
                <a:effectLst/>
                <a:uLnTx/>
                <a:uFillTx/>
                <a:latin typeface="Franklin Gothic Book"/>
              </a:rPr>
              <a:t> weapons </a:t>
            </a:r>
            <a:r>
              <a:rPr kumimoji="0" lang="en-US" sz="2000" b="0" i="0" u="none" strike="noStrike" kern="1200" cap="none" spc="0" normalizeH="0" noProof="0" dirty="0">
                <a:ln>
                  <a:noFill/>
                </a:ln>
                <a:solidFill>
                  <a:prstClr val="white"/>
                </a:solidFill>
                <a:effectLst/>
                <a:uLnTx/>
                <a:uFillTx/>
                <a:latin typeface="Franklin Gothic Book"/>
              </a:rPr>
              <a:t>over </a:t>
            </a:r>
            <a:r>
              <a:rPr kumimoji="0" lang="en-US" sz="2000" b="0" i="0" u="none" strike="noStrike" kern="1200" cap="none" spc="0" normalizeH="0" baseline="0" noProof="0" dirty="0">
                <a:ln>
                  <a:noFill/>
                </a:ln>
                <a:solidFill>
                  <a:srgbClr val="00B0F0"/>
                </a:solidFill>
                <a:effectLst/>
                <a:uLnTx/>
                <a:uFillTx/>
                <a:latin typeface="Franklin Gothic Book"/>
              </a:rPr>
              <a:t>Hiroshima and Nagasaki</a:t>
            </a:r>
            <a:r>
              <a:rPr kumimoji="0" lang="en-US" sz="2000" b="0" i="0" u="none" strike="noStrike" kern="1200" cap="none" spc="0" normalizeH="0" baseline="0" noProof="0" dirty="0">
                <a:ln>
                  <a:noFill/>
                </a:ln>
                <a:solidFill>
                  <a:prstClr val="white"/>
                </a:solidFill>
                <a:effectLst/>
                <a:uLnTx/>
                <a:uFillTx/>
                <a:latin typeface="Franklin Gothic Book"/>
              </a:rPr>
              <a:t> led to </a:t>
            </a:r>
            <a:r>
              <a:rPr kumimoji="0" lang="en-US" sz="2000" b="0" i="0" u="none" strike="noStrike" kern="1200" cap="none" spc="0" normalizeH="0" baseline="0" noProof="0" dirty="0">
                <a:ln>
                  <a:noFill/>
                </a:ln>
                <a:solidFill>
                  <a:schemeClr val="tx2"/>
                </a:solidFill>
                <a:effectLst/>
                <a:uLnTx/>
                <a:uFillTx/>
                <a:latin typeface="Franklin Gothic Book"/>
              </a:rPr>
              <a:t>the nuclear arms race </a:t>
            </a:r>
            <a:r>
              <a:rPr kumimoji="0" lang="en-US" sz="2000" b="0" i="0" u="none" strike="noStrike" kern="1200" cap="none" spc="0" normalizeH="0" baseline="0" noProof="0" dirty="0">
                <a:ln>
                  <a:noFill/>
                </a:ln>
                <a:solidFill>
                  <a:prstClr val="white"/>
                </a:solidFill>
                <a:effectLst/>
                <a:uLnTx/>
                <a:uFillTx/>
                <a:latin typeface="Franklin Gothic Book"/>
              </a:rPr>
              <a:t>during the </a:t>
            </a:r>
            <a:r>
              <a:rPr kumimoji="0" lang="en-US" sz="2000" b="0" i="0" u="none" strike="noStrike" kern="1200" cap="none" spc="0" normalizeH="0" baseline="0" noProof="0" dirty="0">
                <a:ln>
                  <a:noFill/>
                </a:ln>
                <a:solidFill>
                  <a:srgbClr val="00B0F0"/>
                </a:solidFill>
                <a:effectLst/>
                <a:uLnTx/>
                <a:uFillTx/>
                <a:latin typeface="Franklin Gothic Book"/>
              </a:rPr>
              <a:t>Cold War</a:t>
            </a:r>
            <a:r>
              <a:rPr kumimoji="0" lang="en-US" sz="2000" b="0" i="0" u="none" strike="noStrike" kern="1200" cap="none" spc="0" normalizeH="0" baseline="0" noProof="0" dirty="0">
                <a:ln>
                  <a:noFill/>
                </a:ln>
                <a:solidFill>
                  <a:prstClr val="white"/>
                </a:solidFill>
                <a:effectLst/>
                <a:uLnTx/>
                <a:uFillTx/>
                <a:latin typeface="Franklin Gothic Book"/>
              </a:rPr>
              <a:t>. </a:t>
            </a:r>
          </a:p>
          <a:p>
            <a:pPr marL="342900" marR="0" lvl="0" indent="-342900" algn="l" defTabSz="914400" rtl="0" eaLnBrk="1" fontAlgn="auto" latinLnBrk="0" hangingPunct="1">
              <a:lnSpc>
                <a:spcPct val="100000"/>
              </a:lnSpc>
              <a:spcBef>
                <a:spcPts val="0"/>
              </a:spcBef>
              <a:spcAft>
                <a:spcPts val="0"/>
              </a:spcAft>
              <a:buClrTx/>
              <a:buSzTx/>
              <a:buFontTx/>
              <a:buAutoNum type="arabicPeriod" startAt="3"/>
              <a:tabLst/>
              <a:defRPr/>
            </a:pPr>
            <a:endParaRPr kumimoji="0" lang="en-US" sz="2000" b="0" i="0" u="none" strike="noStrike" kern="1200" cap="none" spc="0" normalizeH="0" baseline="0" noProof="0" dirty="0">
              <a:ln>
                <a:noFill/>
              </a:ln>
              <a:solidFill>
                <a:prstClr val="white"/>
              </a:solidFill>
              <a:effectLst/>
              <a:uLnTx/>
              <a:uFillTx/>
              <a:latin typeface="Franklin Gothic Book"/>
            </a:endParaRPr>
          </a:p>
          <a:p>
            <a:pPr marL="342900" marR="0" lvl="0" indent="-342900" algn="l" defTabSz="914400" rtl="0" eaLnBrk="1" fontAlgn="auto" latinLnBrk="0" hangingPunct="1">
              <a:lnSpc>
                <a:spcPct val="100000"/>
              </a:lnSpc>
              <a:spcBef>
                <a:spcPts val="0"/>
              </a:spcBef>
              <a:spcAft>
                <a:spcPts val="0"/>
              </a:spcAft>
              <a:buClr>
                <a:prstClr val="white"/>
              </a:buClr>
              <a:buSzTx/>
              <a:buFontTx/>
              <a:buAutoNum type="arabicPeriod" startAt="3"/>
              <a:tabLst/>
              <a:defRPr/>
            </a:pPr>
            <a:r>
              <a:rPr kumimoji="0" lang="en-US" sz="2000" b="0" i="0" u="none" strike="noStrike" kern="1200" cap="none" spc="0" normalizeH="0" baseline="0" noProof="0" dirty="0">
                <a:ln>
                  <a:noFill/>
                </a:ln>
                <a:solidFill>
                  <a:prstClr val="white"/>
                </a:solidFill>
                <a:effectLst/>
                <a:uLnTx/>
                <a:uFillTx/>
                <a:latin typeface="Franklin Gothic Book"/>
              </a:rPr>
              <a:t>Bradbury </a:t>
            </a:r>
            <a:r>
              <a:rPr kumimoji="0" lang="en-US" sz="2000" b="0" i="0" u="none" strike="noStrike" kern="1200" cap="none" spc="0" normalizeH="0" baseline="0" noProof="0" dirty="0">
                <a:ln>
                  <a:noFill/>
                </a:ln>
                <a:solidFill>
                  <a:srgbClr val="00B0F0"/>
                </a:solidFill>
                <a:effectLst/>
                <a:uLnTx/>
                <a:uFillTx/>
                <a:latin typeface="Franklin Gothic Book"/>
              </a:rPr>
              <a:t>alludes</a:t>
            </a:r>
            <a:r>
              <a:rPr kumimoji="0" lang="en-US" sz="2000" b="0" i="0" u="none" strike="noStrike" kern="1200" cap="none" spc="0" normalizeH="0" baseline="0" noProof="0" dirty="0">
                <a:ln>
                  <a:noFill/>
                </a:ln>
                <a:solidFill>
                  <a:prstClr val="white"/>
                </a:solidFill>
                <a:effectLst/>
                <a:uLnTx/>
                <a:uFillTx/>
                <a:latin typeface="Franklin Gothic Book"/>
              </a:rPr>
              <a:t> to </a:t>
            </a:r>
            <a:r>
              <a:rPr kumimoji="0" lang="en-US" sz="2000" b="0" i="0" u="none" strike="noStrike" kern="1200" cap="none" spc="0" normalizeH="0" baseline="0" noProof="0" dirty="0">
                <a:ln>
                  <a:noFill/>
                </a:ln>
                <a:solidFill>
                  <a:srgbClr val="00B0F0"/>
                </a:solidFill>
                <a:effectLst/>
                <a:uLnTx/>
                <a:uFillTx/>
                <a:latin typeface="Franklin Gothic Book"/>
              </a:rPr>
              <a:t>Hiroshima and</a:t>
            </a:r>
            <a:r>
              <a:rPr kumimoji="0" lang="en-US" sz="2000" b="0" i="0" u="none" strike="noStrike" kern="1200" cap="none" spc="0" normalizeH="0" noProof="0" dirty="0">
                <a:ln>
                  <a:noFill/>
                </a:ln>
                <a:solidFill>
                  <a:srgbClr val="00B0F0"/>
                </a:solidFill>
                <a:effectLst/>
                <a:uLnTx/>
                <a:uFillTx/>
                <a:latin typeface="Franklin Gothic Book"/>
              </a:rPr>
              <a:t> Nagasaki </a:t>
            </a:r>
            <a:r>
              <a:rPr kumimoji="0" lang="en-US" sz="2000" b="0" i="0" u="none" strike="noStrike" kern="1200" cap="none" spc="0" normalizeH="0" noProof="0" dirty="0">
                <a:ln>
                  <a:noFill/>
                </a:ln>
                <a:solidFill>
                  <a:prstClr val="white"/>
                </a:solidFill>
                <a:effectLst/>
                <a:uLnTx/>
                <a:uFillTx/>
                <a:latin typeface="Franklin Gothic Book"/>
              </a:rPr>
              <a:t>in the story </a:t>
            </a:r>
            <a:r>
              <a:rPr kumimoji="0" lang="en-US" sz="2000" b="0" i="0" u="none" strike="noStrike" kern="1200" cap="none" spc="0" normalizeH="0" noProof="0" dirty="0">
                <a:ln>
                  <a:noFill/>
                </a:ln>
                <a:solidFill>
                  <a:schemeClr val="tx2"/>
                </a:solidFill>
                <a:effectLst/>
                <a:uLnTx/>
                <a:uFillTx/>
                <a:latin typeface="Franklin Gothic Book"/>
              </a:rPr>
              <a:t>“There Will Come Soft Rains.”</a:t>
            </a:r>
          </a:p>
          <a:p>
            <a:pPr marL="342900" marR="0" lvl="0" indent="-342900" algn="l" defTabSz="914400" rtl="0" eaLnBrk="1" fontAlgn="auto" latinLnBrk="0" hangingPunct="1">
              <a:lnSpc>
                <a:spcPct val="100000"/>
              </a:lnSpc>
              <a:spcBef>
                <a:spcPts val="0"/>
              </a:spcBef>
              <a:spcAft>
                <a:spcPts val="0"/>
              </a:spcAft>
              <a:buClr>
                <a:prstClr val="white"/>
              </a:buClr>
              <a:buSzTx/>
              <a:buFontTx/>
              <a:buAutoNum type="arabicPeriod" startAt="3"/>
              <a:tabLst/>
              <a:defRPr/>
            </a:pPr>
            <a:endParaRPr lang="en-US" sz="2000" baseline="0" dirty="0">
              <a:solidFill>
                <a:schemeClr val="tx2"/>
              </a:solidFill>
              <a:latin typeface="Franklin Gothic Book"/>
            </a:endParaRPr>
          </a:p>
          <a:p>
            <a:pPr marL="342900" marR="0" lvl="0" indent="-342900" algn="l" defTabSz="914400" rtl="0" eaLnBrk="1" fontAlgn="auto" latinLnBrk="0" hangingPunct="1">
              <a:lnSpc>
                <a:spcPct val="100000"/>
              </a:lnSpc>
              <a:spcBef>
                <a:spcPts val="0"/>
              </a:spcBef>
              <a:spcAft>
                <a:spcPts val="0"/>
              </a:spcAft>
              <a:buClr>
                <a:prstClr val="white"/>
              </a:buClr>
              <a:buSzTx/>
              <a:buFontTx/>
              <a:buAutoNum type="arabicPeriod" startAt="3"/>
              <a:tabLst/>
              <a:defRPr/>
            </a:pPr>
            <a:r>
              <a:rPr kumimoji="0" lang="en-US" sz="2000" b="0" i="0" u="none" strike="noStrike" kern="1200" cap="none" spc="0" normalizeH="0" baseline="0" noProof="0" dirty="0">
                <a:ln>
                  <a:noFill/>
                </a:ln>
                <a:solidFill>
                  <a:prstClr val="white"/>
                </a:solidFill>
                <a:effectLst/>
                <a:uLnTx/>
                <a:uFillTx/>
                <a:latin typeface="Franklin Gothic Book"/>
              </a:rPr>
              <a:t>“Harrison Bergeron” is a </a:t>
            </a:r>
            <a:r>
              <a:rPr kumimoji="0" lang="en-US" sz="2000" b="0" i="0" u="none" strike="noStrike" kern="1200" cap="none" spc="0" normalizeH="0" baseline="0" noProof="0" dirty="0">
                <a:ln>
                  <a:noFill/>
                </a:ln>
                <a:solidFill>
                  <a:srgbClr val="00B0F0"/>
                </a:solidFill>
                <a:effectLst/>
                <a:uLnTx/>
                <a:uFillTx/>
                <a:latin typeface="Franklin Gothic Book"/>
              </a:rPr>
              <a:t>dystopian</a:t>
            </a:r>
            <a:r>
              <a:rPr kumimoji="0" lang="en-US" sz="2000" b="0" i="0" u="none" strike="noStrike" kern="1200" cap="none" spc="0" normalizeH="0" baseline="0" noProof="0" dirty="0">
                <a:ln>
                  <a:noFill/>
                </a:ln>
                <a:solidFill>
                  <a:prstClr val="white"/>
                </a:solidFill>
                <a:effectLst/>
                <a:uLnTx/>
                <a:uFillTx/>
                <a:latin typeface="Franklin Gothic Book"/>
              </a:rPr>
              <a:t> story because it </a:t>
            </a:r>
            <a:r>
              <a:rPr kumimoji="0" lang="en-US" sz="2000" b="0" i="0" u="none" strike="noStrike" kern="1200" cap="none" spc="0" normalizeH="0" baseline="0" noProof="0" dirty="0">
                <a:ln>
                  <a:noFill/>
                </a:ln>
                <a:solidFill>
                  <a:schemeClr val="tx2"/>
                </a:solidFill>
                <a:effectLst/>
                <a:uLnTx/>
                <a:uFillTx/>
                <a:latin typeface="Franklin Gothic Book"/>
              </a:rPr>
              <a:t>depicts an imagined society</a:t>
            </a:r>
            <a:r>
              <a:rPr kumimoji="0" lang="en-US" sz="2000" b="0" i="0" u="none" strike="noStrike" kern="1200" cap="none" spc="0" normalizeH="0" noProof="0" dirty="0">
                <a:ln>
                  <a:noFill/>
                </a:ln>
                <a:solidFill>
                  <a:schemeClr val="tx2"/>
                </a:solidFill>
                <a:effectLst/>
                <a:uLnTx/>
                <a:uFillTx/>
                <a:latin typeface="Franklin Gothic Book"/>
              </a:rPr>
              <a:t> in which there is great suffering or injustice</a:t>
            </a:r>
            <a:r>
              <a:rPr kumimoji="0" lang="en-US" sz="2000" b="0" i="0" u="none" strike="noStrike" kern="1200" cap="none" spc="0" normalizeH="0" noProof="0" dirty="0">
                <a:ln>
                  <a:noFill/>
                </a:ln>
                <a:solidFill>
                  <a:prstClr val="white"/>
                </a:solidFill>
                <a:effectLst/>
                <a:uLnTx/>
                <a:uFillTx/>
                <a:latin typeface="Franklin Gothic Book"/>
              </a:rPr>
              <a:t>. </a:t>
            </a:r>
          </a:p>
          <a:p>
            <a:pPr marL="342900" marR="0" lvl="0" indent="-342900" algn="l" defTabSz="914400" rtl="0" eaLnBrk="1" fontAlgn="auto" latinLnBrk="0" hangingPunct="1">
              <a:lnSpc>
                <a:spcPct val="100000"/>
              </a:lnSpc>
              <a:spcBef>
                <a:spcPts val="0"/>
              </a:spcBef>
              <a:spcAft>
                <a:spcPts val="0"/>
              </a:spcAft>
              <a:buClr>
                <a:prstClr val="white"/>
              </a:buClr>
              <a:buSzTx/>
              <a:buFontTx/>
              <a:buAutoNum type="arabicPeriod" startAt="3"/>
              <a:tabLst/>
              <a:defRPr/>
            </a:pPr>
            <a:endParaRPr lang="en-US" sz="2000" baseline="0" dirty="0">
              <a:solidFill>
                <a:prstClr val="white"/>
              </a:solidFill>
              <a:latin typeface="Franklin Gothic Book"/>
            </a:endParaRPr>
          </a:p>
          <a:p>
            <a:pPr marL="342900" indent="-342900">
              <a:buClr>
                <a:prstClr val="white"/>
              </a:buClr>
              <a:buFontTx/>
              <a:buAutoNum type="arabicPeriod" startAt="3"/>
              <a:defRPr/>
            </a:pPr>
            <a:r>
              <a:rPr lang="en-US" sz="2000" dirty="0">
                <a:solidFill>
                  <a:srgbClr val="00B0F0"/>
                </a:solidFill>
              </a:rPr>
              <a:t>Irony</a:t>
            </a:r>
            <a:r>
              <a:rPr lang="en-US" sz="2000" dirty="0">
                <a:solidFill>
                  <a:prstClr val="white"/>
                </a:solidFill>
              </a:rPr>
              <a:t> refers to </a:t>
            </a:r>
            <a:r>
              <a:rPr lang="en-US" sz="2000" dirty="0">
                <a:solidFill>
                  <a:schemeClr val="tx2"/>
                </a:solidFill>
              </a:rPr>
              <a:t>situations in which what appears to be true differs radically from what is actually the case</a:t>
            </a:r>
            <a:r>
              <a:rPr lang="en-US" sz="2000" dirty="0">
                <a:solidFill>
                  <a:prstClr val="white"/>
                </a:solidFill>
              </a:rPr>
              <a:t>. One example is &lt;</a:t>
            </a:r>
            <a:r>
              <a:rPr lang="en-US" sz="2000" dirty="0">
                <a:solidFill>
                  <a:srgbClr val="FF0000"/>
                </a:solidFill>
              </a:rPr>
              <a:t>insert example here</a:t>
            </a:r>
            <a:r>
              <a:rPr lang="en-US" sz="2000" dirty="0">
                <a:solidFill>
                  <a:prstClr val="white"/>
                </a:solidFill>
              </a:rPr>
              <a:t>&gt;.</a:t>
            </a:r>
          </a:p>
          <a:p>
            <a:pPr>
              <a:buClr>
                <a:prstClr val="white"/>
              </a:buClr>
              <a:defRPr/>
            </a:pPr>
            <a:endParaRPr lang="en-US" sz="2000" dirty="0">
              <a:solidFill>
                <a:srgbClr val="00B0F0"/>
              </a:solidFill>
              <a:latin typeface="Franklin Gothic Book"/>
            </a:endParaRPr>
          </a:p>
        </p:txBody>
      </p:sp>
      <p:sp>
        <p:nvSpPr>
          <p:cNvPr id="7" name="Rectangle 2">
            <a:extLst>
              <a:ext uri="{FF2B5EF4-FFF2-40B4-BE49-F238E27FC236}">
                <a16:creationId xmlns:a16="http://schemas.microsoft.com/office/drawing/2014/main" id="{56C3BCF8-45FB-4568-BCAA-EA21ACD663DC}"/>
              </a:ext>
            </a:extLst>
          </p:cNvPr>
          <p:cNvSpPr txBox="1">
            <a:spLocks noChangeArrowheads="1"/>
          </p:cNvSpPr>
          <p:nvPr/>
        </p:nvSpPr>
        <p:spPr>
          <a:xfrm>
            <a:off x="776748" y="14164"/>
            <a:ext cx="7872674" cy="546360"/>
          </a:xfrm>
          <a:prstGeom prst="rect">
            <a:avLst/>
          </a:prstGeom>
          <a:noFill/>
        </p:spPr>
        <p:txBody>
          <a:bodyPr vert="horz" lIns="91440" tIns="45720" rIns="91440" bIns="45720" rtlCol="0" anchor="ctr">
            <a:normAutofit fontScale="92500"/>
          </a:bodyPr>
          <a:lstStyle>
            <a:lvl1pPr algn="l" defTabSz="342900" rtl="0" eaLnBrk="1" latinLnBrk="0" hangingPunct="1">
              <a:spcBef>
                <a:spcPct val="0"/>
              </a:spcBef>
              <a:buNone/>
              <a:defRPr sz="3300" kern="1200">
                <a:solidFill>
                  <a:srgbClr val="FFFFFF"/>
                </a:solidFill>
                <a:latin typeface="+mj-lt"/>
                <a:ea typeface="+mj-ea"/>
                <a:cs typeface="+mj-cs"/>
              </a:defRPr>
            </a:lvl1pPr>
          </a:lstStyle>
          <a:p>
            <a:pPr marL="0" marR="0" lvl="0" indent="0" algn="ctr" defTabSz="3429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a:ln>
                  <a:noFill/>
                </a:ln>
                <a:solidFill>
                  <a:srgbClr val="FFDE22"/>
                </a:solidFill>
                <a:effectLst/>
                <a:uLnTx/>
                <a:uFillTx/>
                <a:latin typeface="Franklin Gothic Medium"/>
                <a:ea typeface="+mj-ea"/>
                <a:cs typeface="+mj-cs"/>
              </a:rPr>
              <a:t>Retrieval Practice Answers: Lesson 16 (“Harrison Bergeron”)</a:t>
            </a:r>
          </a:p>
        </p:txBody>
      </p:sp>
    </p:spTree>
    <p:extLst>
      <p:ext uri="{BB962C8B-B14F-4D97-AF65-F5344CB8AC3E}">
        <p14:creationId xmlns:p14="http://schemas.microsoft.com/office/powerpoint/2010/main" val="3893838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0613E7B-F47E-4E01-ABFE-D8A55D67CFE2}"/>
              </a:ext>
            </a:extLst>
          </p:cNvPr>
          <p:cNvSpPr txBox="1"/>
          <p:nvPr/>
        </p:nvSpPr>
        <p:spPr>
          <a:xfrm>
            <a:off x="62802" y="1146127"/>
            <a:ext cx="9081198" cy="1846659"/>
          </a:xfrm>
          <a:prstGeom prst="rect">
            <a:avLst/>
          </a:prstGeom>
          <a:noFill/>
        </p:spPr>
        <p:txBody>
          <a:bodyPr wrap="square" rtlCol="0">
            <a:spAutoFit/>
          </a:bodyPr>
          <a:lstStyle/>
          <a:p>
            <a:pPr marL="457200" indent="-457200">
              <a:buClr>
                <a:prstClr val="white"/>
              </a:buClr>
              <a:buFont typeface="+mj-lt"/>
              <a:buAutoNum type="arabicPeriod" startAt="7"/>
              <a:defRPr/>
            </a:pPr>
            <a:r>
              <a:rPr lang="en-US" sz="1900" dirty="0">
                <a:solidFill>
                  <a:srgbClr val="00B0F0"/>
                </a:solidFill>
                <a:latin typeface="Franklin Gothic Book"/>
              </a:rPr>
              <a:t>“Harrison Bergeron” </a:t>
            </a:r>
            <a:r>
              <a:rPr lang="en-US" sz="1900" dirty="0">
                <a:solidFill>
                  <a:schemeClr val="bg1"/>
                </a:solidFill>
                <a:latin typeface="Franklin Gothic Book"/>
              </a:rPr>
              <a:t>was published in </a:t>
            </a:r>
            <a:r>
              <a:rPr lang="en-US" sz="1900" dirty="0">
                <a:solidFill>
                  <a:schemeClr val="tx2"/>
                </a:solidFill>
                <a:latin typeface="Franklin Gothic Book"/>
              </a:rPr>
              <a:t>1961, 16 years after the end of </a:t>
            </a:r>
            <a:r>
              <a:rPr lang="en-US" sz="1900" dirty="0">
                <a:solidFill>
                  <a:srgbClr val="00B0F0"/>
                </a:solidFill>
                <a:latin typeface="Franklin Gothic Book"/>
              </a:rPr>
              <a:t>World War II.</a:t>
            </a:r>
          </a:p>
          <a:p>
            <a:pPr marL="457200" indent="-457200">
              <a:buClr>
                <a:prstClr val="white"/>
              </a:buClr>
              <a:buFont typeface="+mj-lt"/>
              <a:buAutoNum type="arabicPeriod" startAt="7"/>
              <a:defRPr/>
            </a:pPr>
            <a:endParaRPr lang="en-US" sz="1900" dirty="0">
              <a:solidFill>
                <a:srgbClr val="00B0F0"/>
              </a:solidFill>
              <a:latin typeface="Franklin Gothic Book"/>
            </a:endParaRPr>
          </a:p>
          <a:p>
            <a:pPr marL="457200" indent="-457200">
              <a:buClr>
                <a:prstClr val="white"/>
              </a:buClr>
              <a:buFont typeface="+mj-lt"/>
              <a:buAutoNum type="arabicPeriod" startAt="7"/>
              <a:defRPr/>
            </a:pPr>
            <a:r>
              <a:rPr lang="en-US" sz="1900" b="1" dirty="0">
                <a:solidFill>
                  <a:schemeClr val="bg1"/>
                </a:solidFill>
                <a:latin typeface="Franklin Gothic Book"/>
              </a:rPr>
              <a:t>Challenge</a:t>
            </a:r>
            <a:r>
              <a:rPr lang="en-US" sz="1900" dirty="0">
                <a:solidFill>
                  <a:schemeClr val="bg1"/>
                </a:solidFill>
                <a:latin typeface="Franklin Gothic Book"/>
              </a:rPr>
              <a:t>: During</a:t>
            </a:r>
            <a:r>
              <a:rPr lang="en-US" sz="1900" dirty="0">
                <a:solidFill>
                  <a:srgbClr val="00B0F0"/>
                </a:solidFill>
                <a:latin typeface="Franklin Gothic Book"/>
              </a:rPr>
              <a:t> World War II, </a:t>
            </a:r>
            <a:r>
              <a:rPr lang="en-US" sz="1900" dirty="0">
                <a:solidFill>
                  <a:schemeClr val="bg1"/>
                </a:solidFill>
                <a:latin typeface="Franklin Gothic Book"/>
              </a:rPr>
              <a:t>Kurt Vonnegut was </a:t>
            </a:r>
            <a:r>
              <a:rPr lang="en-US" sz="1900" dirty="0">
                <a:solidFill>
                  <a:schemeClr val="tx2"/>
                </a:solidFill>
                <a:latin typeface="Franklin Gothic Book"/>
              </a:rPr>
              <a:t>German prisoner of war during the firebombing of Dresden.</a:t>
            </a:r>
          </a:p>
          <a:p>
            <a:pPr marL="457200" indent="-457200">
              <a:buClr>
                <a:prstClr val="white"/>
              </a:buClr>
              <a:buFont typeface="+mj-lt"/>
              <a:buAutoNum type="arabicPeriod" startAt="7"/>
              <a:defRPr/>
            </a:pPr>
            <a:endParaRPr lang="en-US" sz="1900" dirty="0">
              <a:solidFill>
                <a:srgbClr val="00B0F0"/>
              </a:solidFill>
              <a:latin typeface="Franklin Gothic Book"/>
            </a:endParaRPr>
          </a:p>
          <a:p>
            <a:pPr marL="342900" indent="-342900">
              <a:buClr>
                <a:prstClr val="white"/>
              </a:buClr>
              <a:buFontTx/>
              <a:buAutoNum type="arabicPeriod" startAt="3"/>
              <a:defRPr/>
            </a:pPr>
            <a:endParaRPr lang="en-US" sz="1900" dirty="0">
              <a:solidFill>
                <a:srgbClr val="FFDE22"/>
              </a:solidFill>
            </a:endParaRPr>
          </a:p>
        </p:txBody>
      </p:sp>
      <p:sp>
        <p:nvSpPr>
          <p:cNvPr id="2" name="Rectangle 1">
            <a:extLst>
              <a:ext uri="{FF2B5EF4-FFF2-40B4-BE49-F238E27FC236}">
                <a16:creationId xmlns:a16="http://schemas.microsoft.com/office/drawing/2014/main" id="{BE0C21BA-FB99-46D2-8F0F-B0341304740A}"/>
              </a:ext>
            </a:extLst>
          </p:cNvPr>
          <p:cNvSpPr/>
          <p:nvPr/>
        </p:nvSpPr>
        <p:spPr>
          <a:xfrm>
            <a:off x="6344145" y="6218091"/>
            <a:ext cx="2483372" cy="400110"/>
          </a:xfrm>
          <a:prstGeom prst="rect">
            <a:avLst/>
          </a:prstGeom>
        </p:spPr>
        <p:txBody>
          <a:bodyPr wrap="none">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Franklin Gothic Book"/>
                <a:ea typeface="+mn-ea"/>
                <a:cs typeface="+mn-cs"/>
              </a:rPr>
              <a:t>Self-score: ______ /8</a:t>
            </a:r>
          </a:p>
        </p:txBody>
      </p:sp>
      <p:sp>
        <p:nvSpPr>
          <p:cNvPr id="7" name="Rectangle 2">
            <a:extLst>
              <a:ext uri="{FF2B5EF4-FFF2-40B4-BE49-F238E27FC236}">
                <a16:creationId xmlns:a16="http://schemas.microsoft.com/office/drawing/2014/main" id="{56C3BCF8-45FB-4568-BCAA-EA21ACD663DC}"/>
              </a:ext>
            </a:extLst>
          </p:cNvPr>
          <p:cNvSpPr txBox="1">
            <a:spLocks noChangeArrowheads="1"/>
          </p:cNvSpPr>
          <p:nvPr/>
        </p:nvSpPr>
        <p:spPr>
          <a:xfrm>
            <a:off x="114975" y="0"/>
            <a:ext cx="8914050" cy="855406"/>
          </a:xfrm>
          <a:prstGeom prst="rect">
            <a:avLst/>
          </a:prstGeom>
          <a:noFill/>
        </p:spPr>
        <p:txBody>
          <a:bodyPr vert="horz" lIns="91440" tIns="45720" rIns="91440" bIns="45720" rtlCol="0" anchor="ctr">
            <a:normAutofit/>
          </a:bodyPr>
          <a:lstStyle>
            <a:lvl1pPr algn="l" defTabSz="342900" rtl="0" eaLnBrk="1" latinLnBrk="0" hangingPunct="1">
              <a:spcBef>
                <a:spcPct val="0"/>
              </a:spcBef>
              <a:buNone/>
              <a:defRPr sz="3300" kern="1200">
                <a:solidFill>
                  <a:srgbClr val="FFFFFF"/>
                </a:solidFill>
                <a:latin typeface="+mj-lt"/>
                <a:ea typeface="+mj-ea"/>
                <a:cs typeface="+mj-cs"/>
              </a:defRPr>
            </a:lvl1pPr>
          </a:lstStyle>
          <a:p>
            <a:pPr marL="0" marR="0" lvl="0" indent="0" algn="ctr" defTabSz="3429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a:ln>
                  <a:noFill/>
                </a:ln>
                <a:solidFill>
                  <a:srgbClr val="FFDE22"/>
                </a:solidFill>
                <a:effectLst/>
                <a:uLnTx/>
                <a:uFillTx/>
                <a:latin typeface="Franklin Gothic Medium"/>
                <a:ea typeface="+mj-ea"/>
                <a:cs typeface="+mj-cs"/>
              </a:rPr>
              <a:t>Retrieval Practice Answers: Lesson 16 (“Harrison Bergeron”)</a:t>
            </a:r>
          </a:p>
          <a:p>
            <a:pPr marL="0" marR="0" lvl="0" indent="0" algn="ctr" defTabSz="342900" rtl="0" eaLnBrk="1" fontAlgn="auto" latinLnBrk="0" hangingPunct="1">
              <a:lnSpc>
                <a:spcPct val="100000"/>
              </a:lnSpc>
              <a:spcBef>
                <a:spcPct val="0"/>
              </a:spcBef>
              <a:spcAft>
                <a:spcPts val="0"/>
              </a:spcAft>
              <a:buClrTx/>
              <a:buSzTx/>
              <a:buFontTx/>
              <a:buNone/>
              <a:tabLst/>
              <a:defRPr/>
            </a:pPr>
            <a:r>
              <a:rPr lang="en-US" sz="2400" dirty="0">
                <a:solidFill>
                  <a:srgbClr val="FFDE22"/>
                </a:solidFill>
                <a:latin typeface="Franklin Gothic Medium"/>
              </a:rPr>
              <a:t>Cont’d</a:t>
            </a:r>
            <a:endParaRPr kumimoji="0" lang="en-US" sz="2400" b="0" i="0" u="none" strike="noStrike" kern="1200" cap="none" spc="0" normalizeH="0" baseline="0" noProof="0" dirty="0">
              <a:ln>
                <a:noFill/>
              </a:ln>
              <a:solidFill>
                <a:srgbClr val="FFDE22"/>
              </a:solidFill>
              <a:effectLst/>
              <a:uLnTx/>
              <a:uFillTx/>
              <a:latin typeface="Franklin Gothic Medium"/>
              <a:ea typeface="+mj-ea"/>
              <a:cs typeface="+mj-cs"/>
            </a:endParaRPr>
          </a:p>
        </p:txBody>
      </p:sp>
    </p:spTree>
    <p:extLst>
      <p:ext uri="{BB962C8B-B14F-4D97-AF65-F5344CB8AC3E}">
        <p14:creationId xmlns:p14="http://schemas.microsoft.com/office/powerpoint/2010/main" val="898795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147484" y="112370"/>
            <a:ext cx="8849032" cy="642019"/>
          </a:xfrm>
          <a:noFill/>
        </p:spPr>
        <p:txBody>
          <a:bodyPr>
            <a:normAutofit fontScale="90000"/>
          </a:bodyPr>
          <a:lstStyle/>
          <a:p>
            <a:pPr algn="ctr" eaLnBrk="1" hangingPunct="1"/>
            <a:r>
              <a:rPr lang="en-US" sz="2400" dirty="0">
                <a:solidFill>
                  <a:schemeClr val="tx2"/>
                </a:solidFill>
              </a:rPr>
              <a:t>Retrieval Practice: Lesson 19 (“The Ones Who Walk Away from Omelas”)</a:t>
            </a:r>
          </a:p>
        </p:txBody>
      </p:sp>
      <p:sp>
        <p:nvSpPr>
          <p:cNvPr id="3" name="TextBox 2">
            <a:extLst>
              <a:ext uri="{FF2B5EF4-FFF2-40B4-BE49-F238E27FC236}">
                <a16:creationId xmlns:a16="http://schemas.microsoft.com/office/drawing/2014/main" id="{00613E7B-F47E-4E01-ABFE-D8A55D67CFE2}"/>
              </a:ext>
            </a:extLst>
          </p:cNvPr>
          <p:cNvSpPr txBox="1"/>
          <p:nvPr/>
        </p:nvSpPr>
        <p:spPr>
          <a:xfrm>
            <a:off x="138475" y="1037417"/>
            <a:ext cx="9081198" cy="3785652"/>
          </a:xfrm>
          <a:prstGeom prst="rect">
            <a:avLst/>
          </a:prstGeom>
          <a:noFill/>
        </p:spPr>
        <p:txBody>
          <a:bodyPr wrap="square" rtlCol="0">
            <a:spAutoFit/>
          </a:bodyPr>
          <a:lstStyle/>
          <a:p>
            <a:pPr marL="342900" lvl="0" indent="-342900">
              <a:buFontTx/>
              <a:buAutoNum type="arabicPeriod"/>
            </a:pPr>
            <a:r>
              <a:rPr lang="en-US" sz="2000" dirty="0">
                <a:solidFill>
                  <a:prstClr val="white"/>
                </a:solidFill>
              </a:rPr>
              <a:t>What does it mean for a statement to be a </a:t>
            </a:r>
            <a:r>
              <a:rPr lang="en-US" sz="2000" dirty="0">
                <a:solidFill>
                  <a:srgbClr val="00B0F0"/>
                </a:solidFill>
              </a:rPr>
              <a:t>paradox</a:t>
            </a:r>
            <a:r>
              <a:rPr lang="en-US" sz="2000" dirty="0">
                <a:solidFill>
                  <a:prstClr val="white"/>
                </a:solidFill>
              </a:rPr>
              <a:t>? </a:t>
            </a:r>
          </a:p>
          <a:p>
            <a:pPr marL="342900" lvl="0" indent="-342900">
              <a:buFontTx/>
              <a:buAutoNum type="arabicPeriod"/>
            </a:pPr>
            <a:endParaRPr lang="en-US" sz="2000" dirty="0">
              <a:solidFill>
                <a:prstClr val="white"/>
              </a:solidFill>
            </a:endParaRPr>
          </a:p>
          <a:p>
            <a:pPr marL="342900" lvl="0" indent="-342900">
              <a:buFontTx/>
              <a:buAutoNum type="arabicPeriod"/>
            </a:pPr>
            <a:r>
              <a:rPr lang="en-US" sz="2000" dirty="0">
                <a:solidFill>
                  <a:prstClr val="white"/>
                </a:solidFill>
              </a:rPr>
              <a:t>What is the “terrible </a:t>
            </a:r>
            <a:r>
              <a:rPr lang="en-US" sz="2000" dirty="0">
                <a:solidFill>
                  <a:srgbClr val="00B0F0"/>
                </a:solidFill>
              </a:rPr>
              <a:t>paradox</a:t>
            </a:r>
            <a:r>
              <a:rPr lang="en-US" sz="2000" dirty="0">
                <a:solidFill>
                  <a:prstClr val="white"/>
                </a:solidFill>
              </a:rPr>
              <a:t>” of life in Omelas? </a:t>
            </a:r>
          </a:p>
          <a:p>
            <a:pPr marL="342900" lvl="0" indent="-342900">
              <a:buFontTx/>
              <a:buAutoNum type="arabicPeriod"/>
            </a:pPr>
            <a:endParaRPr lang="en-US" sz="2000" dirty="0">
              <a:solidFill>
                <a:prstClr val="white"/>
              </a:solidFill>
            </a:endParaRPr>
          </a:p>
          <a:p>
            <a:pPr marL="342900" lvl="0" indent="-342900">
              <a:buFontTx/>
              <a:buAutoNum type="arabicPeriod"/>
            </a:pPr>
            <a:r>
              <a:rPr lang="en-US" sz="2000" dirty="0">
                <a:solidFill>
                  <a:prstClr val="white"/>
                </a:solidFill>
              </a:rPr>
              <a:t>What </a:t>
            </a:r>
            <a:r>
              <a:rPr lang="en-US" sz="2000" dirty="0">
                <a:solidFill>
                  <a:srgbClr val="00B0F0"/>
                </a:solidFill>
              </a:rPr>
              <a:t>term</a:t>
            </a:r>
            <a:r>
              <a:rPr lang="en-US" sz="2000" dirty="0">
                <a:solidFill>
                  <a:prstClr val="white"/>
                </a:solidFill>
              </a:rPr>
              <a:t> describes an ideal society or an imagined place in which everything is perfect? Challenge: Explain the origin of this term. </a:t>
            </a:r>
          </a:p>
          <a:p>
            <a:pPr marL="342900" lvl="0" indent="-342900">
              <a:buFontTx/>
              <a:buAutoNum type="arabicPeriod"/>
            </a:pPr>
            <a:endParaRPr lang="en-US" sz="2000" dirty="0">
              <a:solidFill>
                <a:prstClr val="white"/>
              </a:solidFill>
            </a:endParaRPr>
          </a:p>
          <a:p>
            <a:pPr marL="342900" lvl="0" indent="-342900">
              <a:buFontTx/>
              <a:buAutoNum type="arabicPeriod"/>
            </a:pPr>
            <a:r>
              <a:rPr lang="en-US" sz="2000" dirty="0">
                <a:solidFill>
                  <a:prstClr val="white"/>
                </a:solidFill>
              </a:rPr>
              <a:t>Explain 1-2 characteristics of a </a:t>
            </a:r>
            <a:r>
              <a:rPr lang="en-US" sz="2000" dirty="0">
                <a:solidFill>
                  <a:srgbClr val="00B0F0"/>
                </a:solidFill>
              </a:rPr>
              <a:t>satire</a:t>
            </a:r>
            <a:r>
              <a:rPr lang="en-US" sz="2000" dirty="0">
                <a:solidFill>
                  <a:prstClr val="white"/>
                </a:solidFill>
              </a:rPr>
              <a:t>. </a:t>
            </a:r>
          </a:p>
          <a:p>
            <a:pPr marL="342900" lvl="0" indent="-342900">
              <a:buFontTx/>
              <a:buAutoNum type="arabicPeriod"/>
            </a:pPr>
            <a:endParaRPr lang="en-US" sz="2000" dirty="0">
              <a:solidFill>
                <a:prstClr val="white"/>
              </a:solidFill>
            </a:endParaRPr>
          </a:p>
          <a:p>
            <a:pPr marL="342900" lvl="0" indent="-342900">
              <a:buFontTx/>
              <a:buAutoNum type="arabicPeriod"/>
            </a:pPr>
            <a:r>
              <a:rPr lang="en-US" sz="2000" dirty="0">
                <a:solidFill>
                  <a:prstClr val="white"/>
                </a:solidFill>
              </a:rPr>
              <a:t>Could a story be both </a:t>
            </a:r>
            <a:r>
              <a:rPr lang="en-US" sz="2000" dirty="0">
                <a:solidFill>
                  <a:srgbClr val="00B0F0"/>
                </a:solidFill>
              </a:rPr>
              <a:t>dystopian</a:t>
            </a:r>
            <a:r>
              <a:rPr lang="en-US" sz="2000" dirty="0">
                <a:solidFill>
                  <a:prstClr val="white"/>
                </a:solidFill>
              </a:rPr>
              <a:t> and </a:t>
            </a:r>
            <a:r>
              <a:rPr lang="en-US" sz="2000" dirty="0">
                <a:solidFill>
                  <a:srgbClr val="00B0F0"/>
                </a:solidFill>
              </a:rPr>
              <a:t>post-apocalyptic</a:t>
            </a:r>
            <a:r>
              <a:rPr lang="en-US" sz="2000" dirty="0">
                <a:solidFill>
                  <a:prstClr val="white"/>
                </a:solidFill>
              </a:rPr>
              <a:t>? Explain. </a:t>
            </a:r>
          </a:p>
          <a:p>
            <a:pPr marL="342900" lvl="0" indent="-342900">
              <a:buFontTx/>
              <a:buAutoNum type="arabicPeriod"/>
            </a:pPr>
            <a:endParaRPr lang="en-US" sz="2000" dirty="0">
              <a:solidFill>
                <a:srgbClr val="00B0F0"/>
              </a:solidFill>
            </a:endParaRPr>
          </a:p>
          <a:p>
            <a:pPr marL="342900" lvl="0" indent="-342900">
              <a:buFontTx/>
              <a:buAutoNum type="arabicPeriod"/>
            </a:pPr>
            <a:r>
              <a:rPr lang="en-US" sz="2000" dirty="0">
                <a:solidFill>
                  <a:prstClr val="white"/>
                </a:solidFill>
              </a:rPr>
              <a:t>In what </a:t>
            </a:r>
            <a:r>
              <a:rPr lang="en-US" sz="2000" dirty="0">
                <a:solidFill>
                  <a:srgbClr val="00B0F0"/>
                </a:solidFill>
              </a:rPr>
              <a:t>year</a:t>
            </a:r>
            <a:r>
              <a:rPr lang="en-US" sz="2000" dirty="0">
                <a:solidFill>
                  <a:prstClr val="white"/>
                </a:solidFill>
              </a:rPr>
              <a:t> was “The Ones Who Walk Away from Omelas” first published? </a:t>
            </a:r>
          </a:p>
        </p:txBody>
      </p:sp>
      <p:sp>
        <p:nvSpPr>
          <p:cNvPr id="4" name="Explosion: 8 Points 3">
            <a:extLst>
              <a:ext uri="{FF2B5EF4-FFF2-40B4-BE49-F238E27FC236}">
                <a16:creationId xmlns:a16="http://schemas.microsoft.com/office/drawing/2014/main" id="{30E73C4E-797C-4C58-824B-E2B879501068}"/>
              </a:ext>
            </a:extLst>
          </p:cNvPr>
          <p:cNvSpPr/>
          <p:nvPr/>
        </p:nvSpPr>
        <p:spPr>
          <a:xfrm>
            <a:off x="6322094" y="4719920"/>
            <a:ext cx="2683431" cy="2025710"/>
          </a:xfrm>
          <a:prstGeom prst="irregularSeal1">
            <a:avLst/>
          </a:prstGeom>
          <a:solidFill>
            <a:srgbClr val="FFDD00"/>
          </a:solidFill>
          <a:ln w="9525" cap="flat" cmpd="sng" algn="ctr">
            <a:solidFill>
              <a:srgbClr val="12C1DF">
                <a:shade val="95000"/>
                <a:satMod val="105000"/>
              </a:srgbClr>
            </a:solidFill>
            <a:prstDash val="solid"/>
          </a:ln>
          <a:effectLst/>
        </p:spPr>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1500" b="0" i="0" u="none" strike="noStrike" kern="0" cap="none" spc="0" normalizeH="0" baseline="0" noProof="0" dirty="0">
                <a:ln>
                  <a:noFill/>
                </a:ln>
                <a:solidFill>
                  <a:srgbClr val="3F3F3F"/>
                </a:solidFill>
                <a:effectLst/>
                <a:uLnTx/>
                <a:uFillTx/>
                <a:latin typeface="Franklin Gothic Book"/>
                <a:ea typeface="+mn-ea"/>
                <a:cs typeface="+mn-cs"/>
              </a:rPr>
              <a:t>Take 3 minutes to complete these questions</a:t>
            </a:r>
          </a:p>
        </p:txBody>
      </p:sp>
    </p:spTree>
    <p:extLst>
      <p:ext uri="{BB962C8B-B14F-4D97-AF65-F5344CB8AC3E}">
        <p14:creationId xmlns:p14="http://schemas.microsoft.com/office/powerpoint/2010/main" val="39457896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0613E7B-F47E-4E01-ABFE-D8A55D67CFE2}"/>
              </a:ext>
            </a:extLst>
          </p:cNvPr>
          <p:cNvSpPr txBox="1"/>
          <p:nvPr/>
        </p:nvSpPr>
        <p:spPr>
          <a:xfrm>
            <a:off x="62802" y="670085"/>
            <a:ext cx="9081198" cy="5632311"/>
          </a:xfrm>
          <a:prstGeom prst="rect">
            <a:avLst/>
          </a:prstGeom>
          <a:noFill/>
        </p:spPr>
        <p:txBody>
          <a:bodyPr wrap="square" rtlCol="0">
            <a:spAutoFit/>
          </a:bodyPr>
          <a:lstStyle/>
          <a:p>
            <a:pPr marL="342900" lvl="0" indent="-342900">
              <a:buFontTx/>
              <a:buAutoNum type="arabicPeriod"/>
              <a:defRPr/>
            </a:pPr>
            <a:r>
              <a:rPr kumimoji="0" lang="en-US" sz="2000" b="0" i="0" u="none" strike="noStrike" kern="1200" cap="none" spc="0" normalizeH="0" baseline="0" noProof="0" dirty="0">
                <a:ln>
                  <a:noFill/>
                </a:ln>
                <a:solidFill>
                  <a:prstClr val="white"/>
                </a:solidFill>
                <a:effectLst/>
                <a:uLnTx/>
                <a:uFillTx/>
                <a:latin typeface="Franklin Gothic Book"/>
                <a:ea typeface="+mn-ea"/>
                <a:cs typeface="+mn-cs"/>
              </a:rPr>
              <a:t>A </a:t>
            </a:r>
            <a:r>
              <a:rPr kumimoji="0" lang="en-US" sz="2000" b="0" i="0" u="none" strike="noStrike" kern="1200" cap="none" spc="0" normalizeH="0" baseline="0" noProof="0" dirty="0">
                <a:ln>
                  <a:noFill/>
                </a:ln>
                <a:solidFill>
                  <a:srgbClr val="00B0F0"/>
                </a:solidFill>
                <a:effectLst/>
                <a:uLnTx/>
                <a:uFillTx/>
                <a:latin typeface="Franklin Gothic Book"/>
                <a:ea typeface="+mn-ea"/>
                <a:cs typeface="+mn-cs"/>
              </a:rPr>
              <a:t>paradox </a:t>
            </a:r>
            <a:r>
              <a:rPr kumimoji="0" lang="en-US" sz="2000" b="0" i="0" u="none" strike="noStrike" kern="1200" cap="none" spc="0" normalizeH="0" baseline="0" noProof="0" dirty="0">
                <a:ln>
                  <a:noFill/>
                </a:ln>
                <a:solidFill>
                  <a:prstClr val="white"/>
                </a:solidFill>
                <a:effectLst/>
                <a:uLnTx/>
                <a:uFillTx/>
                <a:latin typeface="Franklin Gothic Book"/>
                <a:ea typeface="+mn-ea"/>
                <a:cs typeface="+mn-cs"/>
              </a:rPr>
              <a:t>is a </a:t>
            </a:r>
            <a:r>
              <a:rPr lang="en-US" sz="2000" dirty="0">
                <a:solidFill>
                  <a:srgbClr val="FFDE22"/>
                </a:solidFill>
              </a:rPr>
              <a:t>statement that is seemingly contradictory or opposed to common sense and yet is perhaps true</a:t>
            </a:r>
            <a:r>
              <a:rPr lang="en-US" sz="2000" dirty="0">
                <a:solidFill>
                  <a:schemeClr val="bg1"/>
                </a:solidFill>
              </a:rPr>
              <a:t>.</a:t>
            </a:r>
            <a:endParaRPr kumimoji="0" lang="en-US" sz="2000" b="0" i="0" u="none" strike="noStrike" kern="1200" cap="none" spc="0" normalizeH="0" baseline="0" noProof="0" dirty="0">
              <a:ln>
                <a:noFill/>
              </a:ln>
              <a:solidFill>
                <a:prstClr val="white"/>
              </a:solidFill>
              <a:effectLst/>
              <a:uLnTx/>
              <a:uFillTx/>
              <a:latin typeface="Franklin Gothic Book"/>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endParaRPr kumimoji="0" lang="en-US" sz="2000" b="0" i="0" u="none" strike="noStrike" kern="1200" cap="none" spc="0" normalizeH="0" baseline="0" noProof="0" dirty="0">
              <a:ln>
                <a:noFill/>
              </a:ln>
              <a:solidFill>
                <a:prstClr val="white"/>
              </a:solidFill>
              <a:effectLst/>
              <a:uLnTx/>
              <a:uFillTx/>
              <a:latin typeface="Franklin Gothic Book"/>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r>
              <a:rPr kumimoji="0" lang="en-US" sz="2000" b="0" i="0" u="none" strike="noStrike" kern="1200" cap="none" spc="0" normalizeH="0" baseline="0" noProof="0" dirty="0">
                <a:ln>
                  <a:noFill/>
                </a:ln>
                <a:solidFill>
                  <a:prstClr val="white"/>
                </a:solidFill>
                <a:effectLst/>
                <a:uLnTx/>
                <a:uFillTx/>
                <a:latin typeface="Franklin Gothic Book"/>
                <a:ea typeface="+mn-ea"/>
                <a:cs typeface="+mn-cs"/>
              </a:rPr>
              <a:t>The “terrible </a:t>
            </a:r>
            <a:r>
              <a:rPr kumimoji="0" lang="en-US" sz="2000" b="0" i="0" u="none" strike="noStrike" kern="1200" cap="none" spc="0" normalizeH="0" baseline="0" noProof="0" dirty="0">
                <a:ln>
                  <a:noFill/>
                </a:ln>
                <a:solidFill>
                  <a:srgbClr val="00B0F0"/>
                </a:solidFill>
                <a:effectLst/>
                <a:uLnTx/>
                <a:uFillTx/>
                <a:latin typeface="Franklin Gothic Book"/>
                <a:ea typeface="+mn-ea"/>
                <a:cs typeface="+mn-cs"/>
              </a:rPr>
              <a:t>paradox</a:t>
            </a:r>
            <a:r>
              <a:rPr lang="en-US" sz="2000" noProof="0" dirty="0">
                <a:solidFill>
                  <a:prstClr val="white"/>
                </a:solidFill>
                <a:latin typeface="Franklin Gothic Book"/>
              </a:rPr>
              <a:t>”</a:t>
            </a:r>
            <a:r>
              <a:rPr kumimoji="0" lang="en-US" sz="2000" b="0" i="0" u="none" strike="noStrike" kern="1200" cap="none" spc="0" normalizeH="0" baseline="0" noProof="0" dirty="0">
                <a:ln>
                  <a:noFill/>
                </a:ln>
                <a:solidFill>
                  <a:srgbClr val="FFDE22"/>
                </a:solidFill>
                <a:effectLst/>
                <a:uLnTx/>
                <a:uFillTx/>
                <a:latin typeface="Franklin Gothic Book"/>
                <a:ea typeface="+mn-ea"/>
                <a:cs typeface="+mn-cs"/>
              </a:rPr>
              <a:t> </a:t>
            </a:r>
            <a:r>
              <a:rPr kumimoji="0" lang="en-US" sz="2000" b="0" i="0" u="none" strike="noStrike" kern="1200" cap="none" spc="0" normalizeH="0" baseline="0" noProof="0" dirty="0">
                <a:ln>
                  <a:noFill/>
                </a:ln>
                <a:solidFill>
                  <a:schemeClr val="bg1"/>
                </a:solidFill>
                <a:effectLst/>
                <a:uLnTx/>
                <a:uFillTx/>
                <a:latin typeface="Franklin Gothic Book"/>
                <a:ea typeface="+mn-ea"/>
                <a:cs typeface="+mn-cs"/>
              </a:rPr>
              <a:t>of life</a:t>
            </a:r>
            <a:r>
              <a:rPr kumimoji="0" lang="en-US" sz="2000" b="0" i="0" u="none" strike="noStrike" kern="1200" cap="none" spc="0" normalizeH="0" noProof="0" dirty="0">
                <a:ln>
                  <a:noFill/>
                </a:ln>
                <a:solidFill>
                  <a:schemeClr val="bg1"/>
                </a:solidFill>
                <a:effectLst/>
                <a:uLnTx/>
                <a:uFillTx/>
                <a:latin typeface="Franklin Gothic Book"/>
                <a:ea typeface="+mn-ea"/>
                <a:cs typeface="+mn-cs"/>
              </a:rPr>
              <a:t> in Omelas is that </a:t>
            </a:r>
            <a:r>
              <a:rPr kumimoji="0" lang="en-US" sz="2000" b="0" i="0" u="none" strike="noStrike" kern="1200" cap="none" spc="0" normalizeH="0" noProof="0" dirty="0">
                <a:ln>
                  <a:noFill/>
                </a:ln>
                <a:solidFill>
                  <a:srgbClr val="FFDE22"/>
                </a:solidFill>
                <a:effectLst/>
                <a:uLnTx/>
                <a:uFillTx/>
                <a:latin typeface="Franklin Gothic Book"/>
                <a:ea typeface="+mn-ea"/>
                <a:cs typeface="+mn-cs"/>
              </a:rPr>
              <a:t>the perfect happiness of the people of Omelas depends on the misery of one child</a:t>
            </a:r>
            <a:r>
              <a:rPr kumimoji="0" lang="en-US" sz="2000" b="0" i="0" u="none" strike="noStrike" kern="1200" cap="none" spc="0" normalizeH="0" baseline="0" noProof="0" dirty="0">
                <a:ln>
                  <a:noFill/>
                </a:ln>
                <a:solidFill>
                  <a:prstClr val="white"/>
                </a:solidFill>
                <a:effectLst/>
                <a:uLnTx/>
                <a:uFillTx/>
                <a:latin typeface="Franklin Gothic Book"/>
                <a:ea typeface="+mn-ea"/>
                <a:cs typeface="+mn-cs"/>
              </a:rPr>
              <a:t>.</a:t>
            </a:r>
          </a:p>
          <a:p>
            <a:pPr marL="342900" marR="0" lvl="0" indent="-342900" algn="l" defTabSz="914400" rtl="0" eaLnBrk="1" fontAlgn="auto" latinLnBrk="0" hangingPunct="1">
              <a:lnSpc>
                <a:spcPct val="100000"/>
              </a:lnSpc>
              <a:spcBef>
                <a:spcPts val="0"/>
              </a:spcBef>
              <a:spcAft>
                <a:spcPts val="0"/>
              </a:spcAft>
              <a:buClrTx/>
              <a:buSzTx/>
              <a:buFontTx/>
              <a:buAutoNum type="arabicPeriod" startAt="2"/>
              <a:tabLst/>
              <a:defRPr/>
            </a:pPr>
            <a:endParaRPr kumimoji="0" lang="en-US" sz="2000" b="0" i="0" u="none" strike="noStrike" kern="1200" cap="none" spc="0" normalizeH="0" baseline="0" noProof="0" dirty="0">
              <a:ln>
                <a:noFill/>
              </a:ln>
              <a:solidFill>
                <a:prstClr val="white"/>
              </a:solidFill>
              <a:effectLst/>
              <a:uLnTx/>
              <a:uFillTx/>
              <a:latin typeface="Franklin Gothic Book"/>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Tx/>
              <a:buAutoNum type="arabicPeriod" startAt="3"/>
              <a:tabLst/>
              <a:defRPr/>
            </a:pPr>
            <a:r>
              <a:rPr kumimoji="0" lang="en-US" sz="2000" b="0" i="0" u="none" strike="noStrike" kern="1200" cap="none" spc="0" normalizeH="0" baseline="0" noProof="0" dirty="0">
                <a:ln>
                  <a:noFill/>
                </a:ln>
                <a:solidFill>
                  <a:prstClr val="white"/>
                </a:solidFill>
                <a:effectLst/>
                <a:uLnTx/>
                <a:uFillTx/>
                <a:latin typeface="Franklin Gothic Book"/>
                <a:ea typeface="+mn-ea"/>
                <a:cs typeface="+mn-cs"/>
              </a:rPr>
              <a:t>Th</a:t>
            </a:r>
            <a:r>
              <a:rPr lang="en-US" sz="2000" dirty="0">
                <a:solidFill>
                  <a:prstClr val="white"/>
                </a:solidFill>
                <a:latin typeface="Franklin Gothic Book"/>
              </a:rPr>
              <a:t>e term </a:t>
            </a:r>
            <a:r>
              <a:rPr kumimoji="0" lang="en-US" sz="2000" b="0" i="0" u="none" strike="noStrike" kern="1200" cap="none" spc="0" normalizeH="0" baseline="0" noProof="0" dirty="0">
                <a:ln>
                  <a:noFill/>
                </a:ln>
                <a:solidFill>
                  <a:srgbClr val="00B0F0"/>
                </a:solidFill>
                <a:effectLst/>
                <a:uLnTx/>
                <a:uFillTx/>
                <a:latin typeface="Franklin Gothic Book"/>
                <a:ea typeface="+mn-ea"/>
                <a:cs typeface="+mn-cs"/>
              </a:rPr>
              <a:t>utopia</a:t>
            </a:r>
            <a:r>
              <a:rPr kumimoji="0" lang="en-US" sz="2000" b="0" i="0" u="none" strike="noStrike" kern="1200" cap="none" spc="0" normalizeH="0" baseline="0" noProof="0" dirty="0">
                <a:ln>
                  <a:noFill/>
                </a:ln>
                <a:solidFill>
                  <a:prstClr val="white"/>
                </a:solidFill>
                <a:effectLst/>
                <a:uLnTx/>
                <a:uFillTx/>
                <a:latin typeface="Franklin Gothic Book"/>
                <a:ea typeface="+mn-ea"/>
                <a:cs typeface="+mn-cs"/>
              </a:rPr>
              <a:t> describes </a:t>
            </a:r>
            <a:r>
              <a:rPr kumimoji="0" lang="en-US" sz="2000" b="0" i="0" u="none" strike="noStrike" kern="1200" cap="none" spc="0" normalizeH="0" baseline="0" noProof="0" dirty="0">
                <a:ln>
                  <a:noFill/>
                </a:ln>
                <a:solidFill>
                  <a:schemeClr val="tx2"/>
                </a:solidFill>
                <a:effectLst/>
                <a:uLnTx/>
                <a:uFillTx/>
                <a:latin typeface="Franklin Gothic Book"/>
                <a:ea typeface="+mn-ea"/>
                <a:cs typeface="+mn-cs"/>
              </a:rPr>
              <a:t>an ideal</a:t>
            </a:r>
            <a:r>
              <a:rPr kumimoji="0" lang="en-US" sz="2000" b="0" i="0" u="none" strike="noStrike" kern="1200" cap="none" spc="0" normalizeH="0" noProof="0" dirty="0">
                <a:ln>
                  <a:noFill/>
                </a:ln>
                <a:solidFill>
                  <a:schemeClr val="tx2"/>
                </a:solidFill>
                <a:effectLst/>
                <a:uLnTx/>
                <a:uFillTx/>
                <a:latin typeface="Franklin Gothic Book"/>
                <a:ea typeface="+mn-ea"/>
                <a:cs typeface="+mn-cs"/>
              </a:rPr>
              <a:t> society or imagined place in which everything is perfect</a:t>
            </a:r>
            <a:r>
              <a:rPr kumimoji="0" lang="en-US" sz="2000" b="0" i="0" u="none" strike="noStrike" kern="1200" cap="none" spc="0" normalizeH="0" baseline="0" noProof="0" dirty="0">
                <a:ln>
                  <a:noFill/>
                </a:ln>
                <a:solidFill>
                  <a:prstClr val="white"/>
                </a:solidFill>
                <a:effectLst/>
                <a:uLnTx/>
                <a:uFillTx/>
                <a:latin typeface="Franklin Gothic Book"/>
                <a:ea typeface="+mn-ea"/>
                <a:cs typeface="+mn-cs"/>
              </a:rPr>
              <a:t>. </a:t>
            </a:r>
            <a:r>
              <a:rPr kumimoji="0" lang="en-US" sz="2000" b="1" i="0" u="none" strike="noStrike" kern="1200" cap="none" spc="0" normalizeH="0" baseline="0" noProof="0" dirty="0">
                <a:ln>
                  <a:noFill/>
                </a:ln>
                <a:solidFill>
                  <a:prstClr val="white"/>
                </a:solidFill>
                <a:effectLst/>
                <a:uLnTx/>
                <a:uFillTx/>
                <a:latin typeface="Franklin Gothic Book"/>
                <a:ea typeface="+mn-ea"/>
                <a:cs typeface="+mn-cs"/>
              </a:rPr>
              <a:t>Challenge</a:t>
            </a:r>
            <a:r>
              <a:rPr kumimoji="0" lang="en-US" sz="2000" b="0" i="0" u="none" strike="noStrike" kern="1200" cap="none" spc="0" normalizeH="0" baseline="0" noProof="0" dirty="0">
                <a:ln>
                  <a:noFill/>
                </a:ln>
                <a:solidFill>
                  <a:prstClr val="white"/>
                </a:solidFill>
                <a:effectLst/>
                <a:uLnTx/>
                <a:uFillTx/>
                <a:latin typeface="Franklin Gothic Book"/>
                <a:ea typeface="+mn-ea"/>
                <a:cs typeface="+mn-cs"/>
              </a:rPr>
              <a:t>: This word</a:t>
            </a:r>
            <a:r>
              <a:rPr kumimoji="0" lang="en-US" sz="2000" b="0" i="0" u="none" strike="noStrike" kern="1200" cap="none" spc="0" normalizeH="0" noProof="0" dirty="0">
                <a:ln>
                  <a:noFill/>
                </a:ln>
                <a:solidFill>
                  <a:prstClr val="white"/>
                </a:solidFill>
                <a:effectLst/>
                <a:uLnTx/>
                <a:uFillTx/>
                <a:latin typeface="Franklin Gothic Book"/>
                <a:ea typeface="+mn-ea"/>
                <a:cs typeface="+mn-cs"/>
              </a:rPr>
              <a:t> was coined by </a:t>
            </a:r>
            <a:r>
              <a:rPr kumimoji="0" lang="en-US" sz="2000" b="0" i="0" u="none" strike="noStrike" kern="1200" cap="none" spc="0" normalizeH="0" noProof="0" dirty="0">
                <a:ln>
                  <a:noFill/>
                </a:ln>
                <a:solidFill>
                  <a:schemeClr val="tx2"/>
                </a:solidFill>
                <a:effectLst/>
                <a:uLnTx/>
                <a:uFillTx/>
                <a:latin typeface="Franklin Gothic Book"/>
                <a:ea typeface="+mn-ea"/>
                <a:cs typeface="+mn-cs"/>
              </a:rPr>
              <a:t>Sir Thomas More </a:t>
            </a:r>
            <a:r>
              <a:rPr kumimoji="0" lang="en-US" sz="2000" b="0" i="0" u="none" strike="noStrike" kern="1200" cap="none" spc="0" normalizeH="0" noProof="0" dirty="0">
                <a:ln>
                  <a:noFill/>
                </a:ln>
                <a:solidFill>
                  <a:prstClr val="white"/>
                </a:solidFill>
                <a:effectLst/>
                <a:uLnTx/>
                <a:uFillTx/>
                <a:latin typeface="Franklin Gothic Book"/>
                <a:ea typeface="+mn-ea"/>
                <a:cs typeface="+mn-cs"/>
              </a:rPr>
              <a:t>by </a:t>
            </a:r>
            <a:r>
              <a:rPr kumimoji="0" lang="en-US" sz="2000" b="0" i="0" u="none" strike="noStrike" kern="1200" cap="none" spc="0" normalizeH="0" noProof="0" dirty="0" err="1">
                <a:ln>
                  <a:noFill/>
                </a:ln>
                <a:solidFill>
                  <a:prstClr val="white"/>
                </a:solidFill>
                <a:effectLst/>
                <a:uLnTx/>
                <a:uFillTx/>
                <a:latin typeface="Franklin Gothic Book"/>
                <a:ea typeface="+mn-ea"/>
                <a:cs typeface="+mn-cs"/>
              </a:rPr>
              <a:t>combini</a:t>
            </a:r>
            <a:r>
              <a:rPr lang="en-US" sz="2000" dirty="0">
                <a:solidFill>
                  <a:prstClr val="white"/>
                </a:solidFill>
                <a:latin typeface="Franklin Gothic Book"/>
              </a:rPr>
              <a:t>ng the </a:t>
            </a:r>
            <a:r>
              <a:rPr lang="en-US" sz="2000" dirty="0">
                <a:solidFill>
                  <a:schemeClr val="tx2"/>
                </a:solidFill>
                <a:latin typeface="Franklin Gothic Book"/>
              </a:rPr>
              <a:t>Greek words for “no” and “place.” </a:t>
            </a:r>
            <a:endParaRPr kumimoji="0" lang="en-US" sz="2000" b="0" i="0" u="none" strike="noStrike" kern="1200" cap="none" spc="0" normalizeH="0" baseline="0" noProof="0" dirty="0">
              <a:ln>
                <a:noFill/>
              </a:ln>
              <a:solidFill>
                <a:schemeClr val="tx2"/>
              </a:solidFill>
              <a:effectLst/>
              <a:uLnTx/>
              <a:uFillTx/>
              <a:latin typeface="Franklin Gothic Book"/>
            </a:endParaRPr>
          </a:p>
          <a:p>
            <a:pPr marL="342900" marR="0" lvl="0" indent="-342900" algn="l" defTabSz="914400" rtl="0" eaLnBrk="1" fontAlgn="auto" latinLnBrk="0" hangingPunct="1">
              <a:lnSpc>
                <a:spcPct val="100000"/>
              </a:lnSpc>
              <a:spcBef>
                <a:spcPts val="0"/>
              </a:spcBef>
              <a:spcAft>
                <a:spcPts val="0"/>
              </a:spcAft>
              <a:buClrTx/>
              <a:buSzTx/>
              <a:buFontTx/>
              <a:buAutoNum type="arabicPeriod" startAt="3"/>
              <a:tabLst/>
              <a:defRPr/>
            </a:pPr>
            <a:endParaRPr kumimoji="0" lang="en-US" sz="2000" b="0" i="0" u="none" strike="noStrike" kern="1200" cap="none" spc="0" normalizeH="0" baseline="0" noProof="0" dirty="0">
              <a:ln>
                <a:noFill/>
              </a:ln>
              <a:solidFill>
                <a:prstClr val="white"/>
              </a:solidFill>
              <a:effectLst/>
              <a:uLnTx/>
              <a:uFillTx/>
              <a:latin typeface="Franklin Gothic Book"/>
              <a:ea typeface="+mn-ea"/>
              <a:cs typeface="+mn-cs"/>
            </a:endParaRPr>
          </a:p>
          <a:p>
            <a:pPr marL="342900" lvl="0" indent="-342900">
              <a:buClr>
                <a:prstClr val="white"/>
              </a:buClr>
              <a:buFontTx/>
              <a:buAutoNum type="arabicPeriod" startAt="3"/>
              <a:defRPr/>
            </a:pPr>
            <a:r>
              <a:rPr lang="en-US" sz="2000" dirty="0">
                <a:solidFill>
                  <a:prstClr val="white"/>
                </a:solidFill>
              </a:rPr>
              <a:t>A </a:t>
            </a:r>
            <a:r>
              <a:rPr lang="en-US" sz="2000" dirty="0">
                <a:solidFill>
                  <a:srgbClr val="00B0F0"/>
                </a:solidFill>
                <a:latin typeface="Franklin Gothic Book"/>
              </a:rPr>
              <a:t>satire</a:t>
            </a:r>
            <a:r>
              <a:rPr kumimoji="0" lang="en-US" sz="2000" b="0" i="0" u="none" strike="noStrike" kern="1200" cap="none" spc="0" normalizeH="0" baseline="0" noProof="0" dirty="0">
                <a:ln>
                  <a:noFill/>
                </a:ln>
                <a:solidFill>
                  <a:srgbClr val="00B0F0"/>
                </a:solidFill>
                <a:effectLst/>
                <a:uLnTx/>
                <a:uFillTx/>
                <a:latin typeface="Franklin Gothic Book"/>
                <a:ea typeface="+mn-ea"/>
                <a:cs typeface="+mn-cs"/>
              </a:rPr>
              <a:t> </a:t>
            </a:r>
            <a:r>
              <a:rPr kumimoji="0" lang="en-US" sz="2000" b="0" i="0" u="none" strike="noStrike" kern="1200" cap="none" spc="0" normalizeH="0" baseline="0" noProof="0" dirty="0">
                <a:ln>
                  <a:noFill/>
                </a:ln>
                <a:solidFill>
                  <a:prstClr val="white"/>
                </a:solidFill>
                <a:effectLst/>
                <a:uLnTx/>
                <a:uFillTx/>
                <a:latin typeface="Franklin Gothic Book"/>
                <a:ea typeface="+mn-ea"/>
                <a:cs typeface="+mn-cs"/>
              </a:rPr>
              <a:t>uses </a:t>
            </a:r>
            <a:r>
              <a:rPr lang="en-US" sz="2000" dirty="0">
                <a:solidFill>
                  <a:srgbClr val="FFDE22"/>
                </a:solidFill>
              </a:rPr>
              <a:t>of humor, irony, sarcasm, incongruity, or absurdity to criticize or ridicule people or institutions.</a:t>
            </a:r>
            <a:endParaRPr lang="en-US" sz="2000" dirty="0">
              <a:solidFill>
                <a:srgbClr val="FFDE22"/>
              </a:solidFill>
              <a:latin typeface="Franklin Gothic Book"/>
            </a:endParaRPr>
          </a:p>
          <a:p>
            <a:pPr marL="342900" lvl="0" indent="-342900">
              <a:buClr>
                <a:prstClr val="white"/>
              </a:buClr>
              <a:buFontTx/>
              <a:buAutoNum type="arabicPeriod" startAt="3"/>
              <a:defRPr/>
            </a:pPr>
            <a:endParaRPr kumimoji="0" lang="en-US" sz="2000" b="0" i="0" u="none" strike="noStrike" kern="1200" cap="none" spc="0" normalizeH="0" baseline="0" noProof="0" dirty="0">
              <a:ln>
                <a:noFill/>
              </a:ln>
              <a:solidFill>
                <a:srgbClr val="FFDE22"/>
              </a:solidFill>
              <a:effectLst/>
              <a:uLnTx/>
              <a:uFillTx/>
              <a:latin typeface="Franklin Gothic Book"/>
              <a:ea typeface="+mn-ea"/>
              <a:cs typeface="+mn-cs"/>
            </a:endParaRPr>
          </a:p>
          <a:p>
            <a:pPr marL="342900" lvl="0" indent="-342900">
              <a:buClr>
                <a:prstClr val="white"/>
              </a:buClr>
              <a:buFontTx/>
              <a:buAutoNum type="arabicPeriod" startAt="3"/>
              <a:defRPr/>
            </a:pPr>
            <a:r>
              <a:rPr lang="en-US" sz="2000" dirty="0">
                <a:solidFill>
                  <a:schemeClr val="bg1"/>
                </a:solidFill>
                <a:latin typeface="Franklin Gothic Book"/>
              </a:rPr>
              <a:t>Yes; a story could be both </a:t>
            </a:r>
            <a:r>
              <a:rPr lang="en-US" sz="2000" dirty="0">
                <a:solidFill>
                  <a:schemeClr val="accent5"/>
                </a:solidFill>
                <a:latin typeface="Franklin Gothic Book"/>
              </a:rPr>
              <a:t>post-apocalyptic </a:t>
            </a:r>
            <a:r>
              <a:rPr lang="en-US" sz="2000" dirty="0">
                <a:solidFill>
                  <a:schemeClr val="bg1"/>
                </a:solidFill>
                <a:latin typeface="Franklin Gothic Book"/>
              </a:rPr>
              <a:t>(</a:t>
            </a:r>
            <a:r>
              <a:rPr lang="en-US" sz="2000" dirty="0">
                <a:solidFill>
                  <a:schemeClr val="tx2"/>
                </a:solidFill>
                <a:latin typeface="Franklin Gothic Book"/>
              </a:rPr>
              <a:t>set after an apocalypse or other devastating event</a:t>
            </a:r>
            <a:r>
              <a:rPr lang="en-US" sz="2000" dirty="0">
                <a:solidFill>
                  <a:schemeClr val="bg1"/>
                </a:solidFill>
                <a:latin typeface="Franklin Gothic Book"/>
              </a:rPr>
              <a:t>) and </a:t>
            </a:r>
            <a:r>
              <a:rPr lang="en-US" sz="2000" dirty="0">
                <a:solidFill>
                  <a:srgbClr val="00B0F0"/>
                </a:solidFill>
                <a:latin typeface="Franklin Gothic Book"/>
              </a:rPr>
              <a:t>dystopian</a:t>
            </a:r>
            <a:r>
              <a:rPr lang="en-US" sz="2000" dirty="0">
                <a:solidFill>
                  <a:schemeClr val="bg1"/>
                </a:solidFill>
                <a:latin typeface="Franklin Gothic Book"/>
              </a:rPr>
              <a:t> (</a:t>
            </a:r>
            <a:r>
              <a:rPr lang="en-US" sz="2000" dirty="0">
                <a:solidFill>
                  <a:schemeClr val="tx2"/>
                </a:solidFill>
                <a:latin typeface="Franklin Gothic Book"/>
              </a:rPr>
              <a:t>about an imagined society in which there is great suffering or injustice</a:t>
            </a:r>
            <a:r>
              <a:rPr lang="en-US" sz="2000" dirty="0">
                <a:solidFill>
                  <a:schemeClr val="bg1"/>
                </a:solidFill>
                <a:latin typeface="Franklin Gothic Book"/>
              </a:rPr>
              <a:t>). </a:t>
            </a:r>
            <a:endParaRPr kumimoji="0" lang="en-US" sz="2000" b="0" i="0" u="none" strike="noStrike" kern="1200" cap="none" spc="0" normalizeH="0" baseline="0" noProof="0" dirty="0">
              <a:ln>
                <a:noFill/>
              </a:ln>
              <a:solidFill>
                <a:schemeClr val="bg1"/>
              </a:solidFill>
              <a:effectLst/>
              <a:uLnTx/>
              <a:uFillTx/>
              <a:latin typeface="Franklin Gothic Book"/>
            </a:endParaRPr>
          </a:p>
          <a:p>
            <a:pPr marL="342900" marR="0" lvl="0" indent="-342900" algn="l" defTabSz="914400" rtl="0" eaLnBrk="1" fontAlgn="auto" latinLnBrk="0" hangingPunct="1">
              <a:lnSpc>
                <a:spcPct val="100000"/>
              </a:lnSpc>
              <a:spcBef>
                <a:spcPts val="0"/>
              </a:spcBef>
              <a:spcAft>
                <a:spcPts val="0"/>
              </a:spcAft>
              <a:buClrTx/>
              <a:buSzTx/>
              <a:buFontTx/>
              <a:buAutoNum type="arabicPeriod" startAt="3"/>
              <a:tabLst/>
              <a:defRPr/>
            </a:pPr>
            <a:endParaRPr kumimoji="0" lang="en-US" sz="2000" b="0" i="0" u="none" strike="noStrike" kern="1200" cap="none" spc="0" normalizeH="0" baseline="0" noProof="0" dirty="0">
              <a:ln>
                <a:noFill/>
              </a:ln>
              <a:solidFill>
                <a:srgbClr val="00B0F0"/>
              </a:solidFill>
              <a:effectLst/>
              <a:uLnTx/>
              <a:uFillTx/>
              <a:latin typeface="Franklin Gothic Book"/>
              <a:ea typeface="+mn-ea"/>
              <a:cs typeface="+mn-cs"/>
            </a:endParaRPr>
          </a:p>
          <a:p>
            <a:pPr marL="342900" marR="0" lvl="0" indent="-342900" algn="l" defTabSz="914400" rtl="0" eaLnBrk="1" fontAlgn="auto" latinLnBrk="0" hangingPunct="1">
              <a:lnSpc>
                <a:spcPct val="100000"/>
              </a:lnSpc>
              <a:spcBef>
                <a:spcPts val="0"/>
              </a:spcBef>
              <a:spcAft>
                <a:spcPts val="0"/>
              </a:spcAft>
              <a:buClr>
                <a:schemeClr val="bg1"/>
              </a:buClr>
              <a:buSzTx/>
              <a:buFontTx/>
              <a:buAutoNum type="arabicPeriod" startAt="3"/>
              <a:tabLst/>
              <a:defRPr/>
            </a:pPr>
            <a:r>
              <a:rPr kumimoji="0" lang="en-US" sz="2000" b="0" i="0" u="none" strike="noStrike" kern="1200" cap="none" spc="0" normalizeH="0" baseline="0" noProof="0" dirty="0">
                <a:ln>
                  <a:noFill/>
                </a:ln>
                <a:solidFill>
                  <a:srgbClr val="00B0F0"/>
                </a:solidFill>
                <a:effectLst/>
                <a:uLnTx/>
                <a:uFillTx/>
                <a:latin typeface="Franklin Gothic Book"/>
                <a:ea typeface="+mn-ea"/>
                <a:cs typeface="+mn-cs"/>
              </a:rPr>
              <a:t>“The Ones Who Walk Away from Omelas” </a:t>
            </a:r>
            <a:r>
              <a:rPr kumimoji="0" lang="en-US" sz="2000" b="0" i="0" u="none" strike="noStrike" kern="1200" cap="none" spc="0" normalizeH="0" baseline="0" noProof="0" dirty="0">
                <a:ln>
                  <a:noFill/>
                </a:ln>
                <a:solidFill>
                  <a:prstClr val="white"/>
                </a:solidFill>
                <a:effectLst/>
                <a:uLnTx/>
                <a:uFillTx/>
                <a:latin typeface="Franklin Gothic Book"/>
                <a:ea typeface="+mn-ea"/>
                <a:cs typeface="+mn-cs"/>
              </a:rPr>
              <a:t>was published</a:t>
            </a:r>
            <a:r>
              <a:rPr kumimoji="0" lang="en-US" sz="2000" b="0" i="0" u="none" strike="noStrike" kern="1200" cap="none" spc="0" normalizeH="0" noProof="0" dirty="0">
                <a:ln>
                  <a:noFill/>
                </a:ln>
                <a:solidFill>
                  <a:prstClr val="white"/>
                </a:solidFill>
                <a:effectLst/>
                <a:uLnTx/>
                <a:uFillTx/>
                <a:latin typeface="Franklin Gothic Book"/>
                <a:ea typeface="+mn-ea"/>
                <a:cs typeface="+mn-cs"/>
              </a:rPr>
              <a:t> in 1971.</a:t>
            </a:r>
            <a:endParaRPr kumimoji="0" lang="en-US" sz="2000" b="0" i="0" u="none" strike="noStrike" kern="1200" cap="none" spc="0" normalizeH="0" baseline="0" noProof="0" dirty="0">
              <a:ln>
                <a:noFill/>
              </a:ln>
              <a:solidFill>
                <a:prstClr val="white"/>
              </a:solidFill>
              <a:effectLst/>
              <a:uLnTx/>
              <a:uFillTx/>
              <a:latin typeface="Franklin Gothic Book"/>
              <a:ea typeface="+mn-ea"/>
              <a:cs typeface="+mn-cs"/>
            </a:endParaRPr>
          </a:p>
        </p:txBody>
      </p:sp>
      <p:sp>
        <p:nvSpPr>
          <p:cNvPr id="2" name="Rectangle 1">
            <a:extLst>
              <a:ext uri="{FF2B5EF4-FFF2-40B4-BE49-F238E27FC236}">
                <a16:creationId xmlns:a16="http://schemas.microsoft.com/office/drawing/2014/main" id="{BE0C21BA-FB99-46D2-8F0F-B0341304740A}"/>
              </a:ext>
            </a:extLst>
          </p:cNvPr>
          <p:cNvSpPr/>
          <p:nvPr/>
        </p:nvSpPr>
        <p:spPr>
          <a:xfrm>
            <a:off x="6344145" y="6218091"/>
            <a:ext cx="2483372" cy="400110"/>
          </a:xfrm>
          <a:prstGeom prst="rect">
            <a:avLst/>
          </a:prstGeom>
        </p:spPr>
        <p:txBody>
          <a:bodyPr wrap="none">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Franklin Gothic Book"/>
                <a:ea typeface="+mn-ea"/>
                <a:cs typeface="+mn-cs"/>
              </a:rPr>
              <a:t>Self-score: ______ /6</a:t>
            </a:r>
          </a:p>
        </p:txBody>
      </p:sp>
      <p:sp>
        <p:nvSpPr>
          <p:cNvPr id="5" name="Rectangle 2">
            <a:extLst>
              <a:ext uri="{FF2B5EF4-FFF2-40B4-BE49-F238E27FC236}">
                <a16:creationId xmlns:a16="http://schemas.microsoft.com/office/drawing/2014/main" id="{4EB8CFE1-0C30-4A20-ADBB-D226EF70E9E3}"/>
              </a:ext>
            </a:extLst>
          </p:cNvPr>
          <p:cNvSpPr>
            <a:spLocks noGrp="1" noChangeArrowheads="1"/>
          </p:cNvSpPr>
          <p:nvPr>
            <p:ph type="ctrTitle"/>
          </p:nvPr>
        </p:nvSpPr>
        <p:spPr>
          <a:xfrm>
            <a:off x="147484" y="112370"/>
            <a:ext cx="8849032" cy="642019"/>
          </a:xfrm>
          <a:noFill/>
        </p:spPr>
        <p:txBody>
          <a:bodyPr>
            <a:normAutofit fontScale="90000"/>
          </a:bodyPr>
          <a:lstStyle/>
          <a:p>
            <a:pPr algn="ctr" eaLnBrk="1" hangingPunct="1"/>
            <a:r>
              <a:rPr lang="en-US" sz="2400" dirty="0">
                <a:solidFill>
                  <a:schemeClr val="tx2"/>
                </a:solidFill>
              </a:rPr>
              <a:t>Retrieval Practice: Lesson 19 (“The Ones Who Walk Away from Omelas”)</a:t>
            </a:r>
          </a:p>
        </p:txBody>
      </p:sp>
    </p:spTree>
    <p:extLst>
      <p:ext uri="{BB962C8B-B14F-4D97-AF65-F5344CB8AC3E}">
        <p14:creationId xmlns:p14="http://schemas.microsoft.com/office/powerpoint/2010/main" val="3545736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147484" y="112370"/>
            <a:ext cx="8849032" cy="642019"/>
          </a:xfrm>
          <a:noFill/>
        </p:spPr>
        <p:txBody>
          <a:bodyPr>
            <a:normAutofit/>
          </a:bodyPr>
          <a:lstStyle/>
          <a:p>
            <a:pPr algn="ctr" eaLnBrk="1" hangingPunct="1"/>
            <a:r>
              <a:rPr lang="en-US" sz="2400" dirty="0">
                <a:solidFill>
                  <a:schemeClr val="tx2"/>
                </a:solidFill>
              </a:rPr>
              <a:t>Retrieval Practice: Lesson 22 (“The Great Silence”)</a:t>
            </a:r>
          </a:p>
        </p:txBody>
      </p:sp>
      <p:sp>
        <p:nvSpPr>
          <p:cNvPr id="3" name="TextBox 2">
            <a:extLst>
              <a:ext uri="{FF2B5EF4-FFF2-40B4-BE49-F238E27FC236}">
                <a16:creationId xmlns:a16="http://schemas.microsoft.com/office/drawing/2014/main" id="{00613E7B-F47E-4E01-ABFE-D8A55D67CFE2}"/>
              </a:ext>
            </a:extLst>
          </p:cNvPr>
          <p:cNvSpPr txBox="1"/>
          <p:nvPr/>
        </p:nvSpPr>
        <p:spPr>
          <a:xfrm>
            <a:off x="138475" y="1037417"/>
            <a:ext cx="9081198" cy="4401205"/>
          </a:xfrm>
          <a:prstGeom prst="rect">
            <a:avLst/>
          </a:prstGeom>
          <a:noFill/>
        </p:spPr>
        <p:txBody>
          <a:bodyPr wrap="square" rtlCol="0">
            <a:spAutoFit/>
          </a:bodyPr>
          <a:lstStyle/>
          <a:p>
            <a:pPr marL="342900" lvl="0" indent="-342900">
              <a:buFontTx/>
              <a:buAutoNum type="arabicPeriod"/>
            </a:pPr>
            <a:r>
              <a:rPr lang="en-US" sz="2000" dirty="0">
                <a:solidFill>
                  <a:prstClr val="white"/>
                </a:solidFill>
              </a:rPr>
              <a:t>What </a:t>
            </a:r>
            <a:r>
              <a:rPr lang="en-US" sz="2000" dirty="0">
                <a:solidFill>
                  <a:srgbClr val="00B0F0"/>
                </a:solidFill>
              </a:rPr>
              <a:t>term</a:t>
            </a:r>
            <a:r>
              <a:rPr lang="en-US" sz="2000" dirty="0">
                <a:solidFill>
                  <a:prstClr val="white"/>
                </a:solidFill>
              </a:rPr>
              <a:t> refers to an author’s choice to leave an event or idea open to multiple interpretations?  </a:t>
            </a:r>
          </a:p>
          <a:p>
            <a:pPr marL="342900" lvl="0" indent="-342900">
              <a:buFontTx/>
              <a:buAutoNum type="arabicPeriod"/>
            </a:pPr>
            <a:endParaRPr lang="en-US" sz="2000" dirty="0">
              <a:solidFill>
                <a:prstClr val="white"/>
              </a:solidFill>
            </a:endParaRPr>
          </a:p>
          <a:p>
            <a:pPr marL="342900" lvl="0" indent="-342900">
              <a:buFontTx/>
              <a:buAutoNum type="arabicPeriod"/>
            </a:pPr>
            <a:r>
              <a:rPr lang="en-US" sz="2000" dirty="0">
                <a:solidFill>
                  <a:prstClr val="white"/>
                </a:solidFill>
              </a:rPr>
              <a:t>What is the difference between a </a:t>
            </a:r>
            <a:r>
              <a:rPr lang="en-US" sz="2000" dirty="0">
                <a:solidFill>
                  <a:srgbClr val="00B0F0"/>
                </a:solidFill>
              </a:rPr>
              <a:t>utopia</a:t>
            </a:r>
            <a:r>
              <a:rPr lang="en-US" sz="2000" dirty="0">
                <a:solidFill>
                  <a:prstClr val="white"/>
                </a:solidFill>
              </a:rPr>
              <a:t> and a </a:t>
            </a:r>
            <a:r>
              <a:rPr lang="en-US" sz="2000" dirty="0">
                <a:solidFill>
                  <a:srgbClr val="00B0F0"/>
                </a:solidFill>
              </a:rPr>
              <a:t>dystopia</a:t>
            </a:r>
            <a:r>
              <a:rPr lang="en-US" sz="2000" dirty="0">
                <a:solidFill>
                  <a:prstClr val="white"/>
                </a:solidFill>
              </a:rPr>
              <a:t>? </a:t>
            </a:r>
          </a:p>
          <a:p>
            <a:pPr marL="342900" lvl="0" indent="-342900">
              <a:buFontTx/>
              <a:buAutoNum type="arabicPeriod"/>
            </a:pPr>
            <a:endParaRPr lang="en-US" sz="2000" dirty="0">
              <a:solidFill>
                <a:prstClr val="white"/>
              </a:solidFill>
            </a:endParaRPr>
          </a:p>
          <a:p>
            <a:pPr marL="342900" lvl="0" indent="-342900">
              <a:buFontTx/>
              <a:buAutoNum type="arabicPeriod"/>
            </a:pPr>
            <a:r>
              <a:rPr lang="en-US" sz="2000" dirty="0">
                <a:solidFill>
                  <a:prstClr val="white"/>
                </a:solidFill>
              </a:rPr>
              <a:t>Define the term </a:t>
            </a:r>
            <a:r>
              <a:rPr lang="en-US" sz="2000" dirty="0">
                <a:solidFill>
                  <a:srgbClr val="00B0F0"/>
                </a:solidFill>
              </a:rPr>
              <a:t>paradox</a:t>
            </a:r>
            <a:r>
              <a:rPr lang="en-US" sz="2000" dirty="0">
                <a:solidFill>
                  <a:prstClr val="white"/>
                </a:solidFill>
              </a:rPr>
              <a:t>.</a:t>
            </a:r>
          </a:p>
          <a:p>
            <a:pPr marL="342900" lvl="0" indent="-342900">
              <a:buFontTx/>
              <a:buAutoNum type="arabicPeriod"/>
            </a:pPr>
            <a:endParaRPr lang="en-US" sz="2000" dirty="0">
              <a:solidFill>
                <a:prstClr val="white"/>
              </a:solidFill>
            </a:endParaRPr>
          </a:p>
          <a:p>
            <a:pPr marL="342900" lvl="0" indent="-342900">
              <a:buFontTx/>
              <a:buAutoNum type="arabicPeriod"/>
            </a:pPr>
            <a:r>
              <a:rPr lang="en-US" sz="2000" dirty="0">
                <a:solidFill>
                  <a:prstClr val="white"/>
                </a:solidFill>
              </a:rPr>
              <a:t>What does it mean for a piece of fiction to be </a:t>
            </a:r>
            <a:r>
              <a:rPr lang="en-US" sz="2000" dirty="0">
                <a:solidFill>
                  <a:srgbClr val="00B0F0"/>
                </a:solidFill>
              </a:rPr>
              <a:t>speculative</a:t>
            </a:r>
            <a:r>
              <a:rPr lang="en-US" sz="2000" dirty="0">
                <a:solidFill>
                  <a:prstClr val="white"/>
                </a:solidFill>
              </a:rPr>
              <a:t>? </a:t>
            </a:r>
          </a:p>
          <a:p>
            <a:pPr marL="342900" lvl="0" indent="-342900">
              <a:buFontTx/>
              <a:buAutoNum type="arabicPeriod"/>
            </a:pPr>
            <a:endParaRPr lang="en-US" sz="2000" dirty="0">
              <a:solidFill>
                <a:prstClr val="white"/>
              </a:solidFill>
            </a:endParaRPr>
          </a:p>
          <a:p>
            <a:pPr marL="342900" lvl="0" indent="-342900">
              <a:buFontTx/>
              <a:buAutoNum type="arabicPeriod"/>
            </a:pPr>
            <a:r>
              <a:rPr lang="en-US" sz="2000" dirty="0">
                <a:solidFill>
                  <a:prstClr val="white"/>
                </a:solidFill>
              </a:rPr>
              <a:t>Which stories in this unit were written by </a:t>
            </a:r>
            <a:r>
              <a:rPr lang="en-US" sz="2000" dirty="0">
                <a:solidFill>
                  <a:srgbClr val="00B0F0"/>
                </a:solidFill>
              </a:rPr>
              <a:t>Ray Bradbury</a:t>
            </a:r>
            <a:r>
              <a:rPr lang="en-US" sz="2000" dirty="0">
                <a:solidFill>
                  <a:prstClr val="white"/>
                </a:solidFill>
              </a:rPr>
              <a:t>? </a:t>
            </a:r>
          </a:p>
          <a:p>
            <a:pPr marL="342900" lvl="0" indent="-342900">
              <a:buFontTx/>
              <a:buAutoNum type="arabicPeriod"/>
            </a:pPr>
            <a:endParaRPr lang="en-US" sz="2000" dirty="0">
              <a:solidFill>
                <a:prstClr val="white"/>
              </a:solidFill>
            </a:endParaRPr>
          </a:p>
          <a:p>
            <a:pPr marL="342900" lvl="0" indent="-342900">
              <a:buFontTx/>
              <a:buAutoNum type="arabicPeriod"/>
            </a:pPr>
            <a:r>
              <a:rPr lang="en-US" sz="2000" dirty="0">
                <a:solidFill>
                  <a:prstClr val="white"/>
                </a:solidFill>
              </a:rPr>
              <a:t>Who invented the word “</a:t>
            </a:r>
            <a:r>
              <a:rPr lang="en-US" sz="2000" dirty="0">
                <a:solidFill>
                  <a:srgbClr val="00B0F0"/>
                </a:solidFill>
              </a:rPr>
              <a:t>robotics</a:t>
            </a:r>
            <a:r>
              <a:rPr lang="en-US" sz="2000" dirty="0">
                <a:solidFill>
                  <a:prstClr val="white"/>
                </a:solidFill>
              </a:rPr>
              <a:t>”? </a:t>
            </a:r>
          </a:p>
          <a:p>
            <a:pPr marL="342900" lvl="0" indent="-342900">
              <a:buFontTx/>
              <a:buAutoNum type="arabicPeriod"/>
            </a:pPr>
            <a:endParaRPr lang="en-US" sz="2000" dirty="0">
              <a:solidFill>
                <a:prstClr val="white"/>
              </a:solidFill>
            </a:endParaRPr>
          </a:p>
          <a:p>
            <a:pPr marL="342900" lvl="0" indent="-342900">
              <a:buFontTx/>
              <a:buAutoNum type="arabicPeriod"/>
            </a:pPr>
            <a:r>
              <a:rPr lang="en-US" sz="2000" dirty="0">
                <a:solidFill>
                  <a:prstClr val="white"/>
                </a:solidFill>
              </a:rPr>
              <a:t>What is </a:t>
            </a:r>
            <a:r>
              <a:rPr lang="en-US" sz="2000" dirty="0">
                <a:solidFill>
                  <a:srgbClr val="00B0F0"/>
                </a:solidFill>
              </a:rPr>
              <a:t>anthropomorphism</a:t>
            </a:r>
            <a:r>
              <a:rPr lang="en-US" sz="2000" dirty="0">
                <a:solidFill>
                  <a:prstClr val="white"/>
                </a:solidFill>
              </a:rPr>
              <a:t>? </a:t>
            </a:r>
          </a:p>
        </p:txBody>
      </p:sp>
      <p:sp>
        <p:nvSpPr>
          <p:cNvPr id="4" name="Explosion: 8 Points 3">
            <a:extLst>
              <a:ext uri="{FF2B5EF4-FFF2-40B4-BE49-F238E27FC236}">
                <a16:creationId xmlns:a16="http://schemas.microsoft.com/office/drawing/2014/main" id="{30E73C4E-797C-4C58-824B-E2B879501068}"/>
              </a:ext>
            </a:extLst>
          </p:cNvPr>
          <p:cNvSpPr/>
          <p:nvPr/>
        </p:nvSpPr>
        <p:spPr>
          <a:xfrm>
            <a:off x="6322094" y="4719920"/>
            <a:ext cx="2683431" cy="2025710"/>
          </a:xfrm>
          <a:prstGeom prst="irregularSeal1">
            <a:avLst/>
          </a:prstGeom>
          <a:solidFill>
            <a:srgbClr val="FFDD00"/>
          </a:solidFill>
          <a:ln w="9525" cap="flat" cmpd="sng" algn="ctr">
            <a:solidFill>
              <a:srgbClr val="12C1DF">
                <a:shade val="95000"/>
                <a:satMod val="105000"/>
              </a:srgbClr>
            </a:solidFill>
            <a:prstDash val="solid"/>
          </a:ln>
          <a:effectLst/>
        </p:spPr>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1500" b="0" i="0" u="none" strike="noStrike" kern="0" cap="none" spc="0" normalizeH="0" baseline="0" noProof="0" dirty="0">
                <a:ln>
                  <a:noFill/>
                </a:ln>
                <a:solidFill>
                  <a:srgbClr val="3F3F3F"/>
                </a:solidFill>
                <a:effectLst/>
                <a:uLnTx/>
                <a:uFillTx/>
                <a:latin typeface="Franklin Gothic Book"/>
                <a:ea typeface="+mn-ea"/>
                <a:cs typeface="+mn-cs"/>
              </a:rPr>
              <a:t>Take 3 minutes to complete these questions</a:t>
            </a:r>
          </a:p>
        </p:txBody>
      </p:sp>
    </p:spTree>
    <p:extLst>
      <p:ext uri="{BB962C8B-B14F-4D97-AF65-F5344CB8AC3E}">
        <p14:creationId xmlns:p14="http://schemas.microsoft.com/office/powerpoint/2010/main" val="24667792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0613E7B-F47E-4E01-ABFE-D8A55D67CFE2}"/>
              </a:ext>
            </a:extLst>
          </p:cNvPr>
          <p:cNvSpPr txBox="1"/>
          <p:nvPr/>
        </p:nvSpPr>
        <p:spPr>
          <a:xfrm>
            <a:off x="62802" y="440514"/>
            <a:ext cx="9081198" cy="5793894"/>
          </a:xfrm>
          <a:prstGeom prst="rect">
            <a:avLst/>
          </a:prstGeom>
          <a:noFill/>
        </p:spPr>
        <p:txBody>
          <a:bodyPr wrap="square" rtlCol="0">
            <a:spAutoFit/>
          </a:bodyPr>
          <a:lstStyle/>
          <a:p>
            <a:pPr marL="342900" marR="0" lvl="0" indent="-342900" algn="l" defTabSz="914400" rtl="0" eaLnBrk="1" fontAlgn="auto" latinLnBrk="0" hangingPunct="1">
              <a:lnSpc>
                <a:spcPct val="100000"/>
              </a:lnSpc>
              <a:spcBef>
                <a:spcPts val="0"/>
              </a:spcBef>
              <a:spcAft>
                <a:spcPts val="0"/>
              </a:spcAft>
              <a:buClr>
                <a:schemeClr val="bg1"/>
              </a:buClr>
              <a:buSzTx/>
              <a:buFontTx/>
              <a:buAutoNum type="arabicPeriod"/>
              <a:tabLst/>
              <a:defRPr/>
            </a:pPr>
            <a:r>
              <a:rPr kumimoji="0" lang="en-US" sz="1950" b="0" i="0" u="none" strike="noStrike" kern="1200" cap="none" spc="0" normalizeH="0" baseline="0" noProof="0" dirty="0">
                <a:ln>
                  <a:noFill/>
                </a:ln>
                <a:solidFill>
                  <a:srgbClr val="00B0F0"/>
                </a:solidFill>
                <a:effectLst/>
                <a:uLnTx/>
                <a:uFillTx/>
                <a:latin typeface="Franklin Gothic Book"/>
              </a:rPr>
              <a:t>Ambiguity </a:t>
            </a:r>
            <a:r>
              <a:rPr kumimoji="0" lang="en-US" sz="1950" b="0" i="0" u="none" strike="noStrike" kern="1200" cap="none" spc="0" normalizeH="0" baseline="0" noProof="0" dirty="0">
                <a:ln>
                  <a:noFill/>
                </a:ln>
                <a:solidFill>
                  <a:prstClr val="white"/>
                </a:solidFill>
                <a:effectLst/>
                <a:uLnTx/>
                <a:uFillTx/>
                <a:latin typeface="Franklin Gothic Book"/>
              </a:rPr>
              <a:t>refers to an author’s choice to</a:t>
            </a:r>
            <a:r>
              <a:rPr kumimoji="0" lang="en-US" sz="1950" b="0" i="0" u="none" strike="noStrike" kern="1200" cap="none" spc="0" normalizeH="0" noProof="0" dirty="0">
                <a:ln>
                  <a:noFill/>
                </a:ln>
                <a:solidFill>
                  <a:prstClr val="white"/>
                </a:solidFill>
                <a:effectLst/>
                <a:uLnTx/>
                <a:uFillTx/>
                <a:latin typeface="Franklin Gothic Book"/>
              </a:rPr>
              <a:t> leave an event or idea open to multiple interpretations.</a:t>
            </a:r>
            <a:endParaRPr kumimoji="0" lang="en-US" sz="1950" b="0" i="0" u="none" strike="noStrike" kern="1200" cap="none" spc="0" normalizeH="0" baseline="0" noProof="0" dirty="0">
              <a:ln>
                <a:noFill/>
              </a:ln>
              <a:solidFill>
                <a:prstClr val="white"/>
              </a:solidFill>
              <a:effectLst/>
              <a:uLnTx/>
              <a:uFillTx/>
              <a:latin typeface="Franklin Gothic Book"/>
            </a:endParaRP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endParaRPr kumimoji="0" lang="en-US" sz="1950" b="0" i="0" u="none" strike="noStrike" kern="1200" cap="none" spc="0" normalizeH="0" baseline="0" noProof="0" dirty="0">
              <a:ln>
                <a:noFill/>
              </a:ln>
              <a:solidFill>
                <a:prstClr val="white"/>
              </a:solidFill>
              <a:effectLst/>
              <a:uLnTx/>
              <a:uFillTx/>
              <a:latin typeface="Franklin Gothic Book"/>
            </a:endParaRPr>
          </a:p>
          <a:p>
            <a:pPr marL="342900" lvl="0" indent="-342900">
              <a:buFontTx/>
              <a:buAutoNum type="arabicPeriod"/>
              <a:defRPr/>
            </a:pPr>
            <a:r>
              <a:rPr kumimoji="0" lang="en-US" sz="1950" b="0" i="0" u="none" strike="noStrike" kern="1200" cap="none" spc="0" normalizeH="0" baseline="0" noProof="0" dirty="0">
                <a:ln>
                  <a:noFill/>
                </a:ln>
                <a:solidFill>
                  <a:prstClr val="white"/>
                </a:solidFill>
                <a:effectLst/>
                <a:uLnTx/>
                <a:uFillTx/>
                <a:latin typeface="Franklin Gothic Book"/>
              </a:rPr>
              <a:t>A </a:t>
            </a:r>
            <a:r>
              <a:rPr kumimoji="0" lang="en-US" sz="1950" b="0" i="0" u="none" strike="noStrike" kern="1200" cap="none" spc="0" normalizeH="0" baseline="0" noProof="0" dirty="0">
                <a:ln>
                  <a:noFill/>
                </a:ln>
                <a:solidFill>
                  <a:srgbClr val="00B0F0"/>
                </a:solidFill>
                <a:effectLst/>
                <a:uLnTx/>
                <a:uFillTx/>
                <a:latin typeface="Franklin Gothic Book"/>
              </a:rPr>
              <a:t>utopia </a:t>
            </a:r>
            <a:r>
              <a:rPr kumimoji="0" lang="en-US" sz="1950" b="0" i="0" u="none" strike="noStrike" kern="1200" cap="none" spc="0" normalizeH="0" baseline="0" noProof="0" dirty="0">
                <a:ln>
                  <a:noFill/>
                </a:ln>
                <a:solidFill>
                  <a:prstClr val="white"/>
                </a:solidFill>
                <a:effectLst/>
                <a:uLnTx/>
                <a:uFillTx/>
                <a:latin typeface="Franklin Gothic Book"/>
              </a:rPr>
              <a:t>is</a:t>
            </a:r>
            <a:r>
              <a:rPr kumimoji="0" lang="en-US" sz="1950" b="0" i="0" u="none" strike="noStrike" kern="1200" cap="none" spc="0" normalizeH="0" baseline="0" noProof="0" dirty="0">
                <a:ln>
                  <a:noFill/>
                </a:ln>
                <a:solidFill>
                  <a:srgbClr val="FFDE22"/>
                </a:solidFill>
                <a:effectLst/>
                <a:uLnTx/>
                <a:uFillTx/>
                <a:latin typeface="Franklin Gothic Book"/>
              </a:rPr>
              <a:t> an imagined society where everything is perfect</a:t>
            </a:r>
            <a:r>
              <a:rPr lang="en-US" sz="1950" dirty="0">
                <a:solidFill>
                  <a:prstClr val="white"/>
                </a:solidFill>
                <a:latin typeface="Franklin Gothic Book"/>
              </a:rPr>
              <a:t>; </a:t>
            </a:r>
            <a:r>
              <a:rPr lang="en-US" sz="1950" dirty="0">
                <a:solidFill>
                  <a:prstClr val="white"/>
                </a:solidFill>
              </a:rPr>
              <a:t>a </a:t>
            </a:r>
            <a:r>
              <a:rPr lang="en-US" sz="1950" dirty="0">
                <a:solidFill>
                  <a:srgbClr val="00B0F0"/>
                </a:solidFill>
              </a:rPr>
              <a:t>dystopia </a:t>
            </a:r>
            <a:r>
              <a:rPr lang="en-US" sz="1950" dirty="0">
                <a:solidFill>
                  <a:prstClr val="white"/>
                </a:solidFill>
              </a:rPr>
              <a:t>is</a:t>
            </a:r>
            <a:r>
              <a:rPr lang="en-US" sz="1950" dirty="0">
                <a:solidFill>
                  <a:srgbClr val="FFDE22"/>
                </a:solidFill>
              </a:rPr>
              <a:t> an imagined society in which there is great suffering or injustice</a:t>
            </a:r>
            <a:r>
              <a:rPr lang="en-US" sz="1950" dirty="0">
                <a:solidFill>
                  <a:prstClr val="white"/>
                </a:solidFill>
              </a:rPr>
              <a:t>.</a:t>
            </a:r>
            <a:endParaRPr kumimoji="0" lang="en-US" sz="1950" b="0" i="0" u="none" strike="noStrike" kern="1200" cap="none" spc="0" normalizeH="0" baseline="0" noProof="0" dirty="0">
              <a:ln>
                <a:noFill/>
              </a:ln>
              <a:solidFill>
                <a:prstClr val="white"/>
              </a:solidFill>
              <a:effectLst/>
              <a:uLnTx/>
              <a:uFillTx/>
              <a:latin typeface="Franklin Gothic Book"/>
            </a:endParaRPr>
          </a:p>
          <a:p>
            <a:pPr marL="342900" marR="0" lvl="0" indent="-342900" algn="l" defTabSz="914400" rtl="0" eaLnBrk="1" fontAlgn="auto" latinLnBrk="0" hangingPunct="1">
              <a:lnSpc>
                <a:spcPct val="100000"/>
              </a:lnSpc>
              <a:spcBef>
                <a:spcPts val="0"/>
              </a:spcBef>
              <a:spcAft>
                <a:spcPts val="0"/>
              </a:spcAft>
              <a:buClrTx/>
              <a:buSzTx/>
              <a:buFontTx/>
              <a:buAutoNum type="arabicPeriod" startAt="2"/>
              <a:tabLst/>
              <a:defRPr/>
            </a:pPr>
            <a:endParaRPr kumimoji="0" lang="en-US" sz="1950" b="0" i="0" u="none" strike="noStrike" kern="1200" cap="none" spc="0" normalizeH="0" baseline="0" noProof="0" dirty="0">
              <a:ln>
                <a:noFill/>
              </a:ln>
              <a:solidFill>
                <a:prstClr val="white"/>
              </a:solidFill>
              <a:effectLst/>
              <a:uLnTx/>
              <a:uFillTx/>
              <a:latin typeface="Franklin Gothic Book"/>
            </a:endParaRPr>
          </a:p>
          <a:p>
            <a:pPr marL="342900" lvl="0" indent="-342900">
              <a:buFontTx/>
              <a:buAutoNum type="arabicPeriod" startAt="3"/>
              <a:defRPr/>
            </a:pPr>
            <a:r>
              <a:rPr kumimoji="0" lang="en-US" sz="1950" b="0" i="0" u="none" strike="noStrike" kern="1200" cap="none" spc="0" normalizeH="0" baseline="0" noProof="0" dirty="0">
                <a:ln>
                  <a:noFill/>
                </a:ln>
                <a:solidFill>
                  <a:prstClr val="white"/>
                </a:solidFill>
                <a:effectLst/>
                <a:uLnTx/>
                <a:uFillTx/>
                <a:latin typeface="Franklin Gothic Book"/>
              </a:rPr>
              <a:t>A </a:t>
            </a:r>
            <a:r>
              <a:rPr kumimoji="0" lang="en-US" sz="1950" b="0" i="0" u="none" strike="noStrike" kern="1200" cap="none" spc="0" normalizeH="0" baseline="0" noProof="0" dirty="0">
                <a:ln>
                  <a:noFill/>
                </a:ln>
                <a:solidFill>
                  <a:srgbClr val="00B0F0"/>
                </a:solidFill>
                <a:effectLst/>
                <a:uLnTx/>
                <a:uFillTx/>
                <a:latin typeface="Franklin Gothic Book"/>
              </a:rPr>
              <a:t>paradox</a:t>
            </a:r>
            <a:r>
              <a:rPr kumimoji="0" lang="en-US" sz="1950" b="0" i="0" u="none" strike="noStrike" kern="1200" cap="none" spc="0" normalizeH="0" baseline="0" noProof="0" dirty="0">
                <a:ln>
                  <a:noFill/>
                </a:ln>
                <a:solidFill>
                  <a:prstClr val="white"/>
                </a:solidFill>
                <a:effectLst/>
                <a:uLnTx/>
                <a:uFillTx/>
                <a:latin typeface="Franklin Gothic Book"/>
              </a:rPr>
              <a:t> is </a:t>
            </a:r>
            <a:r>
              <a:rPr lang="en-US" sz="1950" noProof="0" dirty="0">
                <a:solidFill>
                  <a:srgbClr val="FFDE22"/>
                </a:solidFill>
              </a:rPr>
              <a:t>a</a:t>
            </a:r>
            <a:r>
              <a:rPr lang="en-US" sz="1950" dirty="0">
                <a:solidFill>
                  <a:srgbClr val="FFDE22"/>
                </a:solidFill>
              </a:rPr>
              <a:t> statement that is seemingly contradictory or opposed to common sense and yet is perhaps true</a:t>
            </a:r>
            <a:r>
              <a:rPr kumimoji="0" lang="en-US" sz="1950" b="0" i="0" u="none" strike="noStrike" kern="1200" cap="none" spc="0" normalizeH="0" baseline="0" noProof="0" dirty="0">
                <a:ln>
                  <a:noFill/>
                </a:ln>
                <a:solidFill>
                  <a:prstClr val="white"/>
                </a:solidFill>
                <a:effectLst/>
                <a:uLnTx/>
                <a:uFillTx/>
                <a:latin typeface="Franklin Gothic Book"/>
              </a:rPr>
              <a:t>.</a:t>
            </a:r>
          </a:p>
          <a:p>
            <a:pPr marL="342900" marR="0" lvl="0" indent="-342900" algn="l" defTabSz="914400" rtl="0" eaLnBrk="1" fontAlgn="auto" latinLnBrk="0" hangingPunct="1">
              <a:lnSpc>
                <a:spcPct val="100000"/>
              </a:lnSpc>
              <a:spcBef>
                <a:spcPts val="0"/>
              </a:spcBef>
              <a:spcAft>
                <a:spcPts val="0"/>
              </a:spcAft>
              <a:buClrTx/>
              <a:buSzTx/>
              <a:buFontTx/>
              <a:buAutoNum type="arabicPeriod" startAt="3"/>
              <a:tabLst/>
              <a:defRPr/>
            </a:pPr>
            <a:endParaRPr kumimoji="0" lang="en-US" sz="1950" b="0" i="0" u="none" strike="noStrike" kern="1200" cap="none" spc="0" normalizeH="0" baseline="0" noProof="0" dirty="0">
              <a:ln>
                <a:noFill/>
              </a:ln>
              <a:solidFill>
                <a:prstClr val="white"/>
              </a:solidFill>
              <a:effectLst/>
              <a:uLnTx/>
              <a:uFillTx/>
              <a:latin typeface="Franklin Gothic Book"/>
            </a:endParaRPr>
          </a:p>
          <a:p>
            <a:pPr marL="342900" marR="0" lvl="0" indent="-342900" algn="l" defTabSz="914400" rtl="0" eaLnBrk="1" fontAlgn="auto" latinLnBrk="0" hangingPunct="1">
              <a:lnSpc>
                <a:spcPct val="100000"/>
              </a:lnSpc>
              <a:spcBef>
                <a:spcPts val="0"/>
              </a:spcBef>
              <a:spcAft>
                <a:spcPts val="0"/>
              </a:spcAft>
              <a:buClr>
                <a:prstClr val="white"/>
              </a:buClr>
              <a:buSzTx/>
              <a:buFontTx/>
              <a:buAutoNum type="arabicPeriod" startAt="3"/>
              <a:tabLst/>
              <a:defRPr/>
            </a:pPr>
            <a:r>
              <a:rPr lang="en-US" sz="1950" dirty="0">
                <a:solidFill>
                  <a:srgbClr val="00B0F0"/>
                </a:solidFill>
                <a:latin typeface="Franklin Gothic Book"/>
              </a:rPr>
              <a:t>Speculative fiction </a:t>
            </a:r>
            <a:r>
              <a:rPr lang="en-US" sz="1950" dirty="0">
                <a:solidFill>
                  <a:schemeClr val="bg1"/>
                </a:solidFill>
                <a:latin typeface="Franklin Gothic Book"/>
              </a:rPr>
              <a:t>describes a world in which </a:t>
            </a:r>
            <a:r>
              <a:rPr lang="en-US" sz="1950" dirty="0">
                <a:solidFill>
                  <a:schemeClr val="tx2"/>
                </a:solidFill>
                <a:latin typeface="Franklin Gothic Book"/>
              </a:rPr>
              <a:t>the “laws” (either explicit or implied) are different from ours. </a:t>
            </a:r>
            <a:endParaRPr kumimoji="0" lang="en-US" sz="1950" b="0" i="0" u="none" strike="noStrike" kern="1200" cap="none" spc="0" normalizeH="0" baseline="0" noProof="0" dirty="0">
              <a:ln>
                <a:noFill/>
              </a:ln>
              <a:solidFill>
                <a:schemeClr val="tx2"/>
              </a:solidFill>
              <a:effectLst/>
              <a:uLnTx/>
              <a:uFillTx/>
              <a:latin typeface="Franklin Gothic Book"/>
            </a:endParaRPr>
          </a:p>
          <a:p>
            <a:pPr marL="342900" marR="0" lvl="0" indent="-342900" algn="l" defTabSz="914400" rtl="0" eaLnBrk="1" fontAlgn="auto" latinLnBrk="0" hangingPunct="1">
              <a:lnSpc>
                <a:spcPct val="100000"/>
              </a:lnSpc>
              <a:spcBef>
                <a:spcPts val="0"/>
              </a:spcBef>
              <a:spcAft>
                <a:spcPts val="0"/>
              </a:spcAft>
              <a:buClrTx/>
              <a:buSzTx/>
              <a:buFontTx/>
              <a:buAutoNum type="arabicPeriod" startAt="3"/>
              <a:tabLst/>
              <a:defRPr/>
            </a:pPr>
            <a:endParaRPr kumimoji="0" lang="en-US" sz="1950" b="0" i="0" u="none" strike="noStrike" kern="1200" cap="none" spc="0" normalizeH="0" baseline="0" noProof="0" dirty="0">
              <a:ln>
                <a:noFill/>
              </a:ln>
              <a:solidFill>
                <a:srgbClr val="FFDE22"/>
              </a:solidFill>
              <a:effectLst/>
              <a:uLnTx/>
              <a:uFillTx/>
              <a:latin typeface="Franklin Gothic Book"/>
            </a:endParaRPr>
          </a:p>
          <a:p>
            <a:pPr marL="342900" marR="0" lvl="0" indent="-342900" algn="l" defTabSz="914400" rtl="0" eaLnBrk="1" fontAlgn="auto" latinLnBrk="0" hangingPunct="1">
              <a:lnSpc>
                <a:spcPct val="100000"/>
              </a:lnSpc>
              <a:spcBef>
                <a:spcPts val="0"/>
              </a:spcBef>
              <a:spcAft>
                <a:spcPts val="0"/>
              </a:spcAft>
              <a:buClr>
                <a:schemeClr val="bg1"/>
              </a:buClr>
              <a:buSzTx/>
              <a:buFontTx/>
              <a:buAutoNum type="arabicPeriod" startAt="3"/>
              <a:tabLst/>
              <a:defRPr/>
            </a:pPr>
            <a:r>
              <a:rPr kumimoji="0" lang="en-US" sz="1950" b="0" i="0" u="none" strike="noStrike" kern="1200" cap="none" spc="0" normalizeH="0" baseline="0" noProof="0" dirty="0">
                <a:ln>
                  <a:noFill/>
                </a:ln>
                <a:solidFill>
                  <a:schemeClr val="tx2"/>
                </a:solidFill>
                <a:effectLst/>
                <a:uLnTx/>
                <a:uFillTx/>
                <a:latin typeface="Franklin Gothic Book"/>
              </a:rPr>
              <a:t>“There Will Come</a:t>
            </a:r>
            <a:r>
              <a:rPr kumimoji="0" lang="en-US" sz="1950" b="0" i="0" u="none" strike="noStrike" kern="1200" cap="none" spc="0" normalizeH="0" noProof="0" dirty="0">
                <a:ln>
                  <a:noFill/>
                </a:ln>
                <a:solidFill>
                  <a:schemeClr val="tx2"/>
                </a:solidFill>
                <a:effectLst/>
                <a:uLnTx/>
                <a:uFillTx/>
                <a:latin typeface="Franklin Gothic Book"/>
              </a:rPr>
              <a:t> Soft Rains” </a:t>
            </a:r>
            <a:r>
              <a:rPr kumimoji="0" lang="en-US" sz="1950" b="0" i="0" u="none" strike="noStrike" kern="1200" cap="none" spc="0" normalizeH="0" noProof="0" dirty="0">
                <a:ln>
                  <a:noFill/>
                </a:ln>
                <a:solidFill>
                  <a:prstClr val="white"/>
                </a:solidFill>
                <a:effectLst/>
                <a:uLnTx/>
                <a:uFillTx/>
                <a:latin typeface="Franklin Gothic Book"/>
              </a:rPr>
              <a:t>and </a:t>
            </a:r>
            <a:r>
              <a:rPr kumimoji="0" lang="en-US" sz="1950" b="0" i="0" u="none" strike="noStrike" kern="1200" cap="none" spc="0" normalizeH="0" noProof="0" dirty="0">
                <a:ln>
                  <a:noFill/>
                </a:ln>
                <a:solidFill>
                  <a:schemeClr val="tx2"/>
                </a:solidFill>
                <a:effectLst/>
                <a:uLnTx/>
                <a:uFillTx/>
                <a:latin typeface="Franklin Gothic Book"/>
              </a:rPr>
              <a:t>“All Summer in a Day” </a:t>
            </a:r>
            <a:r>
              <a:rPr kumimoji="0" lang="en-US" sz="1950" b="0" i="0" u="none" strike="noStrike" kern="1200" cap="none" spc="0" normalizeH="0" noProof="0" dirty="0">
                <a:ln>
                  <a:noFill/>
                </a:ln>
                <a:solidFill>
                  <a:prstClr val="white"/>
                </a:solidFill>
                <a:effectLst/>
                <a:uLnTx/>
                <a:uFillTx/>
                <a:latin typeface="Franklin Gothic Book"/>
              </a:rPr>
              <a:t>were written by </a:t>
            </a:r>
            <a:r>
              <a:rPr kumimoji="0" lang="en-US" sz="1950" b="0" i="0" u="none" strike="noStrike" kern="1200" cap="none" spc="0" normalizeH="0" noProof="0" dirty="0">
                <a:ln>
                  <a:noFill/>
                </a:ln>
                <a:solidFill>
                  <a:srgbClr val="00B0F0"/>
                </a:solidFill>
                <a:effectLst/>
                <a:uLnTx/>
                <a:uFillTx/>
                <a:latin typeface="Franklin Gothic Book"/>
              </a:rPr>
              <a:t>Ray Bradbury</a:t>
            </a:r>
            <a:r>
              <a:rPr kumimoji="0" lang="en-US" sz="1950" b="0" i="0" u="none" strike="noStrike" kern="1200" cap="none" spc="0" normalizeH="0" noProof="0" dirty="0">
                <a:ln>
                  <a:noFill/>
                </a:ln>
                <a:solidFill>
                  <a:prstClr val="white"/>
                </a:solidFill>
                <a:effectLst/>
                <a:uLnTx/>
                <a:uFillTx/>
                <a:latin typeface="Franklin Gothic Book"/>
              </a:rPr>
              <a:t>.</a:t>
            </a:r>
            <a:endParaRPr kumimoji="0" lang="en-US" sz="1950" b="0" i="0" u="none" strike="noStrike" kern="1200" cap="none" spc="0" normalizeH="0" baseline="0" noProof="0" dirty="0">
              <a:ln>
                <a:noFill/>
              </a:ln>
              <a:solidFill>
                <a:srgbClr val="FFDE22"/>
              </a:solidFill>
              <a:effectLst/>
              <a:uLnTx/>
              <a:uFillTx/>
              <a:latin typeface="Franklin Gothic Book"/>
            </a:endParaRPr>
          </a:p>
          <a:p>
            <a:pPr marL="342900" marR="0" lvl="0" indent="-342900" algn="l" defTabSz="914400" rtl="0" eaLnBrk="1" fontAlgn="auto" latinLnBrk="0" hangingPunct="1">
              <a:lnSpc>
                <a:spcPct val="100000"/>
              </a:lnSpc>
              <a:spcBef>
                <a:spcPts val="0"/>
              </a:spcBef>
              <a:spcAft>
                <a:spcPts val="0"/>
              </a:spcAft>
              <a:buClrTx/>
              <a:buSzTx/>
              <a:buFontTx/>
              <a:buAutoNum type="arabicPeriod" startAt="3"/>
              <a:tabLst/>
              <a:defRPr/>
            </a:pPr>
            <a:endParaRPr kumimoji="0" lang="en-US" sz="1950" b="0" i="0" u="none" strike="noStrike" kern="1200" cap="none" spc="0" normalizeH="0" baseline="0" noProof="0" dirty="0">
              <a:ln>
                <a:noFill/>
              </a:ln>
              <a:solidFill>
                <a:srgbClr val="00B0F0"/>
              </a:solidFill>
              <a:effectLst/>
              <a:uLnTx/>
              <a:uFillTx/>
              <a:latin typeface="Franklin Gothic Book"/>
            </a:endParaRPr>
          </a:p>
          <a:p>
            <a:pPr marL="342900" marR="0" lvl="0" indent="-342900" algn="l" defTabSz="914400" rtl="0" eaLnBrk="1" fontAlgn="auto" latinLnBrk="0" hangingPunct="1">
              <a:lnSpc>
                <a:spcPct val="100000"/>
              </a:lnSpc>
              <a:spcBef>
                <a:spcPts val="0"/>
              </a:spcBef>
              <a:spcAft>
                <a:spcPts val="0"/>
              </a:spcAft>
              <a:buClr>
                <a:schemeClr val="bg1"/>
              </a:buClr>
              <a:buSzTx/>
              <a:buFontTx/>
              <a:buAutoNum type="arabicPeriod" startAt="3"/>
              <a:tabLst/>
              <a:defRPr/>
            </a:pPr>
            <a:r>
              <a:rPr kumimoji="0" lang="en-US" sz="1950" b="0" i="0" u="none" strike="noStrike" kern="1200" cap="none" spc="0" normalizeH="0" baseline="0" noProof="0" dirty="0">
                <a:ln>
                  <a:noFill/>
                </a:ln>
                <a:solidFill>
                  <a:schemeClr val="tx2"/>
                </a:solidFill>
                <a:effectLst/>
                <a:uLnTx/>
                <a:uFillTx/>
                <a:latin typeface="Franklin Gothic Book"/>
              </a:rPr>
              <a:t>Isaac Asimov </a:t>
            </a:r>
            <a:r>
              <a:rPr kumimoji="0" lang="en-US" sz="1950" b="0" i="0" u="none" strike="noStrike" kern="1200" cap="none" spc="0" normalizeH="0" baseline="0" noProof="0" dirty="0">
                <a:ln>
                  <a:noFill/>
                </a:ln>
                <a:solidFill>
                  <a:prstClr val="white"/>
                </a:solidFill>
                <a:effectLst/>
                <a:uLnTx/>
                <a:uFillTx/>
                <a:latin typeface="Franklin Gothic Book"/>
              </a:rPr>
              <a:t>invented the word “</a:t>
            </a:r>
            <a:r>
              <a:rPr kumimoji="0" lang="en-US" sz="1950" b="0" i="0" u="none" strike="noStrike" kern="1200" cap="none" spc="0" normalizeH="0" baseline="0" noProof="0" dirty="0">
                <a:ln>
                  <a:noFill/>
                </a:ln>
                <a:solidFill>
                  <a:srgbClr val="00B0F0"/>
                </a:solidFill>
                <a:effectLst/>
                <a:uLnTx/>
                <a:uFillTx/>
                <a:latin typeface="Franklin Gothic Book"/>
              </a:rPr>
              <a:t>robotics</a:t>
            </a:r>
            <a:r>
              <a:rPr kumimoji="0" lang="en-US" sz="1950" b="0" i="0" u="none" strike="noStrike" kern="1200" cap="none" spc="0" normalizeH="0" baseline="0" noProof="0" dirty="0">
                <a:ln>
                  <a:noFill/>
                </a:ln>
                <a:solidFill>
                  <a:prstClr val="white"/>
                </a:solidFill>
                <a:effectLst/>
                <a:uLnTx/>
                <a:uFillTx/>
                <a:latin typeface="Franklin Gothic Book"/>
              </a:rPr>
              <a:t>.”</a:t>
            </a:r>
          </a:p>
          <a:p>
            <a:pPr marL="342900" marR="0" lvl="0" indent="-342900" algn="l" defTabSz="914400" rtl="0" eaLnBrk="1" fontAlgn="auto" latinLnBrk="0" hangingPunct="1">
              <a:lnSpc>
                <a:spcPct val="100000"/>
              </a:lnSpc>
              <a:spcBef>
                <a:spcPts val="0"/>
              </a:spcBef>
              <a:spcAft>
                <a:spcPts val="0"/>
              </a:spcAft>
              <a:buClrTx/>
              <a:buSzTx/>
              <a:buFontTx/>
              <a:buAutoNum type="arabicPeriod" startAt="3"/>
              <a:tabLst/>
              <a:defRPr/>
            </a:pPr>
            <a:endParaRPr lang="en-US" sz="1950" dirty="0">
              <a:solidFill>
                <a:prstClr val="white"/>
              </a:solidFill>
              <a:latin typeface="Franklin Gothic Book"/>
            </a:endParaRPr>
          </a:p>
          <a:p>
            <a:pPr marL="342900" lvl="0" indent="-342900">
              <a:buClr>
                <a:schemeClr val="bg1"/>
              </a:buClr>
              <a:buFontTx/>
              <a:buAutoNum type="arabicPeriod" startAt="3"/>
              <a:defRPr/>
            </a:pPr>
            <a:r>
              <a:rPr lang="en-US" sz="1950" dirty="0">
                <a:solidFill>
                  <a:srgbClr val="00B0F0"/>
                </a:solidFill>
              </a:rPr>
              <a:t>Anthropomorphism</a:t>
            </a:r>
            <a:r>
              <a:rPr lang="en-US" sz="1950" dirty="0">
                <a:solidFill>
                  <a:prstClr val="white"/>
                </a:solidFill>
              </a:rPr>
              <a:t> refers to </a:t>
            </a:r>
            <a:r>
              <a:rPr lang="en-US" sz="1950" dirty="0">
                <a:solidFill>
                  <a:schemeClr val="tx2"/>
                </a:solidFill>
              </a:rPr>
              <a:t>a type of personification that gives human characteristics to non-humans</a:t>
            </a:r>
            <a:r>
              <a:rPr lang="en-US" sz="1950" dirty="0">
                <a:solidFill>
                  <a:prstClr val="white"/>
                </a:solidFill>
              </a:rPr>
              <a:t>.</a:t>
            </a:r>
            <a:endParaRPr kumimoji="0" lang="en-US" sz="1950" b="0" i="0" u="none" strike="noStrike" kern="1200" cap="none" spc="0" normalizeH="0" baseline="0" noProof="0" dirty="0">
              <a:ln>
                <a:noFill/>
              </a:ln>
              <a:solidFill>
                <a:prstClr val="white"/>
              </a:solidFill>
              <a:effectLst/>
              <a:uLnTx/>
              <a:uFillTx/>
              <a:latin typeface="Franklin Gothic Book"/>
            </a:endParaRPr>
          </a:p>
        </p:txBody>
      </p:sp>
      <p:sp>
        <p:nvSpPr>
          <p:cNvPr id="2" name="Rectangle 1">
            <a:extLst>
              <a:ext uri="{FF2B5EF4-FFF2-40B4-BE49-F238E27FC236}">
                <a16:creationId xmlns:a16="http://schemas.microsoft.com/office/drawing/2014/main" id="{BE0C21BA-FB99-46D2-8F0F-B0341304740A}"/>
              </a:ext>
            </a:extLst>
          </p:cNvPr>
          <p:cNvSpPr/>
          <p:nvPr/>
        </p:nvSpPr>
        <p:spPr>
          <a:xfrm>
            <a:off x="6344145" y="6218091"/>
            <a:ext cx="2483372" cy="400110"/>
          </a:xfrm>
          <a:prstGeom prst="rect">
            <a:avLst/>
          </a:prstGeom>
        </p:spPr>
        <p:txBody>
          <a:bodyPr wrap="none">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Franklin Gothic Book"/>
                <a:ea typeface="+mn-ea"/>
                <a:cs typeface="+mn-cs"/>
              </a:rPr>
              <a:t>Self-score: ______ /7</a:t>
            </a:r>
          </a:p>
        </p:txBody>
      </p:sp>
      <p:sp>
        <p:nvSpPr>
          <p:cNvPr id="7" name="Rectangle 2">
            <a:extLst>
              <a:ext uri="{FF2B5EF4-FFF2-40B4-BE49-F238E27FC236}">
                <a16:creationId xmlns:a16="http://schemas.microsoft.com/office/drawing/2014/main" id="{43B1AE44-0D00-479C-9668-2DC683F30E54}"/>
              </a:ext>
            </a:extLst>
          </p:cNvPr>
          <p:cNvSpPr txBox="1">
            <a:spLocks noChangeArrowheads="1"/>
          </p:cNvSpPr>
          <p:nvPr/>
        </p:nvSpPr>
        <p:spPr>
          <a:xfrm>
            <a:off x="147484" y="0"/>
            <a:ext cx="8849032" cy="566056"/>
          </a:xfrm>
          <a:prstGeom prst="rect">
            <a:avLst/>
          </a:prstGeom>
          <a:noFill/>
        </p:spPr>
        <p:txBody>
          <a:bodyPr vert="horz" lIns="91440" tIns="45720" rIns="91440" bIns="45720" rtlCol="0" anchor="ctr">
            <a:normAutofit/>
          </a:bodyPr>
          <a:lstStyle>
            <a:lvl1pPr algn="l" defTabSz="342900" rtl="0" eaLnBrk="1" latinLnBrk="0" hangingPunct="1">
              <a:spcBef>
                <a:spcPct val="0"/>
              </a:spcBef>
              <a:buNone/>
              <a:defRPr sz="3300" kern="1200">
                <a:solidFill>
                  <a:srgbClr val="FFFFFF"/>
                </a:solidFill>
                <a:latin typeface="+mj-lt"/>
                <a:ea typeface="+mj-ea"/>
                <a:cs typeface="+mj-cs"/>
              </a:defRPr>
            </a:lvl1pPr>
          </a:lstStyle>
          <a:p>
            <a:pPr algn="ctr"/>
            <a:r>
              <a:rPr lang="en-US" sz="2400" dirty="0">
                <a:solidFill>
                  <a:schemeClr val="tx2"/>
                </a:solidFill>
              </a:rPr>
              <a:t>Retrieval </a:t>
            </a:r>
            <a:r>
              <a:rPr lang="en-US" sz="2400">
                <a:solidFill>
                  <a:schemeClr val="tx2"/>
                </a:solidFill>
              </a:rPr>
              <a:t>Practice Answers: </a:t>
            </a:r>
            <a:r>
              <a:rPr lang="en-US" sz="2400" dirty="0">
                <a:solidFill>
                  <a:schemeClr val="tx2"/>
                </a:solidFill>
              </a:rPr>
              <a:t>Lesson 22 (“The Great Silence”)</a:t>
            </a:r>
          </a:p>
        </p:txBody>
      </p:sp>
    </p:spTree>
    <p:extLst>
      <p:ext uri="{BB962C8B-B14F-4D97-AF65-F5344CB8AC3E}">
        <p14:creationId xmlns:p14="http://schemas.microsoft.com/office/powerpoint/2010/main" val="3654485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1858945" y="80750"/>
            <a:ext cx="5655330" cy="821719"/>
          </a:xfrm>
          <a:noFill/>
        </p:spPr>
        <p:txBody>
          <a:bodyPr>
            <a:normAutofit fontScale="90000"/>
          </a:bodyPr>
          <a:lstStyle/>
          <a:p>
            <a:pPr algn="ctr" eaLnBrk="1" hangingPunct="1"/>
            <a:r>
              <a:rPr lang="en-US" sz="2700" dirty="0">
                <a:solidFill>
                  <a:schemeClr val="tx2"/>
                </a:solidFill>
              </a:rPr>
              <a:t>Retrieval Practice: Lesson 3 (“Robbie”)</a:t>
            </a:r>
            <a:br>
              <a:rPr lang="en-US" sz="2700" dirty="0">
                <a:solidFill>
                  <a:schemeClr val="tx2"/>
                </a:solidFill>
              </a:rPr>
            </a:br>
            <a:endParaRPr lang="en-US" sz="2700" dirty="0">
              <a:solidFill>
                <a:schemeClr val="bg1"/>
              </a:solidFill>
            </a:endParaRPr>
          </a:p>
        </p:txBody>
      </p:sp>
      <p:sp>
        <p:nvSpPr>
          <p:cNvPr id="2" name="TextBox 1">
            <a:extLst>
              <a:ext uri="{FF2B5EF4-FFF2-40B4-BE49-F238E27FC236}">
                <a16:creationId xmlns:a16="http://schemas.microsoft.com/office/drawing/2014/main" id="{B5558239-0A10-4E22-ADCE-7ADEDCBBEBA0}"/>
              </a:ext>
            </a:extLst>
          </p:cNvPr>
          <p:cNvSpPr txBox="1"/>
          <p:nvPr/>
        </p:nvSpPr>
        <p:spPr>
          <a:xfrm>
            <a:off x="102995" y="588167"/>
            <a:ext cx="8938009" cy="4401205"/>
          </a:xfrm>
          <a:prstGeom prst="rect">
            <a:avLst/>
          </a:prstGeom>
          <a:noFill/>
        </p:spPr>
        <p:txBody>
          <a:bodyPr wrap="square" rtlCol="0">
            <a:spAutoFit/>
          </a:bodyPr>
          <a:lstStyle/>
          <a:p>
            <a:pPr marL="457200" lvl="0" indent="-457200">
              <a:buFont typeface="+mj-lt"/>
              <a:buAutoNum type="arabicPeriod"/>
            </a:pPr>
            <a:r>
              <a:rPr lang="en-US" sz="2000" dirty="0">
                <a:solidFill>
                  <a:schemeClr val="bg1"/>
                </a:solidFill>
              </a:rPr>
              <a:t>Name one </a:t>
            </a:r>
            <a:r>
              <a:rPr lang="en-US" sz="2000" b="1" dirty="0">
                <a:solidFill>
                  <a:srgbClr val="00B0F0"/>
                </a:solidFill>
              </a:rPr>
              <a:t>futuristic technology</a:t>
            </a:r>
            <a:r>
              <a:rPr lang="en-US" sz="2000" dirty="0">
                <a:solidFill>
                  <a:schemeClr val="bg1"/>
                </a:solidFill>
              </a:rPr>
              <a:t> in “Robbie.” </a:t>
            </a:r>
          </a:p>
          <a:p>
            <a:pPr marL="457200" lvl="0" indent="-457200">
              <a:buFont typeface="+mj-lt"/>
              <a:buAutoNum type="arabicPeriod"/>
            </a:pPr>
            <a:endParaRPr lang="en-US" sz="2000" dirty="0">
              <a:solidFill>
                <a:schemeClr val="bg1"/>
              </a:solidFill>
            </a:endParaRPr>
          </a:p>
          <a:p>
            <a:pPr marL="457200" lvl="0" indent="-457200">
              <a:buFont typeface="+mj-lt"/>
              <a:buAutoNum type="arabicPeriod"/>
            </a:pPr>
            <a:r>
              <a:rPr lang="en-US" sz="2000" dirty="0">
                <a:solidFill>
                  <a:schemeClr val="bg1"/>
                </a:solidFill>
              </a:rPr>
              <a:t>What does it mean for something to be </a:t>
            </a:r>
            <a:r>
              <a:rPr lang="en-US" sz="2000" b="1" dirty="0">
                <a:solidFill>
                  <a:srgbClr val="00B0F0"/>
                </a:solidFill>
              </a:rPr>
              <a:t>incongruous</a:t>
            </a:r>
            <a:r>
              <a:rPr lang="en-US" sz="2000" dirty="0">
                <a:solidFill>
                  <a:schemeClr val="bg1"/>
                </a:solidFill>
              </a:rPr>
              <a:t>?</a:t>
            </a:r>
          </a:p>
          <a:p>
            <a:pPr marL="457200" lvl="0" indent="-457200">
              <a:buFont typeface="+mj-lt"/>
              <a:buAutoNum type="arabicPeriod"/>
            </a:pPr>
            <a:endParaRPr lang="en-US" sz="2000" dirty="0">
              <a:solidFill>
                <a:schemeClr val="bg1"/>
              </a:solidFill>
            </a:endParaRPr>
          </a:p>
          <a:p>
            <a:pPr marL="457200" lvl="0" indent="-457200">
              <a:buFont typeface="+mj-lt"/>
              <a:buAutoNum type="arabicPeriod"/>
            </a:pPr>
            <a:r>
              <a:rPr lang="en-US" sz="2000" dirty="0">
                <a:solidFill>
                  <a:schemeClr val="bg1"/>
                </a:solidFill>
              </a:rPr>
              <a:t>What term describes fiction in which the “laws” of the world are different than ours?</a:t>
            </a:r>
          </a:p>
          <a:p>
            <a:pPr marL="457200" lvl="0" indent="-457200">
              <a:buFont typeface="+mj-lt"/>
              <a:buAutoNum type="arabicPeriod"/>
            </a:pPr>
            <a:endParaRPr lang="en-US" sz="2000" dirty="0">
              <a:solidFill>
                <a:schemeClr val="bg1"/>
              </a:solidFill>
            </a:endParaRPr>
          </a:p>
          <a:p>
            <a:pPr marL="457200" lvl="0" indent="-457200">
              <a:buFont typeface="+mj-lt"/>
              <a:buAutoNum type="arabicPeriod"/>
            </a:pPr>
            <a:r>
              <a:rPr lang="en-US" sz="2000" dirty="0">
                <a:solidFill>
                  <a:schemeClr val="bg1"/>
                </a:solidFill>
              </a:rPr>
              <a:t>In what year was “Robbie” first published? Challenge: What was the story’s original name? </a:t>
            </a:r>
          </a:p>
          <a:p>
            <a:pPr marL="457200" lvl="0" indent="-457200">
              <a:buFont typeface="+mj-lt"/>
              <a:buAutoNum type="arabicPeriod"/>
            </a:pPr>
            <a:endParaRPr lang="en-US" sz="2000" dirty="0">
              <a:solidFill>
                <a:schemeClr val="bg1"/>
              </a:solidFill>
            </a:endParaRPr>
          </a:p>
          <a:p>
            <a:pPr marL="457200" lvl="0" indent="-457200">
              <a:buFont typeface="+mj-lt"/>
              <a:buAutoNum type="arabicPeriod"/>
            </a:pPr>
            <a:r>
              <a:rPr lang="en-US" sz="2000" dirty="0">
                <a:solidFill>
                  <a:schemeClr val="bg1"/>
                </a:solidFill>
              </a:rPr>
              <a:t>Explain the </a:t>
            </a:r>
            <a:r>
              <a:rPr lang="en-US" sz="2000" b="1" dirty="0">
                <a:solidFill>
                  <a:srgbClr val="00B0F0"/>
                </a:solidFill>
              </a:rPr>
              <a:t>irony</a:t>
            </a:r>
            <a:r>
              <a:rPr lang="en-US" sz="2000" dirty="0">
                <a:solidFill>
                  <a:schemeClr val="bg1"/>
                </a:solidFill>
              </a:rPr>
              <a:t> of Asimov’s description of 1998. </a:t>
            </a:r>
          </a:p>
          <a:p>
            <a:pPr marL="457200" lvl="0" indent="-457200">
              <a:buFont typeface="+mj-lt"/>
              <a:buAutoNum type="arabicPeriod"/>
            </a:pPr>
            <a:endParaRPr lang="en-US" sz="2000" dirty="0">
              <a:solidFill>
                <a:schemeClr val="bg1"/>
              </a:solidFill>
            </a:endParaRPr>
          </a:p>
          <a:p>
            <a:pPr marL="457200" lvl="0" indent="-457200">
              <a:buFont typeface="+mj-lt"/>
              <a:buAutoNum type="arabicPeriod"/>
            </a:pPr>
            <a:r>
              <a:rPr lang="en-US" sz="2000" dirty="0">
                <a:solidFill>
                  <a:schemeClr val="bg1"/>
                </a:solidFill>
              </a:rPr>
              <a:t>What happened to the Talking Robot? Why? </a:t>
            </a:r>
          </a:p>
          <a:p>
            <a:endParaRPr lang="en-US" sz="2000" dirty="0">
              <a:solidFill>
                <a:schemeClr val="bg1"/>
              </a:solidFill>
            </a:endParaRPr>
          </a:p>
        </p:txBody>
      </p:sp>
      <p:sp>
        <p:nvSpPr>
          <p:cNvPr id="5" name="Explosion: 8 Points 4">
            <a:extLst>
              <a:ext uri="{FF2B5EF4-FFF2-40B4-BE49-F238E27FC236}">
                <a16:creationId xmlns:a16="http://schemas.microsoft.com/office/drawing/2014/main" id="{B269E51F-CA87-4AC2-82D0-FA694D57A5EC}"/>
              </a:ext>
            </a:extLst>
          </p:cNvPr>
          <p:cNvSpPr/>
          <p:nvPr/>
        </p:nvSpPr>
        <p:spPr>
          <a:xfrm>
            <a:off x="6357573" y="4547328"/>
            <a:ext cx="2683431" cy="2025710"/>
          </a:xfrm>
          <a:prstGeom prst="irregularSeal1">
            <a:avLst/>
          </a:prstGeom>
          <a:solidFill>
            <a:srgbClr val="FFDD00"/>
          </a:solidFill>
          <a:ln w="9525" cap="flat" cmpd="sng" algn="ctr">
            <a:solidFill>
              <a:srgbClr val="12C1DF">
                <a:shade val="95000"/>
                <a:satMod val="105000"/>
              </a:srgbClr>
            </a:solidFill>
            <a:prstDash val="solid"/>
          </a:ln>
          <a:effectLst/>
        </p:spPr>
        <p:txBody>
          <a:bodyPr rtlCol="0" anchor="ctr"/>
          <a:lstStyle/>
          <a:p>
            <a:pPr algn="ctr" defTabSz="685800">
              <a:defRPr/>
            </a:pPr>
            <a:r>
              <a:rPr lang="en-US" sz="1500" kern="0" dirty="0">
                <a:solidFill>
                  <a:srgbClr val="3F3F3F"/>
                </a:solidFill>
                <a:latin typeface="Franklin Gothic Book"/>
              </a:rPr>
              <a:t>Take 3 minutes to complete these questions</a:t>
            </a:r>
          </a:p>
        </p:txBody>
      </p:sp>
    </p:spTree>
    <p:extLst>
      <p:ext uri="{BB962C8B-B14F-4D97-AF65-F5344CB8AC3E}">
        <p14:creationId xmlns:p14="http://schemas.microsoft.com/office/powerpoint/2010/main" val="31021746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1304098" y="13519"/>
            <a:ext cx="6741794" cy="658761"/>
          </a:xfrm>
          <a:noFill/>
        </p:spPr>
        <p:txBody>
          <a:bodyPr>
            <a:noAutofit/>
          </a:bodyPr>
          <a:lstStyle/>
          <a:p>
            <a:pPr algn="ctr" eaLnBrk="1" hangingPunct="1"/>
            <a:r>
              <a:rPr lang="en-US" sz="2400" dirty="0">
                <a:solidFill>
                  <a:schemeClr val="tx2"/>
                </a:solidFill>
              </a:rPr>
              <a:t>Retrieval Practice Answers: Lesson 3 (“Robbie”)</a:t>
            </a:r>
          </a:p>
        </p:txBody>
      </p:sp>
      <p:sp>
        <p:nvSpPr>
          <p:cNvPr id="2" name="TextBox 1">
            <a:extLst>
              <a:ext uri="{FF2B5EF4-FFF2-40B4-BE49-F238E27FC236}">
                <a16:creationId xmlns:a16="http://schemas.microsoft.com/office/drawing/2014/main" id="{B5558239-0A10-4E22-ADCE-7ADEDCBBEBA0}"/>
              </a:ext>
            </a:extLst>
          </p:cNvPr>
          <p:cNvSpPr txBox="1"/>
          <p:nvPr/>
        </p:nvSpPr>
        <p:spPr>
          <a:xfrm>
            <a:off x="205991" y="658761"/>
            <a:ext cx="8938009" cy="5324535"/>
          </a:xfrm>
          <a:prstGeom prst="rect">
            <a:avLst/>
          </a:prstGeom>
          <a:noFill/>
        </p:spPr>
        <p:txBody>
          <a:bodyPr wrap="square" rtlCol="0">
            <a:spAutoFit/>
          </a:bodyPr>
          <a:lstStyle/>
          <a:p>
            <a:pPr marL="457200" lvl="0" indent="-457200">
              <a:buClr>
                <a:schemeClr val="bg1"/>
              </a:buClr>
              <a:buFont typeface="+mj-lt"/>
              <a:buAutoNum type="arabicPeriod"/>
            </a:pPr>
            <a:r>
              <a:rPr lang="en-US" sz="2000" dirty="0">
                <a:solidFill>
                  <a:srgbClr val="00B0F0"/>
                </a:solidFill>
              </a:rPr>
              <a:t>Futuristic technologies </a:t>
            </a:r>
            <a:r>
              <a:rPr lang="en-US" sz="2000" dirty="0">
                <a:solidFill>
                  <a:schemeClr val="bg1"/>
                </a:solidFill>
              </a:rPr>
              <a:t>in “Robbie” include </a:t>
            </a:r>
            <a:r>
              <a:rPr lang="en-US" sz="2000" dirty="0">
                <a:solidFill>
                  <a:schemeClr val="tx2"/>
                </a:solidFill>
              </a:rPr>
              <a:t>flying cars</a:t>
            </a:r>
            <a:r>
              <a:rPr lang="en-US" sz="2000" dirty="0">
                <a:solidFill>
                  <a:schemeClr val="bg1"/>
                </a:solidFill>
              </a:rPr>
              <a:t>, </a:t>
            </a:r>
            <a:r>
              <a:rPr lang="en-US" sz="2000" dirty="0">
                <a:solidFill>
                  <a:schemeClr val="tx2"/>
                </a:solidFill>
              </a:rPr>
              <a:t>robot nurses</a:t>
            </a:r>
            <a:r>
              <a:rPr lang="en-US" sz="2000" dirty="0">
                <a:solidFill>
                  <a:schemeClr val="bg1"/>
                </a:solidFill>
              </a:rPr>
              <a:t>, and any other elements that </a:t>
            </a:r>
            <a:r>
              <a:rPr lang="en-US" sz="2000" dirty="0">
                <a:solidFill>
                  <a:schemeClr val="tx2"/>
                </a:solidFill>
              </a:rPr>
              <a:t>do not exist in real life but might occur in the future</a:t>
            </a:r>
            <a:r>
              <a:rPr lang="en-US" sz="2000" dirty="0">
                <a:solidFill>
                  <a:schemeClr val="bg1"/>
                </a:solidFill>
              </a:rPr>
              <a:t>.</a:t>
            </a:r>
            <a:r>
              <a:rPr lang="en-US" sz="2000" b="1" dirty="0">
                <a:solidFill>
                  <a:schemeClr val="bg1"/>
                </a:solidFill>
              </a:rPr>
              <a:t>  </a:t>
            </a:r>
            <a:endParaRPr lang="en-US" sz="2000" dirty="0">
              <a:solidFill>
                <a:schemeClr val="bg1"/>
              </a:solidFill>
            </a:endParaRPr>
          </a:p>
          <a:p>
            <a:pPr marL="457200" lvl="0" indent="-457200">
              <a:buFont typeface="+mj-lt"/>
              <a:buAutoNum type="arabicPeriod"/>
            </a:pPr>
            <a:endParaRPr lang="en-US" sz="2000" dirty="0">
              <a:solidFill>
                <a:schemeClr val="bg1"/>
              </a:solidFill>
            </a:endParaRPr>
          </a:p>
          <a:p>
            <a:pPr marL="457200" lvl="0" indent="-457200">
              <a:buClr>
                <a:schemeClr val="bg1"/>
              </a:buClr>
              <a:buFont typeface="+mj-lt"/>
              <a:buAutoNum type="arabicPeriod"/>
            </a:pPr>
            <a:r>
              <a:rPr lang="en-US" sz="2000" dirty="0">
                <a:solidFill>
                  <a:srgbClr val="00B0F0"/>
                </a:solidFill>
              </a:rPr>
              <a:t>Incongruity </a:t>
            </a:r>
            <a:r>
              <a:rPr lang="en-US" sz="2000" dirty="0">
                <a:solidFill>
                  <a:schemeClr val="bg1"/>
                </a:solidFill>
              </a:rPr>
              <a:t>refers to </a:t>
            </a:r>
            <a:r>
              <a:rPr lang="en-US" sz="2000" dirty="0">
                <a:solidFill>
                  <a:schemeClr val="tx2"/>
                </a:solidFill>
              </a:rPr>
              <a:t>the state of being out of place, inconsistent, or incompatible</a:t>
            </a:r>
            <a:r>
              <a:rPr lang="en-US" sz="2000" dirty="0">
                <a:solidFill>
                  <a:schemeClr val="bg1"/>
                </a:solidFill>
              </a:rPr>
              <a:t>.</a:t>
            </a:r>
          </a:p>
          <a:p>
            <a:pPr marL="457200" lvl="0" indent="-457200">
              <a:buClr>
                <a:schemeClr val="bg1"/>
              </a:buClr>
              <a:buFont typeface="+mj-lt"/>
              <a:buAutoNum type="arabicPeriod"/>
            </a:pPr>
            <a:endParaRPr lang="en-US" sz="2000" dirty="0">
              <a:solidFill>
                <a:schemeClr val="bg1"/>
              </a:solidFill>
            </a:endParaRPr>
          </a:p>
          <a:p>
            <a:pPr marL="457200" lvl="0" indent="-457200">
              <a:buClr>
                <a:schemeClr val="bg1"/>
              </a:buClr>
              <a:buFont typeface="+mj-lt"/>
              <a:buAutoNum type="arabicPeriod"/>
            </a:pPr>
            <a:r>
              <a:rPr lang="en-US" sz="2000" dirty="0">
                <a:solidFill>
                  <a:schemeClr val="bg1"/>
                </a:solidFill>
              </a:rPr>
              <a:t>The term </a:t>
            </a:r>
            <a:r>
              <a:rPr lang="en-US" sz="2000" dirty="0">
                <a:solidFill>
                  <a:srgbClr val="00B0F0"/>
                </a:solidFill>
              </a:rPr>
              <a:t>speculative fiction </a:t>
            </a:r>
            <a:r>
              <a:rPr lang="en-US" sz="2000" dirty="0">
                <a:solidFill>
                  <a:schemeClr val="bg1"/>
                </a:solidFill>
              </a:rPr>
              <a:t>describes </a:t>
            </a:r>
            <a:r>
              <a:rPr lang="en-US" sz="2000" dirty="0">
                <a:solidFill>
                  <a:schemeClr val="tx2"/>
                </a:solidFill>
              </a:rPr>
              <a:t>fiction in which the “laws” of the world </a:t>
            </a:r>
            <a:r>
              <a:rPr lang="en-US" sz="2000" dirty="0">
                <a:solidFill>
                  <a:schemeClr val="bg1"/>
                </a:solidFill>
              </a:rPr>
              <a:t>(either explicit or implied) </a:t>
            </a:r>
            <a:r>
              <a:rPr lang="en-US" sz="2000" dirty="0">
                <a:solidFill>
                  <a:schemeClr val="tx2"/>
                </a:solidFill>
              </a:rPr>
              <a:t>are different than ours</a:t>
            </a:r>
            <a:r>
              <a:rPr lang="en-US" sz="2000" dirty="0">
                <a:solidFill>
                  <a:schemeClr val="bg1"/>
                </a:solidFill>
              </a:rPr>
              <a:t>.</a:t>
            </a:r>
          </a:p>
          <a:p>
            <a:pPr marL="457200" lvl="0" indent="-457200">
              <a:buFont typeface="+mj-lt"/>
              <a:buAutoNum type="arabicPeriod"/>
            </a:pPr>
            <a:endParaRPr lang="en-US" sz="2000" dirty="0">
              <a:solidFill>
                <a:schemeClr val="bg1"/>
              </a:solidFill>
            </a:endParaRPr>
          </a:p>
          <a:p>
            <a:pPr marL="457200" lvl="0" indent="-457200">
              <a:buFont typeface="+mj-lt"/>
              <a:buAutoNum type="arabicPeriod"/>
            </a:pPr>
            <a:r>
              <a:rPr lang="en-US" sz="2000" dirty="0">
                <a:solidFill>
                  <a:schemeClr val="bg1"/>
                </a:solidFill>
              </a:rPr>
              <a:t>The story </a:t>
            </a:r>
            <a:r>
              <a:rPr lang="en-US" sz="2000" dirty="0">
                <a:solidFill>
                  <a:srgbClr val="00B0F0"/>
                </a:solidFill>
              </a:rPr>
              <a:t>“Robbie” </a:t>
            </a:r>
            <a:r>
              <a:rPr lang="en-US" sz="2000" dirty="0">
                <a:solidFill>
                  <a:schemeClr val="bg1"/>
                </a:solidFill>
              </a:rPr>
              <a:t>was published in </a:t>
            </a:r>
            <a:r>
              <a:rPr lang="en-US" sz="2000" dirty="0">
                <a:solidFill>
                  <a:schemeClr val="tx2"/>
                </a:solidFill>
              </a:rPr>
              <a:t>1940. </a:t>
            </a:r>
            <a:r>
              <a:rPr lang="en-US" sz="2000" b="1" dirty="0">
                <a:solidFill>
                  <a:schemeClr val="bg1"/>
                </a:solidFill>
              </a:rPr>
              <a:t>Challenge</a:t>
            </a:r>
            <a:r>
              <a:rPr lang="en-US" sz="2000" dirty="0">
                <a:solidFill>
                  <a:schemeClr val="bg1"/>
                </a:solidFill>
              </a:rPr>
              <a:t>: The original title was </a:t>
            </a:r>
            <a:r>
              <a:rPr lang="en-US" sz="2000" dirty="0">
                <a:solidFill>
                  <a:schemeClr val="tx2"/>
                </a:solidFill>
              </a:rPr>
              <a:t>“Strange Playfellow.” </a:t>
            </a:r>
          </a:p>
          <a:p>
            <a:pPr marL="457200" lvl="0" indent="-457200">
              <a:buFont typeface="+mj-lt"/>
              <a:buAutoNum type="arabicPeriod"/>
            </a:pPr>
            <a:endParaRPr lang="en-US" sz="2000" dirty="0">
              <a:solidFill>
                <a:schemeClr val="tx2"/>
              </a:solidFill>
            </a:endParaRPr>
          </a:p>
          <a:p>
            <a:pPr marL="457200" lvl="0" indent="-457200">
              <a:buClr>
                <a:schemeClr val="bg1"/>
              </a:buClr>
              <a:buFont typeface="+mj-lt"/>
              <a:buAutoNum type="arabicPeriod"/>
            </a:pPr>
            <a:r>
              <a:rPr lang="en-US" sz="2000" dirty="0">
                <a:solidFill>
                  <a:srgbClr val="00B0F0"/>
                </a:solidFill>
              </a:rPr>
              <a:t>Ironically</a:t>
            </a:r>
            <a:r>
              <a:rPr lang="en-US" sz="2000" dirty="0">
                <a:solidFill>
                  <a:schemeClr val="bg1"/>
                </a:solidFill>
              </a:rPr>
              <a:t>, the future Asimov imagined for the year 1998 is </a:t>
            </a:r>
            <a:r>
              <a:rPr lang="en-US" sz="2000" dirty="0">
                <a:solidFill>
                  <a:schemeClr val="tx2"/>
                </a:solidFill>
              </a:rPr>
              <a:t>radically different from what was actually the case</a:t>
            </a:r>
            <a:r>
              <a:rPr lang="en-US" sz="2000" dirty="0">
                <a:solidFill>
                  <a:schemeClr val="bg1"/>
                </a:solidFill>
              </a:rPr>
              <a:t>.</a:t>
            </a:r>
          </a:p>
          <a:p>
            <a:pPr marL="457200" lvl="0" indent="-457200">
              <a:buFont typeface="+mj-lt"/>
              <a:buAutoNum type="arabicPeriod"/>
            </a:pPr>
            <a:endParaRPr lang="en-US" sz="2000" dirty="0">
              <a:solidFill>
                <a:schemeClr val="bg1"/>
              </a:solidFill>
            </a:endParaRPr>
          </a:p>
          <a:p>
            <a:pPr marL="457200" lvl="0" indent="-457200">
              <a:buFont typeface="+mj-lt"/>
              <a:buAutoNum type="arabicPeriod"/>
            </a:pPr>
            <a:r>
              <a:rPr lang="en-US" sz="2000" dirty="0">
                <a:solidFill>
                  <a:schemeClr val="bg1"/>
                </a:solidFill>
              </a:rPr>
              <a:t>The Talking Robot was </a:t>
            </a:r>
            <a:r>
              <a:rPr lang="en-US" sz="2000" dirty="0">
                <a:solidFill>
                  <a:schemeClr val="tx2"/>
                </a:solidFill>
              </a:rPr>
              <a:t>unable to process the fact that there were other robots and burned out its circuits</a:t>
            </a:r>
            <a:r>
              <a:rPr lang="en-US" sz="2000" dirty="0">
                <a:solidFill>
                  <a:schemeClr val="bg1"/>
                </a:solidFill>
              </a:rPr>
              <a:t>. </a:t>
            </a:r>
            <a:endParaRPr lang="en-US" sz="1350" dirty="0">
              <a:solidFill>
                <a:schemeClr val="bg1"/>
              </a:solidFill>
            </a:endParaRPr>
          </a:p>
        </p:txBody>
      </p:sp>
      <p:sp>
        <p:nvSpPr>
          <p:cNvPr id="3" name="Rectangle 2">
            <a:extLst>
              <a:ext uri="{FF2B5EF4-FFF2-40B4-BE49-F238E27FC236}">
                <a16:creationId xmlns:a16="http://schemas.microsoft.com/office/drawing/2014/main" id="{AC942435-3D5F-4DBB-9327-060C9AE481FB}"/>
              </a:ext>
            </a:extLst>
          </p:cNvPr>
          <p:cNvSpPr/>
          <p:nvPr/>
        </p:nvSpPr>
        <p:spPr>
          <a:xfrm>
            <a:off x="5932715" y="6057900"/>
            <a:ext cx="2868386" cy="4572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a:t>Self-score: ________/6</a:t>
            </a:r>
          </a:p>
        </p:txBody>
      </p:sp>
    </p:spTree>
    <p:extLst>
      <p:ext uri="{BB962C8B-B14F-4D97-AF65-F5344CB8AC3E}">
        <p14:creationId xmlns:p14="http://schemas.microsoft.com/office/powerpoint/2010/main" val="2141109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349690" y="113673"/>
            <a:ext cx="8568168" cy="836525"/>
          </a:xfrm>
          <a:noFill/>
        </p:spPr>
        <p:txBody>
          <a:bodyPr>
            <a:normAutofit fontScale="90000"/>
          </a:bodyPr>
          <a:lstStyle/>
          <a:p>
            <a:pPr algn="ctr" eaLnBrk="1" hangingPunct="1"/>
            <a:r>
              <a:rPr lang="en-US" sz="2700" dirty="0">
                <a:solidFill>
                  <a:schemeClr val="tx2"/>
                </a:solidFill>
              </a:rPr>
              <a:t>Retrieval Practice:  Lesson 6 (“There Will Come Soft Rains”)</a:t>
            </a:r>
          </a:p>
        </p:txBody>
      </p:sp>
      <p:sp>
        <p:nvSpPr>
          <p:cNvPr id="5" name="Explosion: 8 Points 4">
            <a:extLst>
              <a:ext uri="{FF2B5EF4-FFF2-40B4-BE49-F238E27FC236}">
                <a16:creationId xmlns:a16="http://schemas.microsoft.com/office/drawing/2014/main" id="{52D8A2BF-0D82-4770-846A-A94479BA73DC}"/>
              </a:ext>
            </a:extLst>
          </p:cNvPr>
          <p:cNvSpPr/>
          <p:nvPr/>
        </p:nvSpPr>
        <p:spPr>
          <a:xfrm>
            <a:off x="6033187" y="4528960"/>
            <a:ext cx="2683431" cy="2025710"/>
          </a:xfrm>
          <a:prstGeom prst="irregularSeal1">
            <a:avLst/>
          </a:prstGeom>
          <a:solidFill>
            <a:srgbClr val="FFDD00"/>
          </a:solidFill>
          <a:ln w="9525" cap="flat" cmpd="sng" algn="ctr">
            <a:solidFill>
              <a:srgbClr val="12C1DF">
                <a:shade val="95000"/>
                <a:satMod val="105000"/>
              </a:srgbClr>
            </a:solidFill>
            <a:prstDash val="solid"/>
          </a:ln>
          <a:effectLst/>
        </p:spPr>
        <p:txBody>
          <a:bodyPr rtlCol="0" anchor="ctr"/>
          <a:lstStyle/>
          <a:p>
            <a:pPr algn="ctr" defTabSz="685800">
              <a:defRPr/>
            </a:pPr>
            <a:r>
              <a:rPr lang="en-US" sz="1500" kern="0" dirty="0">
                <a:solidFill>
                  <a:srgbClr val="3F3F3F"/>
                </a:solidFill>
                <a:latin typeface="Franklin Gothic Book"/>
              </a:rPr>
              <a:t>Take 3 minutes to complete these questions</a:t>
            </a:r>
          </a:p>
        </p:txBody>
      </p:sp>
      <p:sp>
        <p:nvSpPr>
          <p:cNvPr id="4" name="TextBox 3">
            <a:extLst>
              <a:ext uri="{FF2B5EF4-FFF2-40B4-BE49-F238E27FC236}">
                <a16:creationId xmlns:a16="http://schemas.microsoft.com/office/drawing/2014/main" id="{2AD515B5-4FA5-43AA-B77E-672F457D62A8}"/>
              </a:ext>
            </a:extLst>
          </p:cNvPr>
          <p:cNvSpPr txBox="1"/>
          <p:nvPr/>
        </p:nvSpPr>
        <p:spPr>
          <a:xfrm>
            <a:off x="349690" y="888025"/>
            <a:ext cx="8189407" cy="4708981"/>
          </a:xfrm>
          <a:prstGeom prst="rect">
            <a:avLst/>
          </a:prstGeom>
          <a:noFill/>
        </p:spPr>
        <p:txBody>
          <a:bodyPr wrap="square" rtlCol="0">
            <a:spAutoFit/>
          </a:bodyPr>
          <a:lstStyle/>
          <a:p>
            <a:pPr marL="457200" indent="-457200">
              <a:buFont typeface="+mj-lt"/>
              <a:buAutoNum type="arabicPeriod"/>
            </a:pPr>
            <a:r>
              <a:rPr lang="en-US" sz="2000"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rPr>
              <a:t>What </a:t>
            </a:r>
            <a:r>
              <a:rPr lang="en-US" sz="2000" dirty="0">
                <a:solidFill>
                  <a:srgbClr val="00B0F0"/>
                </a:solidFill>
                <a:latin typeface="Franklin Gothic Book" panose="020B0503020102020204" pitchFamily="34" charset="0"/>
                <a:ea typeface="Calibri" panose="020F0502020204030204" pitchFamily="34" charset="0"/>
                <a:cs typeface="Times New Roman" panose="02020603050405020304" pitchFamily="18" charset="0"/>
              </a:rPr>
              <a:t>term</a:t>
            </a:r>
            <a:r>
              <a:rPr lang="en-US" sz="2000"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rPr>
              <a:t> describes fiction concerning the destruction of the human race? </a:t>
            </a:r>
          </a:p>
          <a:p>
            <a:pPr marL="457200" indent="-457200">
              <a:buFont typeface="+mj-lt"/>
              <a:buAutoNum type="arabicPeriod"/>
            </a:pPr>
            <a:endParaRPr lang="en-US" sz="2000"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endParaRPr>
          </a:p>
          <a:p>
            <a:pPr marL="457200" indent="-457200">
              <a:buFont typeface="+mj-lt"/>
              <a:buAutoNum type="arabicPeriod"/>
            </a:pPr>
            <a:r>
              <a:rPr lang="en-US" sz="2000"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rPr>
              <a:t>Name one example of a </a:t>
            </a:r>
            <a:r>
              <a:rPr lang="en-US" sz="2000" dirty="0">
                <a:solidFill>
                  <a:srgbClr val="00B0F0"/>
                </a:solidFill>
                <a:latin typeface="Franklin Gothic Book" panose="020B0503020102020204" pitchFamily="34" charset="0"/>
                <a:ea typeface="Calibri" panose="020F0502020204030204" pitchFamily="34" charset="0"/>
                <a:cs typeface="Times New Roman" panose="02020603050405020304" pitchFamily="18" charset="0"/>
              </a:rPr>
              <a:t>futuristic technology</a:t>
            </a:r>
            <a:r>
              <a:rPr lang="en-US" sz="2000"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rPr>
              <a:t> in “There Will Come Soft Rains.” </a:t>
            </a:r>
          </a:p>
          <a:p>
            <a:pPr marL="342900" indent="-342900">
              <a:buFont typeface="+mj-lt"/>
              <a:buAutoNum type="arabicPeriod"/>
            </a:pPr>
            <a:endParaRPr lang="en-US" sz="2000"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endParaRPr>
          </a:p>
          <a:p>
            <a:pPr marL="342900" indent="-342900">
              <a:buFont typeface="+mj-lt"/>
              <a:buAutoNum type="arabicPeriod"/>
            </a:pPr>
            <a:r>
              <a:rPr lang="en-US" sz="2000"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rPr>
              <a:t>What happened at </a:t>
            </a:r>
            <a:r>
              <a:rPr lang="en-US" sz="2000" dirty="0">
                <a:solidFill>
                  <a:srgbClr val="00B0F0"/>
                </a:solidFill>
                <a:latin typeface="Franklin Gothic Book" panose="020B0503020102020204" pitchFamily="34" charset="0"/>
                <a:ea typeface="Calibri" panose="020F0502020204030204" pitchFamily="34" charset="0"/>
                <a:cs typeface="Times New Roman" panose="02020603050405020304" pitchFamily="18" charset="0"/>
              </a:rPr>
              <a:t>Hiroshima and Nagasaki</a:t>
            </a:r>
            <a:r>
              <a:rPr lang="en-US" sz="2000"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rPr>
              <a:t> in 1945?  </a:t>
            </a:r>
          </a:p>
          <a:p>
            <a:pPr marL="342900" indent="-342900">
              <a:buFont typeface="+mj-lt"/>
              <a:buAutoNum type="arabicPeriod"/>
            </a:pPr>
            <a:endParaRPr lang="en-US" sz="2000"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endParaRPr>
          </a:p>
          <a:p>
            <a:pPr marL="342900" indent="-342900">
              <a:buFont typeface="+mj-lt"/>
              <a:buAutoNum type="arabicPeriod"/>
            </a:pPr>
            <a:r>
              <a:rPr lang="en-US" sz="2000"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rPr>
              <a:t>In “There Will Come Soft Rains,” what </a:t>
            </a:r>
            <a:r>
              <a:rPr lang="en-US" sz="2000" dirty="0">
                <a:solidFill>
                  <a:srgbClr val="00B0F0"/>
                </a:solidFill>
                <a:latin typeface="Franklin Gothic Book" panose="020B0503020102020204" pitchFamily="34" charset="0"/>
                <a:ea typeface="Calibri" panose="020F0502020204030204" pitchFamily="34" charset="0"/>
                <a:cs typeface="Times New Roman" panose="02020603050405020304" pitchFamily="18" charset="0"/>
              </a:rPr>
              <a:t>allusion</a:t>
            </a:r>
            <a:r>
              <a:rPr lang="en-US" sz="2000"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rPr>
              <a:t> is there to the events at </a:t>
            </a:r>
            <a:r>
              <a:rPr lang="en-US" sz="2000" dirty="0">
                <a:solidFill>
                  <a:srgbClr val="00B0F0"/>
                </a:solidFill>
                <a:latin typeface="Franklin Gothic Book" panose="020B0503020102020204" pitchFamily="34" charset="0"/>
                <a:ea typeface="Calibri" panose="020F0502020204030204" pitchFamily="34" charset="0"/>
                <a:cs typeface="Times New Roman" panose="02020603050405020304" pitchFamily="18" charset="0"/>
              </a:rPr>
              <a:t>Hiroshima and Nagasaki</a:t>
            </a:r>
            <a:r>
              <a:rPr lang="en-US" sz="2000"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rPr>
              <a:t>? </a:t>
            </a:r>
          </a:p>
          <a:p>
            <a:pPr marL="342900" indent="-342900">
              <a:buFont typeface="+mj-lt"/>
              <a:buAutoNum type="arabicPeriod"/>
            </a:pPr>
            <a:endParaRPr lang="en-US" sz="2000"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endParaRPr>
          </a:p>
          <a:p>
            <a:pPr marL="342900" indent="-342900">
              <a:buFont typeface="+mj-lt"/>
              <a:buAutoNum type="arabicPeriod"/>
            </a:pPr>
            <a:r>
              <a:rPr lang="en-US" sz="2000"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rPr>
              <a:t>How did the relationship between the United States and the </a:t>
            </a:r>
            <a:r>
              <a:rPr lang="en-US" sz="2000" dirty="0">
                <a:solidFill>
                  <a:srgbClr val="00B0F0"/>
                </a:solidFill>
                <a:latin typeface="Franklin Gothic Book" panose="020B0503020102020204" pitchFamily="34" charset="0"/>
                <a:ea typeface="Calibri" panose="020F0502020204030204" pitchFamily="34" charset="0"/>
                <a:cs typeface="Times New Roman" panose="02020603050405020304" pitchFamily="18" charset="0"/>
              </a:rPr>
              <a:t>Soviet Union </a:t>
            </a:r>
            <a:r>
              <a:rPr lang="en-US" sz="2000"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rPr>
              <a:t>change after </a:t>
            </a:r>
            <a:r>
              <a:rPr lang="en-US" sz="2000" dirty="0">
                <a:solidFill>
                  <a:srgbClr val="00B0F0"/>
                </a:solidFill>
                <a:latin typeface="Franklin Gothic Book" panose="020B0503020102020204" pitchFamily="34" charset="0"/>
                <a:ea typeface="Calibri" panose="020F0502020204030204" pitchFamily="34" charset="0"/>
                <a:cs typeface="Times New Roman" panose="02020603050405020304" pitchFamily="18" charset="0"/>
              </a:rPr>
              <a:t>World War II</a:t>
            </a:r>
            <a:r>
              <a:rPr lang="en-US" sz="2000"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rPr>
              <a:t>? </a:t>
            </a:r>
          </a:p>
          <a:p>
            <a:pPr marL="342900" indent="-342900">
              <a:buFont typeface="+mj-lt"/>
              <a:buAutoNum type="arabicPeriod"/>
            </a:pPr>
            <a:endParaRPr lang="en-US" sz="2000"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endParaRPr>
          </a:p>
          <a:p>
            <a:pPr marL="342900" indent="-342900">
              <a:buFont typeface="+mj-lt"/>
              <a:buAutoNum type="arabicPeriod"/>
            </a:pPr>
            <a:r>
              <a:rPr lang="en-US" sz="2000"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rPr>
              <a:t>What is </a:t>
            </a:r>
            <a:r>
              <a:rPr lang="en-US" sz="2000" dirty="0">
                <a:solidFill>
                  <a:srgbClr val="00B0F0"/>
                </a:solidFill>
                <a:latin typeface="Franklin Gothic Book" panose="020B0503020102020204" pitchFamily="34" charset="0"/>
                <a:ea typeface="Calibri" panose="020F0502020204030204" pitchFamily="34" charset="0"/>
                <a:cs typeface="Times New Roman" panose="02020603050405020304" pitchFamily="18" charset="0"/>
              </a:rPr>
              <a:t>anthropomorphism</a:t>
            </a:r>
            <a:r>
              <a:rPr lang="en-US" sz="2000"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12225544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5558239-0A10-4E22-ADCE-7ADEDCBBEBA0}"/>
              </a:ext>
            </a:extLst>
          </p:cNvPr>
          <p:cNvSpPr txBox="1"/>
          <p:nvPr/>
        </p:nvSpPr>
        <p:spPr>
          <a:xfrm>
            <a:off x="187459" y="681067"/>
            <a:ext cx="8938009" cy="6047809"/>
          </a:xfrm>
          <a:prstGeom prst="rect">
            <a:avLst/>
          </a:prstGeom>
          <a:noFill/>
        </p:spPr>
        <p:txBody>
          <a:bodyPr wrap="square" rtlCol="0">
            <a:spAutoFit/>
          </a:bodyPr>
          <a:lstStyle/>
          <a:p>
            <a:pPr marL="457200" lvl="0" indent="-457200">
              <a:buFont typeface="+mj-lt"/>
              <a:buAutoNum type="arabicPeriod"/>
            </a:pPr>
            <a:r>
              <a:rPr lang="en-US" sz="2000" dirty="0">
                <a:solidFill>
                  <a:schemeClr val="bg1"/>
                </a:solidFill>
              </a:rPr>
              <a:t>The term </a:t>
            </a:r>
            <a:r>
              <a:rPr lang="en-US" sz="2000" dirty="0">
                <a:solidFill>
                  <a:srgbClr val="00B0F0"/>
                </a:solidFill>
              </a:rPr>
              <a:t>post-apocalyptic </a:t>
            </a:r>
            <a:r>
              <a:rPr lang="en-US" sz="2000" dirty="0">
                <a:solidFill>
                  <a:schemeClr val="bg1"/>
                </a:solidFill>
              </a:rPr>
              <a:t>refers to </a:t>
            </a:r>
            <a:r>
              <a:rPr lang="en-US" sz="2000" dirty="0">
                <a:solidFill>
                  <a:schemeClr val="tx2"/>
                </a:solidFill>
              </a:rPr>
              <a:t>fiction set after an apocalypse or devastating event causing decline of humanity or Earth itself</a:t>
            </a:r>
            <a:r>
              <a:rPr lang="en-US" sz="2000" dirty="0">
                <a:solidFill>
                  <a:schemeClr val="bg1"/>
                </a:solidFill>
              </a:rPr>
              <a:t>.</a:t>
            </a:r>
            <a:r>
              <a:rPr lang="en-US" sz="2000" dirty="0">
                <a:solidFill>
                  <a:schemeClr val="tx2"/>
                </a:solidFill>
              </a:rPr>
              <a:t> </a:t>
            </a:r>
            <a:endParaRPr lang="en-US" sz="2000" dirty="0">
              <a:solidFill>
                <a:schemeClr val="bg1"/>
              </a:solidFill>
            </a:endParaRPr>
          </a:p>
          <a:p>
            <a:pPr marL="457200" lvl="0" indent="-457200">
              <a:buFont typeface="+mj-lt"/>
              <a:buAutoNum type="arabicPeriod"/>
            </a:pPr>
            <a:endParaRPr lang="en-US" sz="2000" dirty="0">
              <a:solidFill>
                <a:schemeClr val="bg1"/>
              </a:solidFill>
            </a:endParaRPr>
          </a:p>
          <a:p>
            <a:pPr marL="457200" lvl="0" indent="-457200">
              <a:buFont typeface="+mj-lt"/>
              <a:buAutoNum type="arabicPeriod"/>
            </a:pPr>
            <a:r>
              <a:rPr lang="en-US" sz="2000" dirty="0">
                <a:solidFill>
                  <a:schemeClr val="bg1"/>
                </a:solidFill>
              </a:rPr>
              <a:t>One </a:t>
            </a:r>
            <a:r>
              <a:rPr lang="en-US" sz="2000" dirty="0">
                <a:solidFill>
                  <a:srgbClr val="00B0F0"/>
                </a:solidFill>
              </a:rPr>
              <a:t>futuristic technology </a:t>
            </a:r>
            <a:r>
              <a:rPr lang="en-US" sz="2000" dirty="0">
                <a:solidFill>
                  <a:schemeClr val="bg1"/>
                </a:solidFill>
              </a:rPr>
              <a:t>in “There Will Come Soft Rains” is the </a:t>
            </a:r>
            <a:r>
              <a:rPr lang="en-US" sz="2000" dirty="0">
                <a:solidFill>
                  <a:schemeClr val="tx2"/>
                </a:solidFill>
              </a:rPr>
              <a:t>fully automatic house.</a:t>
            </a:r>
          </a:p>
          <a:p>
            <a:pPr marL="457200" lvl="0" indent="-457200">
              <a:buFont typeface="+mj-lt"/>
              <a:buAutoNum type="arabicPeriod"/>
            </a:pPr>
            <a:endParaRPr lang="en-US" sz="2000" dirty="0">
              <a:solidFill>
                <a:schemeClr val="tx2"/>
              </a:solidFill>
            </a:endParaRPr>
          </a:p>
          <a:p>
            <a:pPr marL="457200" lvl="0" indent="-457200">
              <a:buClr>
                <a:schemeClr val="bg1"/>
              </a:buClr>
              <a:buFont typeface="+mj-lt"/>
              <a:buAutoNum type="arabicPeriod"/>
            </a:pPr>
            <a:r>
              <a:rPr lang="en-US" sz="2000" dirty="0">
                <a:solidFill>
                  <a:schemeClr val="bg1"/>
                </a:solidFill>
              </a:rPr>
              <a:t>In 1945, the United States </a:t>
            </a:r>
            <a:r>
              <a:rPr lang="en-US" sz="2000" dirty="0">
                <a:solidFill>
                  <a:schemeClr val="tx2"/>
                </a:solidFill>
              </a:rPr>
              <a:t>detonated nuclear weapons </a:t>
            </a:r>
            <a:r>
              <a:rPr lang="en-US" sz="2000" dirty="0">
                <a:solidFill>
                  <a:schemeClr val="bg1"/>
                </a:solidFill>
              </a:rPr>
              <a:t>over the Japanese cities of </a:t>
            </a:r>
            <a:r>
              <a:rPr lang="en-US" sz="2000" dirty="0">
                <a:solidFill>
                  <a:srgbClr val="00B0F0"/>
                </a:solidFill>
              </a:rPr>
              <a:t>Hiroshima and Nagasaki. </a:t>
            </a:r>
            <a:endParaRPr lang="en-US" sz="2000" dirty="0">
              <a:solidFill>
                <a:schemeClr val="tx2"/>
              </a:solidFill>
            </a:endParaRPr>
          </a:p>
          <a:p>
            <a:pPr marL="457200" lvl="0" indent="-457200">
              <a:buClr>
                <a:schemeClr val="bg1"/>
              </a:buClr>
              <a:buFont typeface="+mj-lt"/>
              <a:buAutoNum type="arabicPeriod"/>
            </a:pPr>
            <a:endParaRPr lang="en-US" sz="2000" dirty="0">
              <a:solidFill>
                <a:schemeClr val="tx2"/>
              </a:solidFill>
            </a:endParaRPr>
          </a:p>
          <a:p>
            <a:pPr marL="457200" lvl="0" indent="-457200">
              <a:buClr>
                <a:schemeClr val="bg1"/>
              </a:buClr>
              <a:buFont typeface="+mj-lt"/>
              <a:buAutoNum type="arabicPeriod"/>
            </a:pPr>
            <a:r>
              <a:rPr lang="en-US" sz="2000" dirty="0">
                <a:solidFill>
                  <a:schemeClr val="bg1"/>
                </a:solidFill>
              </a:rPr>
              <a:t>In “There Will Come Soft Rains,” </a:t>
            </a:r>
            <a:r>
              <a:rPr lang="en-US" sz="2000" dirty="0">
                <a:solidFill>
                  <a:schemeClr val="tx2"/>
                </a:solidFill>
              </a:rPr>
              <a:t>the destruction of the city and the nuclear shadows left by the family</a:t>
            </a:r>
            <a:r>
              <a:rPr lang="en-US" sz="2000" dirty="0">
                <a:solidFill>
                  <a:schemeClr val="bg1"/>
                </a:solidFill>
              </a:rPr>
              <a:t> are </a:t>
            </a:r>
            <a:r>
              <a:rPr lang="en-US" sz="2000" dirty="0">
                <a:solidFill>
                  <a:srgbClr val="00B0F0"/>
                </a:solidFill>
              </a:rPr>
              <a:t>allusions</a:t>
            </a:r>
            <a:r>
              <a:rPr lang="en-US" sz="2000" dirty="0">
                <a:solidFill>
                  <a:schemeClr val="bg1"/>
                </a:solidFill>
              </a:rPr>
              <a:t> to the nuclear destruction of </a:t>
            </a:r>
            <a:r>
              <a:rPr lang="en-US" sz="2000" dirty="0">
                <a:solidFill>
                  <a:srgbClr val="00B0F0"/>
                </a:solidFill>
              </a:rPr>
              <a:t>Hiroshima and Nagasaki</a:t>
            </a:r>
            <a:r>
              <a:rPr lang="en-US" sz="2000" dirty="0">
                <a:solidFill>
                  <a:schemeClr val="bg1"/>
                </a:solidFill>
              </a:rPr>
              <a:t>.</a:t>
            </a:r>
            <a:endParaRPr lang="en-US" sz="2000" dirty="0">
              <a:solidFill>
                <a:schemeClr val="tx2"/>
              </a:solidFill>
            </a:endParaRPr>
          </a:p>
          <a:p>
            <a:pPr marL="457200" lvl="0" indent="-457200">
              <a:buClr>
                <a:schemeClr val="bg1"/>
              </a:buClr>
              <a:buFont typeface="+mj-lt"/>
              <a:buAutoNum type="arabicPeriod"/>
            </a:pPr>
            <a:endParaRPr lang="en-US" sz="2000" dirty="0">
              <a:solidFill>
                <a:schemeClr val="tx2"/>
              </a:solidFill>
            </a:endParaRPr>
          </a:p>
          <a:p>
            <a:pPr marL="457200" lvl="0" indent="-457200">
              <a:buClr>
                <a:schemeClr val="bg1"/>
              </a:buClr>
              <a:buFont typeface="+mj-lt"/>
              <a:buAutoNum type="arabicPeriod"/>
            </a:pPr>
            <a:r>
              <a:rPr lang="en-US" sz="2000" dirty="0">
                <a:solidFill>
                  <a:schemeClr val="bg1"/>
                </a:solidFill>
              </a:rPr>
              <a:t>After </a:t>
            </a:r>
            <a:r>
              <a:rPr lang="en-US" sz="2000" dirty="0">
                <a:solidFill>
                  <a:srgbClr val="00B0F0"/>
                </a:solidFill>
              </a:rPr>
              <a:t>World War II</a:t>
            </a:r>
            <a:r>
              <a:rPr lang="en-US" sz="2000" dirty="0">
                <a:solidFill>
                  <a:schemeClr val="bg1"/>
                </a:solidFill>
              </a:rPr>
              <a:t>, the relationship between the United States and the </a:t>
            </a:r>
            <a:r>
              <a:rPr lang="en-US" sz="2000" dirty="0">
                <a:solidFill>
                  <a:srgbClr val="00B0F0"/>
                </a:solidFill>
              </a:rPr>
              <a:t>Soviet Union</a:t>
            </a:r>
            <a:r>
              <a:rPr lang="en-US" sz="2000" dirty="0">
                <a:solidFill>
                  <a:schemeClr val="bg1"/>
                </a:solidFill>
              </a:rPr>
              <a:t> became </a:t>
            </a:r>
            <a:r>
              <a:rPr lang="en-US" sz="2000" dirty="0">
                <a:solidFill>
                  <a:schemeClr val="tx2"/>
                </a:solidFill>
              </a:rPr>
              <a:t>increasingly tense and escalated into the Cold War</a:t>
            </a:r>
            <a:r>
              <a:rPr lang="en-US" sz="2000" dirty="0">
                <a:solidFill>
                  <a:schemeClr val="bg1"/>
                </a:solidFill>
              </a:rPr>
              <a:t>. </a:t>
            </a:r>
          </a:p>
          <a:p>
            <a:pPr marL="457200" lvl="0" indent="-457200">
              <a:buClr>
                <a:schemeClr val="bg1"/>
              </a:buClr>
              <a:buFont typeface="+mj-lt"/>
              <a:buAutoNum type="arabicPeriod"/>
            </a:pPr>
            <a:endParaRPr lang="en-US" sz="2000" dirty="0">
              <a:solidFill>
                <a:schemeClr val="bg1"/>
              </a:solidFill>
            </a:endParaRPr>
          </a:p>
          <a:p>
            <a:pPr marL="457200" lvl="0" indent="-457200">
              <a:buClr>
                <a:schemeClr val="bg1"/>
              </a:buClr>
              <a:buFont typeface="+mj-lt"/>
              <a:buAutoNum type="arabicPeriod"/>
            </a:pPr>
            <a:r>
              <a:rPr lang="en-US" sz="2000" dirty="0">
                <a:solidFill>
                  <a:srgbClr val="00B0F0"/>
                </a:solidFill>
              </a:rPr>
              <a:t>Anthropomorphism</a:t>
            </a:r>
            <a:r>
              <a:rPr lang="en-US" sz="2000" dirty="0">
                <a:solidFill>
                  <a:schemeClr val="bg1"/>
                </a:solidFill>
              </a:rPr>
              <a:t> refers to a type of personification that gives </a:t>
            </a:r>
            <a:r>
              <a:rPr lang="en-US" sz="2000" dirty="0">
                <a:solidFill>
                  <a:schemeClr val="tx2"/>
                </a:solidFill>
              </a:rPr>
              <a:t>human characteristics to non-humans</a:t>
            </a:r>
            <a:r>
              <a:rPr lang="en-US" sz="2000" dirty="0">
                <a:solidFill>
                  <a:schemeClr val="bg1"/>
                </a:solidFill>
              </a:rPr>
              <a:t>.</a:t>
            </a:r>
            <a:endParaRPr lang="en-US" sz="2000" dirty="0">
              <a:solidFill>
                <a:schemeClr val="tx2"/>
              </a:solidFill>
            </a:endParaRPr>
          </a:p>
          <a:p>
            <a:pPr marL="457200" lvl="0" indent="-457200">
              <a:buClr>
                <a:schemeClr val="bg1"/>
              </a:buClr>
              <a:buFont typeface="+mj-lt"/>
              <a:buAutoNum type="arabicPeriod"/>
            </a:pPr>
            <a:endParaRPr lang="en-US" sz="1350" dirty="0">
              <a:solidFill>
                <a:schemeClr val="tx2"/>
              </a:solidFill>
            </a:endParaRPr>
          </a:p>
          <a:p>
            <a:pPr marL="257175" indent="-257175" algn="r">
              <a:buAutoNum type="arabicPeriod" startAt="7"/>
            </a:pPr>
            <a:endParaRPr lang="en-US" sz="1350" dirty="0">
              <a:solidFill>
                <a:schemeClr val="bg1"/>
              </a:solidFill>
            </a:endParaRPr>
          </a:p>
        </p:txBody>
      </p:sp>
      <p:sp>
        <p:nvSpPr>
          <p:cNvPr id="3" name="Rectangle 2">
            <a:extLst>
              <a:ext uri="{FF2B5EF4-FFF2-40B4-BE49-F238E27FC236}">
                <a16:creationId xmlns:a16="http://schemas.microsoft.com/office/drawing/2014/main" id="{AC942435-3D5F-4DBB-9327-060C9AE481FB}"/>
              </a:ext>
            </a:extLst>
          </p:cNvPr>
          <p:cNvSpPr/>
          <p:nvPr/>
        </p:nvSpPr>
        <p:spPr>
          <a:xfrm>
            <a:off x="6008915" y="6057900"/>
            <a:ext cx="2792186" cy="4572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a:t>Self-score: ________/6</a:t>
            </a:r>
          </a:p>
        </p:txBody>
      </p:sp>
      <p:sp>
        <p:nvSpPr>
          <p:cNvPr id="7" name="Rectangle 2">
            <a:extLst>
              <a:ext uri="{FF2B5EF4-FFF2-40B4-BE49-F238E27FC236}">
                <a16:creationId xmlns:a16="http://schemas.microsoft.com/office/drawing/2014/main" id="{C18AD735-82F3-4C32-837C-3DC8C541EF7F}"/>
              </a:ext>
            </a:extLst>
          </p:cNvPr>
          <p:cNvSpPr txBox="1">
            <a:spLocks noChangeArrowheads="1"/>
          </p:cNvSpPr>
          <p:nvPr/>
        </p:nvSpPr>
        <p:spPr>
          <a:xfrm>
            <a:off x="291265" y="0"/>
            <a:ext cx="8730398" cy="836525"/>
          </a:xfrm>
          <a:prstGeom prst="rect">
            <a:avLst/>
          </a:prstGeom>
          <a:noFill/>
        </p:spPr>
        <p:txBody>
          <a:bodyPr vert="horz" lIns="91440" tIns="45720" rIns="91440" bIns="45720" rtlCol="0" anchor="ctr">
            <a:normAutofit fontScale="97500"/>
          </a:bodyPr>
          <a:lstStyle>
            <a:lvl1pPr algn="l" defTabSz="342900" rtl="0" eaLnBrk="1" latinLnBrk="0" hangingPunct="1">
              <a:spcBef>
                <a:spcPct val="0"/>
              </a:spcBef>
              <a:buNone/>
              <a:defRPr sz="3300" kern="1200">
                <a:solidFill>
                  <a:srgbClr val="FFFFFF"/>
                </a:solidFill>
                <a:latin typeface="+mj-lt"/>
                <a:ea typeface="+mj-ea"/>
                <a:cs typeface="+mj-cs"/>
              </a:defRPr>
            </a:lvl1pPr>
          </a:lstStyle>
          <a:p>
            <a:pPr algn="ctr"/>
            <a:r>
              <a:rPr lang="en-US" sz="2400" dirty="0">
                <a:solidFill>
                  <a:schemeClr val="tx2"/>
                </a:solidFill>
              </a:rPr>
              <a:t>Retrieval Practice Answers:  Lesson 6 (“There Will Come Soft Rains”)</a:t>
            </a:r>
          </a:p>
        </p:txBody>
      </p:sp>
    </p:spTree>
    <p:extLst>
      <p:ext uri="{BB962C8B-B14F-4D97-AF65-F5344CB8AC3E}">
        <p14:creationId xmlns:p14="http://schemas.microsoft.com/office/powerpoint/2010/main" val="2275181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610194" y="82583"/>
            <a:ext cx="8131277" cy="757084"/>
          </a:xfrm>
          <a:noFill/>
        </p:spPr>
        <p:txBody>
          <a:bodyPr>
            <a:normAutofit/>
          </a:bodyPr>
          <a:lstStyle/>
          <a:p>
            <a:pPr algn="ctr" eaLnBrk="1" hangingPunct="1"/>
            <a:r>
              <a:rPr lang="en-US" sz="2400" dirty="0">
                <a:solidFill>
                  <a:schemeClr val="tx2"/>
                </a:solidFill>
              </a:rPr>
              <a:t>Retrieval Practice:  Lesson 9 (“Flowers for Algernon”)</a:t>
            </a:r>
            <a:endParaRPr lang="en-US" sz="2400" dirty="0">
              <a:solidFill>
                <a:schemeClr val="bg1"/>
              </a:solidFill>
            </a:endParaRPr>
          </a:p>
        </p:txBody>
      </p:sp>
      <p:sp>
        <p:nvSpPr>
          <p:cNvPr id="3" name="TextBox 2">
            <a:extLst>
              <a:ext uri="{FF2B5EF4-FFF2-40B4-BE49-F238E27FC236}">
                <a16:creationId xmlns:a16="http://schemas.microsoft.com/office/drawing/2014/main" id="{00613E7B-F47E-4E01-ABFE-D8A55D67CFE2}"/>
              </a:ext>
            </a:extLst>
          </p:cNvPr>
          <p:cNvSpPr txBox="1"/>
          <p:nvPr/>
        </p:nvSpPr>
        <p:spPr>
          <a:xfrm>
            <a:off x="381837" y="839667"/>
            <a:ext cx="8587992" cy="4093428"/>
          </a:xfrm>
          <a:prstGeom prst="rect">
            <a:avLst/>
          </a:prstGeom>
          <a:noFill/>
        </p:spPr>
        <p:txBody>
          <a:bodyPr wrap="square" rtlCol="0">
            <a:spAutoFit/>
          </a:bodyPr>
          <a:lstStyle/>
          <a:p>
            <a:pPr marL="457200" indent="-457200">
              <a:buAutoNum type="arabicPeriod"/>
            </a:pPr>
            <a:r>
              <a:rPr lang="en-US" sz="2000" dirty="0">
                <a:solidFill>
                  <a:schemeClr val="bg1"/>
                </a:solidFill>
              </a:rPr>
              <a:t>What </a:t>
            </a:r>
            <a:r>
              <a:rPr lang="en-US" sz="2000" dirty="0">
                <a:solidFill>
                  <a:srgbClr val="00B0F0"/>
                </a:solidFill>
              </a:rPr>
              <a:t>term</a:t>
            </a:r>
            <a:r>
              <a:rPr lang="en-US" sz="2000" dirty="0">
                <a:solidFill>
                  <a:schemeClr val="bg1"/>
                </a:solidFill>
              </a:rPr>
              <a:t> describes the period of conflict between the United States and the Soviet Union after World War II? </a:t>
            </a:r>
          </a:p>
          <a:p>
            <a:endParaRPr lang="en-US" sz="2000" dirty="0">
              <a:solidFill>
                <a:schemeClr val="bg1"/>
              </a:solidFill>
            </a:endParaRPr>
          </a:p>
          <a:p>
            <a:pPr marL="457200" indent="-457200">
              <a:buAutoNum type="arabicPeriod" startAt="2"/>
            </a:pPr>
            <a:r>
              <a:rPr lang="en-US" sz="2000" dirty="0">
                <a:solidFill>
                  <a:schemeClr val="bg1"/>
                </a:solidFill>
              </a:rPr>
              <a:t>What was the </a:t>
            </a:r>
            <a:r>
              <a:rPr lang="en-US" sz="2000" dirty="0">
                <a:solidFill>
                  <a:srgbClr val="00B0F0"/>
                </a:solidFill>
              </a:rPr>
              <a:t>nuclear arms race</a:t>
            </a:r>
            <a:r>
              <a:rPr lang="en-US" sz="2000" dirty="0">
                <a:solidFill>
                  <a:schemeClr val="bg1"/>
                </a:solidFill>
              </a:rPr>
              <a:t>?</a:t>
            </a:r>
          </a:p>
          <a:p>
            <a:pPr marL="457200" indent="-457200">
              <a:buAutoNum type="arabicPeriod" startAt="2"/>
            </a:pPr>
            <a:endParaRPr lang="en-US" sz="2000" dirty="0">
              <a:solidFill>
                <a:schemeClr val="bg1"/>
              </a:solidFill>
            </a:endParaRPr>
          </a:p>
          <a:p>
            <a:pPr marL="457200" indent="-457200">
              <a:buAutoNum type="arabicPeriod" startAt="3"/>
            </a:pPr>
            <a:r>
              <a:rPr lang="en-US" sz="2000" dirty="0">
                <a:solidFill>
                  <a:schemeClr val="bg1"/>
                </a:solidFill>
              </a:rPr>
              <a:t>What is </a:t>
            </a:r>
            <a:r>
              <a:rPr lang="en-US" sz="2000" dirty="0">
                <a:solidFill>
                  <a:srgbClr val="00B0F0"/>
                </a:solidFill>
              </a:rPr>
              <a:t>world-building </a:t>
            </a:r>
            <a:r>
              <a:rPr lang="en-US" sz="2000" dirty="0">
                <a:solidFill>
                  <a:schemeClr val="bg1"/>
                </a:solidFill>
              </a:rPr>
              <a:t>in science fiction? </a:t>
            </a:r>
          </a:p>
          <a:p>
            <a:pPr marL="457200" indent="-457200">
              <a:buAutoNum type="arabicPeriod" startAt="3"/>
            </a:pPr>
            <a:endParaRPr lang="en-US" sz="2000" dirty="0">
              <a:solidFill>
                <a:schemeClr val="bg1"/>
              </a:solidFill>
            </a:endParaRPr>
          </a:p>
          <a:p>
            <a:pPr marL="457200" indent="-457200">
              <a:buAutoNum type="arabicPeriod" startAt="4"/>
            </a:pPr>
            <a:r>
              <a:rPr lang="en-US" sz="2000" dirty="0">
                <a:solidFill>
                  <a:schemeClr val="bg1"/>
                </a:solidFill>
              </a:rPr>
              <a:t>Why might Mary Shelley’s </a:t>
            </a:r>
            <a:r>
              <a:rPr lang="en-US" sz="2000" i="1" dirty="0">
                <a:solidFill>
                  <a:schemeClr val="bg1"/>
                </a:solidFill>
              </a:rPr>
              <a:t>Frankenstein</a:t>
            </a:r>
            <a:r>
              <a:rPr lang="en-US" sz="2000" dirty="0">
                <a:solidFill>
                  <a:schemeClr val="bg1"/>
                </a:solidFill>
              </a:rPr>
              <a:t> be considered one of the first true works of </a:t>
            </a:r>
            <a:r>
              <a:rPr lang="en-US" sz="2000" dirty="0">
                <a:solidFill>
                  <a:srgbClr val="00B0F0"/>
                </a:solidFill>
              </a:rPr>
              <a:t>science fiction</a:t>
            </a:r>
            <a:r>
              <a:rPr lang="en-US" sz="2000" dirty="0">
                <a:solidFill>
                  <a:schemeClr val="bg1"/>
                </a:solidFill>
              </a:rPr>
              <a:t>?</a:t>
            </a:r>
          </a:p>
          <a:p>
            <a:pPr marL="457200" indent="-457200">
              <a:buAutoNum type="arabicPeriod" startAt="4"/>
            </a:pPr>
            <a:endParaRPr lang="en-US" sz="2000" dirty="0">
              <a:solidFill>
                <a:schemeClr val="bg1"/>
              </a:solidFill>
            </a:endParaRPr>
          </a:p>
          <a:p>
            <a:pPr marL="457200" indent="-457200">
              <a:buAutoNum type="arabicPeriod" startAt="5"/>
            </a:pPr>
            <a:r>
              <a:rPr lang="en-US" sz="2000" dirty="0">
                <a:solidFill>
                  <a:schemeClr val="bg1"/>
                </a:solidFill>
              </a:rPr>
              <a:t>Is the story “There Will Come Soft Rains” </a:t>
            </a:r>
            <a:r>
              <a:rPr lang="en-US" sz="2000" dirty="0">
                <a:solidFill>
                  <a:srgbClr val="00B0F0"/>
                </a:solidFill>
              </a:rPr>
              <a:t>post-apocalyptic</a:t>
            </a:r>
            <a:r>
              <a:rPr lang="en-US" sz="2000" dirty="0">
                <a:solidFill>
                  <a:schemeClr val="bg1"/>
                </a:solidFill>
              </a:rPr>
              <a:t>? What about the poem? Explain your thinking. </a:t>
            </a:r>
          </a:p>
          <a:p>
            <a:endParaRPr lang="en-US" sz="2000" dirty="0">
              <a:solidFill>
                <a:schemeClr val="bg1"/>
              </a:solidFill>
            </a:endParaRPr>
          </a:p>
        </p:txBody>
      </p:sp>
      <p:sp>
        <p:nvSpPr>
          <p:cNvPr id="4" name="Explosion: 8 Points 3">
            <a:extLst>
              <a:ext uri="{FF2B5EF4-FFF2-40B4-BE49-F238E27FC236}">
                <a16:creationId xmlns:a16="http://schemas.microsoft.com/office/drawing/2014/main" id="{7CC9358F-B277-4CC4-8392-EA0926C50D03}"/>
              </a:ext>
            </a:extLst>
          </p:cNvPr>
          <p:cNvSpPr/>
          <p:nvPr/>
        </p:nvSpPr>
        <p:spPr>
          <a:xfrm>
            <a:off x="6460569" y="4148459"/>
            <a:ext cx="2683431" cy="2025710"/>
          </a:xfrm>
          <a:prstGeom prst="irregularSeal1">
            <a:avLst/>
          </a:prstGeom>
          <a:solidFill>
            <a:srgbClr val="FFDD00"/>
          </a:solidFill>
          <a:ln w="9525" cap="flat" cmpd="sng" algn="ctr">
            <a:solidFill>
              <a:srgbClr val="12C1DF">
                <a:shade val="95000"/>
                <a:satMod val="105000"/>
              </a:srgbClr>
            </a:solidFill>
            <a:prstDash val="solid"/>
          </a:ln>
          <a:effectLst/>
        </p:spPr>
        <p:txBody>
          <a:bodyPr rtlCol="0" anchor="ctr"/>
          <a:lstStyle/>
          <a:p>
            <a:pPr algn="ctr" defTabSz="685800">
              <a:defRPr/>
            </a:pPr>
            <a:r>
              <a:rPr lang="en-US" sz="1500" kern="0" dirty="0">
                <a:solidFill>
                  <a:srgbClr val="3F3F3F"/>
                </a:solidFill>
                <a:latin typeface="Franklin Gothic Book"/>
              </a:rPr>
              <a:t>Take 3 minutes to complete these questions</a:t>
            </a:r>
          </a:p>
        </p:txBody>
      </p:sp>
    </p:spTree>
    <p:extLst>
      <p:ext uri="{BB962C8B-B14F-4D97-AF65-F5344CB8AC3E}">
        <p14:creationId xmlns:p14="http://schemas.microsoft.com/office/powerpoint/2010/main" val="39738933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0613E7B-F47E-4E01-ABFE-D8A55D67CFE2}"/>
              </a:ext>
            </a:extLst>
          </p:cNvPr>
          <p:cNvSpPr txBox="1"/>
          <p:nvPr/>
        </p:nvSpPr>
        <p:spPr>
          <a:xfrm>
            <a:off x="31401" y="839666"/>
            <a:ext cx="9081198" cy="4708981"/>
          </a:xfrm>
          <a:prstGeom prst="rect">
            <a:avLst/>
          </a:prstGeom>
          <a:noFill/>
        </p:spPr>
        <p:txBody>
          <a:bodyPr wrap="square" rtlCol="0">
            <a:spAutoFit/>
          </a:bodyPr>
          <a:lstStyle/>
          <a:p>
            <a:pPr marL="457200" lvl="0" indent="-457200">
              <a:buFontTx/>
              <a:buAutoNum type="arabicPeriod"/>
            </a:pPr>
            <a:r>
              <a:rPr lang="en-US" sz="2000" dirty="0">
                <a:solidFill>
                  <a:schemeClr val="bg1"/>
                </a:solidFill>
              </a:rPr>
              <a:t>The </a:t>
            </a:r>
            <a:r>
              <a:rPr lang="en-US" sz="2000" dirty="0">
                <a:solidFill>
                  <a:srgbClr val="00B0F0"/>
                </a:solidFill>
              </a:rPr>
              <a:t>Cold War </a:t>
            </a:r>
            <a:r>
              <a:rPr lang="en-US" sz="2000" dirty="0">
                <a:solidFill>
                  <a:schemeClr val="bg1"/>
                </a:solidFill>
              </a:rPr>
              <a:t>was </a:t>
            </a:r>
            <a:r>
              <a:rPr lang="en-US" sz="2000" dirty="0">
                <a:solidFill>
                  <a:schemeClr val="tx2"/>
                </a:solidFill>
              </a:rPr>
              <a:t>a period of conflict between the United States and the Soviet Union </a:t>
            </a:r>
            <a:r>
              <a:rPr lang="en-US" sz="2000" dirty="0">
                <a:solidFill>
                  <a:schemeClr val="bg1"/>
                </a:solidFill>
              </a:rPr>
              <a:t>after </a:t>
            </a:r>
            <a:r>
              <a:rPr lang="en-US" sz="2000" dirty="0">
                <a:solidFill>
                  <a:srgbClr val="00B0F0"/>
                </a:solidFill>
              </a:rPr>
              <a:t>World War II</a:t>
            </a:r>
            <a:r>
              <a:rPr lang="en-US" sz="2000" dirty="0">
                <a:solidFill>
                  <a:schemeClr val="bg1"/>
                </a:solidFill>
              </a:rPr>
              <a:t>. </a:t>
            </a:r>
          </a:p>
          <a:p>
            <a:pPr lvl="0"/>
            <a:endParaRPr lang="en-US" sz="2000" dirty="0">
              <a:solidFill>
                <a:schemeClr val="bg1"/>
              </a:solidFill>
            </a:endParaRPr>
          </a:p>
          <a:p>
            <a:pPr marL="457200" lvl="0" indent="-457200">
              <a:buClr>
                <a:schemeClr val="bg1"/>
              </a:buClr>
              <a:buFontTx/>
              <a:buAutoNum type="arabicPeriod" startAt="2"/>
            </a:pPr>
            <a:r>
              <a:rPr lang="en-US" sz="2000" dirty="0">
                <a:solidFill>
                  <a:schemeClr val="bg1"/>
                </a:solidFill>
              </a:rPr>
              <a:t>The </a:t>
            </a:r>
            <a:r>
              <a:rPr lang="en-US" sz="2000" dirty="0">
                <a:solidFill>
                  <a:srgbClr val="00B0F0"/>
                </a:solidFill>
              </a:rPr>
              <a:t>nuclear arms race </a:t>
            </a:r>
            <a:r>
              <a:rPr lang="en-US" sz="2000" dirty="0">
                <a:solidFill>
                  <a:schemeClr val="bg1"/>
                </a:solidFill>
              </a:rPr>
              <a:t>was a time during which </a:t>
            </a:r>
            <a:r>
              <a:rPr lang="en-US" sz="2000" dirty="0">
                <a:solidFill>
                  <a:schemeClr val="tx2"/>
                </a:solidFill>
              </a:rPr>
              <a:t>the United States and the Soviet Union spent billions of dollars to build stockpiles of nuclear weapons</a:t>
            </a:r>
            <a:r>
              <a:rPr lang="en-US" sz="2000" dirty="0">
                <a:solidFill>
                  <a:schemeClr val="bg1"/>
                </a:solidFill>
              </a:rPr>
              <a:t>. </a:t>
            </a:r>
          </a:p>
          <a:p>
            <a:pPr marL="457200" lvl="0" indent="-457200">
              <a:buFontTx/>
              <a:buAutoNum type="arabicPeriod" startAt="2"/>
            </a:pPr>
            <a:endParaRPr lang="en-US" sz="2000" dirty="0">
              <a:solidFill>
                <a:schemeClr val="bg1"/>
              </a:solidFill>
            </a:endParaRPr>
          </a:p>
          <a:p>
            <a:pPr marL="457200" lvl="0" indent="-457200">
              <a:buClr>
                <a:schemeClr val="bg1"/>
              </a:buClr>
              <a:buFontTx/>
              <a:buAutoNum type="arabicPeriod" startAt="3"/>
            </a:pPr>
            <a:r>
              <a:rPr lang="en-US" sz="2000" dirty="0">
                <a:solidFill>
                  <a:srgbClr val="00B0F0"/>
                </a:solidFill>
              </a:rPr>
              <a:t>World-building</a:t>
            </a:r>
            <a:r>
              <a:rPr lang="en-US" sz="2000" dirty="0">
                <a:solidFill>
                  <a:schemeClr val="bg1"/>
                </a:solidFill>
              </a:rPr>
              <a:t> refers to </a:t>
            </a:r>
            <a:r>
              <a:rPr lang="en-US" sz="2000" dirty="0">
                <a:solidFill>
                  <a:schemeClr val="tx2"/>
                </a:solidFill>
              </a:rPr>
              <a:t>an author’s creation of an imagined or speculative reality</a:t>
            </a:r>
            <a:r>
              <a:rPr lang="en-US" sz="2000" dirty="0">
                <a:solidFill>
                  <a:schemeClr val="bg1"/>
                </a:solidFill>
              </a:rPr>
              <a:t>. </a:t>
            </a:r>
          </a:p>
          <a:p>
            <a:pPr marL="457200" lvl="0" indent="-457200">
              <a:buFontTx/>
              <a:buAutoNum type="arabicPeriod" startAt="3"/>
            </a:pPr>
            <a:endParaRPr lang="en-US" sz="2000" dirty="0">
              <a:solidFill>
                <a:schemeClr val="bg1"/>
              </a:solidFill>
            </a:endParaRPr>
          </a:p>
          <a:p>
            <a:pPr marL="457200" lvl="0" indent="-457200">
              <a:buClr>
                <a:schemeClr val="bg1"/>
              </a:buClr>
              <a:buFontTx/>
              <a:buAutoNum type="arabicPeriod" startAt="4"/>
            </a:pPr>
            <a:r>
              <a:rPr lang="en-US" sz="2000" dirty="0">
                <a:solidFill>
                  <a:schemeClr val="bg1"/>
                </a:solidFill>
              </a:rPr>
              <a:t>Mary Shelley’s </a:t>
            </a:r>
            <a:r>
              <a:rPr lang="en-US" sz="2000" i="1" dirty="0">
                <a:solidFill>
                  <a:schemeClr val="bg1"/>
                </a:solidFill>
              </a:rPr>
              <a:t>Frankenstein</a:t>
            </a:r>
            <a:r>
              <a:rPr lang="en-US" sz="2000" dirty="0">
                <a:solidFill>
                  <a:schemeClr val="bg1"/>
                </a:solidFill>
              </a:rPr>
              <a:t> tells of </a:t>
            </a:r>
            <a:r>
              <a:rPr lang="en-US" sz="2000" dirty="0">
                <a:solidFill>
                  <a:schemeClr val="tx2"/>
                </a:solidFill>
              </a:rPr>
              <a:t>the impact of an imagined science on the world and individuals</a:t>
            </a:r>
            <a:r>
              <a:rPr lang="en-US" sz="2000" dirty="0">
                <a:solidFill>
                  <a:schemeClr val="bg1"/>
                </a:solidFill>
              </a:rPr>
              <a:t>. </a:t>
            </a:r>
          </a:p>
          <a:p>
            <a:pPr marL="457200" lvl="0" indent="-457200">
              <a:buFontTx/>
              <a:buAutoNum type="arabicPeriod" startAt="4"/>
            </a:pPr>
            <a:endParaRPr lang="en-US" sz="2000" dirty="0">
              <a:solidFill>
                <a:schemeClr val="bg1"/>
              </a:solidFill>
            </a:endParaRPr>
          </a:p>
          <a:p>
            <a:pPr marL="457200" lvl="0" indent="-457200">
              <a:buClr>
                <a:schemeClr val="bg1"/>
              </a:buClr>
              <a:buFontTx/>
              <a:buAutoNum type="arabicPeriod" startAt="5"/>
            </a:pPr>
            <a:r>
              <a:rPr lang="en-US" sz="2000" dirty="0">
                <a:solidFill>
                  <a:schemeClr val="bg1"/>
                </a:solidFill>
              </a:rPr>
              <a:t>Both would be considered </a:t>
            </a:r>
            <a:r>
              <a:rPr lang="en-US" sz="2000" dirty="0">
                <a:solidFill>
                  <a:srgbClr val="00B0F0"/>
                </a:solidFill>
              </a:rPr>
              <a:t>post-apocalyptic</a:t>
            </a:r>
            <a:r>
              <a:rPr lang="en-US" sz="2000" dirty="0">
                <a:solidFill>
                  <a:schemeClr val="bg1"/>
                </a:solidFill>
              </a:rPr>
              <a:t> because they are </a:t>
            </a:r>
            <a:r>
              <a:rPr lang="en-US" sz="2000" dirty="0">
                <a:solidFill>
                  <a:schemeClr val="tx2"/>
                </a:solidFill>
              </a:rPr>
              <a:t>set after an apocalypse or devastating event causing the decline of humanity or Earth itself</a:t>
            </a:r>
            <a:r>
              <a:rPr lang="en-US" sz="2000" dirty="0">
                <a:solidFill>
                  <a:schemeClr val="bg1"/>
                </a:solidFill>
              </a:rPr>
              <a:t>. </a:t>
            </a:r>
          </a:p>
        </p:txBody>
      </p:sp>
      <p:sp>
        <p:nvSpPr>
          <p:cNvPr id="4" name="Rectangle 3">
            <a:extLst>
              <a:ext uri="{FF2B5EF4-FFF2-40B4-BE49-F238E27FC236}">
                <a16:creationId xmlns:a16="http://schemas.microsoft.com/office/drawing/2014/main" id="{9584543E-C012-4056-A6A2-C1377CFBA1D4}"/>
              </a:ext>
            </a:extLst>
          </p:cNvPr>
          <p:cNvSpPr/>
          <p:nvPr/>
        </p:nvSpPr>
        <p:spPr>
          <a:xfrm>
            <a:off x="6344145" y="6218091"/>
            <a:ext cx="2483372" cy="400110"/>
          </a:xfrm>
          <a:prstGeom prst="rect">
            <a:avLst/>
          </a:prstGeom>
        </p:spPr>
        <p:txBody>
          <a:bodyPr wrap="none">
            <a:spAutoFit/>
          </a:bodyPr>
          <a:lstStyle/>
          <a:p>
            <a:pPr lvl="0" algn="r"/>
            <a:r>
              <a:rPr lang="en-US" sz="2000" dirty="0">
                <a:solidFill>
                  <a:schemeClr val="bg1"/>
                </a:solidFill>
              </a:rPr>
              <a:t>Self-score: ______ /5</a:t>
            </a:r>
          </a:p>
        </p:txBody>
      </p:sp>
      <p:sp>
        <p:nvSpPr>
          <p:cNvPr id="7" name="Rectangle 2">
            <a:extLst>
              <a:ext uri="{FF2B5EF4-FFF2-40B4-BE49-F238E27FC236}">
                <a16:creationId xmlns:a16="http://schemas.microsoft.com/office/drawing/2014/main" id="{796AB4D2-4F6A-4580-93D0-89A5B6AC2C48}"/>
              </a:ext>
            </a:extLst>
          </p:cNvPr>
          <p:cNvSpPr txBox="1">
            <a:spLocks noChangeArrowheads="1"/>
          </p:cNvSpPr>
          <p:nvPr/>
        </p:nvSpPr>
        <p:spPr>
          <a:xfrm>
            <a:off x="610194" y="82583"/>
            <a:ext cx="8131277" cy="757084"/>
          </a:xfrm>
          <a:prstGeom prst="rect">
            <a:avLst/>
          </a:prstGeom>
          <a:noFill/>
        </p:spPr>
        <p:txBody>
          <a:bodyPr vert="horz" lIns="91440" tIns="45720" rIns="91440" bIns="45720" rtlCol="0" anchor="ctr">
            <a:normAutofit lnSpcReduction="10000"/>
          </a:bodyPr>
          <a:lstStyle>
            <a:lvl1pPr algn="l" defTabSz="342900" rtl="0" eaLnBrk="1" latinLnBrk="0" hangingPunct="1">
              <a:spcBef>
                <a:spcPct val="0"/>
              </a:spcBef>
              <a:buNone/>
              <a:defRPr sz="3300" kern="1200">
                <a:solidFill>
                  <a:srgbClr val="FFFFFF"/>
                </a:solidFill>
                <a:latin typeface="+mj-lt"/>
                <a:ea typeface="+mj-ea"/>
                <a:cs typeface="+mj-cs"/>
              </a:defRPr>
            </a:lvl1pPr>
          </a:lstStyle>
          <a:p>
            <a:pPr algn="ctr"/>
            <a:r>
              <a:rPr lang="en-US" sz="2400" dirty="0">
                <a:solidFill>
                  <a:schemeClr val="tx2"/>
                </a:solidFill>
              </a:rPr>
              <a:t>Retrieval Practice Answers:  Lesson 9 (“Flowers for Algernon”)</a:t>
            </a:r>
            <a:endParaRPr lang="en-US" sz="2400" dirty="0">
              <a:solidFill>
                <a:schemeClr val="bg1"/>
              </a:solidFill>
            </a:endParaRPr>
          </a:p>
        </p:txBody>
      </p:sp>
    </p:spTree>
    <p:extLst>
      <p:ext uri="{BB962C8B-B14F-4D97-AF65-F5344CB8AC3E}">
        <p14:creationId xmlns:p14="http://schemas.microsoft.com/office/powerpoint/2010/main" val="1023703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1102016" y="132066"/>
            <a:ext cx="7154116" cy="836525"/>
          </a:xfrm>
          <a:noFill/>
        </p:spPr>
        <p:txBody>
          <a:bodyPr>
            <a:normAutofit/>
          </a:bodyPr>
          <a:lstStyle/>
          <a:p>
            <a:pPr algn="ctr" eaLnBrk="1" hangingPunct="1"/>
            <a:r>
              <a:rPr lang="en-US" sz="2400" dirty="0">
                <a:solidFill>
                  <a:schemeClr val="tx2"/>
                </a:solidFill>
              </a:rPr>
              <a:t>Retrieval Practice: Lesson 14 (“Harrison Bergeron”)</a:t>
            </a:r>
          </a:p>
        </p:txBody>
      </p:sp>
      <p:sp>
        <p:nvSpPr>
          <p:cNvPr id="3" name="TextBox 2">
            <a:extLst>
              <a:ext uri="{FF2B5EF4-FFF2-40B4-BE49-F238E27FC236}">
                <a16:creationId xmlns:a16="http://schemas.microsoft.com/office/drawing/2014/main" id="{00613E7B-F47E-4E01-ABFE-D8A55D67CFE2}"/>
              </a:ext>
            </a:extLst>
          </p:cNvPr>
          <p:cNvSpPr txBox="1"/>
          <p:nvPr/>
        </p:nvSpPr>
        <p:spPr>
          <a:xfrm>
            <a:off x="138475" y="968591"/>
            <a:ext cx="9081198" cy="3785652"/>
          </a:xfrm>
          <a:prstGeom prst="rect">
            <a:avLst/>
          </a:prstGeom>
          <a:noFill/>
        </p:spPr>
        <p:txBody>
          <a:bodyPr wrap="square" rtlCol="0">
            <a:spAutoFit/>
          </a:bodyPr>
          <a:lstStyle/>
          <a:p>
            <a:pPr marL="342900" lvl="0" indent="-342900">
              <a:buAutoNum type="arabicPeriod"/>
            </a:pPr>
            <a:r>
              <a:rPr lang="en-US" sz="2000" dirty="0">
                <a:solidFill>
                  <a:schemeClr val="bg1"/>
                </a:solidFill>
              </a:rPr>
              <a:t>What is a </a:t>
            </a:r>
            <a:r>
              <a:rPr lang="en-US" sz="2000" dirty="0">
                <a:solidFill>
                  <a:srgbClr val="00B0F0"/>
                </a:solidFill>
              </a:rPr>
              <a:t>motif</a:t>
            </a:r>
            <a:r>
              <a:rPr lang="en-US" sz="2000" dirty="0">
                <a:solidFill>
                  <a:schemeClr val="bg1"/>
                </a:solidFill>
              </a:rPr>
              <a:t>? Give one example from this unit.</a:t>
            </a:r>
          </a:p>
          <a:p>
            <a:pPr marL="342900" lvl="0" indent="-342900">
              <a:buAutoNum type="arabicPeriod"/>
            </a:pPr>
            <a:endParaRPr lang="en-US" sz="2000" dirty="0">
              <a:solidFill>
                <a:schemeClr val="bg1"/>
              </a:solidFill>
            </a:endParaRPr>
          </a:p>
          <a:p>
            <a:pPr marL="342900" lvl="0" indent="-342900">
              <a:buAutoNum type="arabicPeriod" startAt="2"/>
            </a:pPr>
            <a:r>
              <a:rPr lang="en-US" sz="2000" dirty="0">
                <a:solidFill>
                  <a:schemeClr val="bg1"/>
                </a:solidFill>
              </a:rPr>
              <a:t>What is a </a:t>
            </a:r>
            <a:r>
              <a:rPr lang="en-US" sz="2000" dirty="0">
                <a:solidFill>
                  <a:srgbClr val="00B0F0"/>
                </a:solidFill>
              </a:rPr>
              <a:t>parallel episode</a:t>
            </a:r>
            <a:r>
              <a:rPr lang="en-US" sz="2000" dirty="0">
                <a:solidFill>
                  <a:schemeClr val="bg1"/>
                </a:solidFill>
              </a:rPr>
              <a:t>? </a:t>
            </a:r>
          </a:p>
          <a:p>
            <a:pPr marL="342900" lvl="0" indent="-342900">
              <a:buAutoNum type="arabicPeriod" startAt="2"/>
            </a:pPr>
            <a:endParaRPr lang="en-US" sz="2000" dirty="0">
              <a:solidFill>
                <a:schemeClr val="bg1"/>
              </a:solidFill>
            </a:endParaRPr>
          </a:p>
          <a:p>
            <a:pPr marL="342900" lvl="0" indent="-342900">
              <a:buAutoNum type="arabicPeriod" startAt="2"/>
            </a:pPr>
            <a:r>
              <a:rPr lang="en-US" sz="2000" dirty="0">
                <a:solidFill>
                  <a:schemeClr val="bg1"/>
                </a:solidFill>
              </a:rPr>
              <a:t>Explain the significance of </a:t>
            </a:r>
            <a:r>
              <a:rPr lang="en-US" sz="2000" dirty="0">
                <a:solidFill>
                  <a:srgbClr val="00B0F0"/>
                </a:solidFill>
              </a:rPr>
              <a:t>allusion</a:t>
            </a:r>
            <a:r>
              <a:rPr lang="en-US" sz="2000" dirty="0">
                <a:solidFill>
                  <a:schemeClr val="bg1"/>
                </a:solidFill>
              </a:rPr>
              <a:t> in “Flowers for Algernon.”</a:t>
            </a:r>
          </a:p>
          <a:p>
            <a:pPr marL="342900" lvl="0" indent="-342900">
              <a:buAutoNum type="arabicPeriod" startAt="2"/>
            </a:pPr>
            <a:endParaRPr lang="en-US" sz="2000" dirty="0">
              <a:solidFill>
                <a:schemeClr val="bg1"/>
              </a:solidFill>
            </a:endParaRPr>
          </a:p>
          <a:p>
            <a:pPr marL="342900" lvl="0" indent="-342900">
              <a:buAutoNum type="arabicPeriod" startAt="2"/>
            </a:pPr>
            <a:r>
              <a:rPr lang="en-US" sz="2000" dirty="0">
                <a:solidFill>
                  <a:schemeClr val="bg1"/>
                </a:solidFill>
              </a:rPr>
              <a:t>What is </a:t>
            </a:r>
            <a:r>
              <a:rPr lang="en-US" sz="2000" dirty="0">
                <a:solidFill>
                  <a:srgbClr val="00B0F0"/>
                </a:solidFill>
              </a:rPr>
              <a:t>irony</a:t>
            </a:r>
            <a:r>
              <a:rPr lang="en-US" sz="2000" dirty="0">
                <a:solidFill>
                  <a:schemeClr val="bg1"/>
                </a:solidFill>
              </a:rPr>
              <a:t>? Describe one </a:t>
            </a:r>
            <a:r>
              <a:rPr lang="en-US" sz="2000" dirty="0">
                <a:solidFill>
                  <a:srgbClr val="00B0F0"/>
                </a:solidFill>
              </a:rPr>
              <a:t>ironic</a:t>
            </a:r>
            <a:r>
              <a:rPr lang="en-US" sz="2000" dirty="0">
                <a:solidFill>
                  <a:schemeClr val="bg1"/>
                </a:solidFill>
              </a:rPr>
              <a:t> moment in “Flowers for Algernon.” </a:t>
            </a:r>
          </a:p>
          <a:p>
            <a:pPr marL="342900" lvl="0" indent="-342900">
              <a:buAutoNum type="arabicPeriod" startAt="2"/>
            </a:pPr>
            <a:endParaRPr lang="en-US" sz="2000" dirty="0">
              <a:solidFill>
                <a:schemeClr val="bg1"/>
              </a:solidFill>
            </a:endParaRPr>
          </a:p>
          <a:p>
            <a:pPr marL="342900" lvl="0" indent="-342900">
              <a:buAutoNum type="arabicPeriod" startAt="2"/>
            </a:pPr>
            <a:r>
              <a:rPr lang="en-US" sz="2000" dirty="0">
                <a:solidFill>
                  <a:schemeClr val="bg1"/>
                </a:solidFill>
              </a:rPr>
              <a:t>Why was the conflict between the United States and the Soviet Union called the </a:t>
            </a:r>
            <a:r>
              <a:rPr lang="en-US" sz="2000" dirty="0">
                <a:solidFill>
                  <a:srgbClr val="00B0F0"/>
                </a:solidFill>
              </a:rPr>
              <a:t>Cold War</a:t>
            </a:r>
            <a:r>
              <a:rPr lang="en-US" sz="2000" dirty="0">
                <a:solidFill>
                  <a:schemeClr val="bg1"/>
                </a:solidFill>
              </a:rPr>
              <a:t>? Challenge: Who gave the conflict this name? </a:t>
            </a:r>
          </a:p>
          <a:p>
            <a:pPr marL="342900" lvl="0" indent="-342900">
              <a:buAutoNum type="arabicPeriod" startAt="2"/>
            </a:pPr>
            <a:endParaRPr lang="en-US" sz="2000" dirty="0">
              <a:solidFill>
                <a:schemeClr val="bg1"/>
              </a:solidFill>
            </a:endParaRPr>
          </a:p>
          <a:p>
            <a:pPr marL="342900" lvl="0" indent="-342900">
              <a:buAutoNum type="arabicPeriod" startAt="2"/>
            </a:pPr>
            <a:r>
              <a:rPr lang="en-US" sz="2000" dirty="0">
                <a:solidFill>
                  <a:schemeClr val="bg1"/>
                </a:solidFill>
              </a:rPr>
              <a:t>Define </a:t>
            </a:r>
            <a:r>
              <a:rPr lang="en-US" sz="2000" dirty="0">
                <a:solidFill>
                  <a:srgbClr val="00B0F0"/>
                </a:solidFill>
              </a:rPr>
              <a:t>social commentary</a:t>
            </a:r>
            <a:r>
              <a:rPr lang="en-US" sz="2000" dirty="0">
                <a:solidFill>
                  <a:schemeClr val="bg1"/>
                </a:solidFill>
              </a:rPr>
              <a:t>. </a:t>
            </a:r>
          </a:p>
        </p:txBody>
      </p:sp>
      <p:sp>
        <p:nvSpPr>
          <p:cNvPr id="4" name="Explosion: 8 Points 3">
            <a:extLst>
              <a:ext uri="{FF2B5EF4-FFF2-40B4-BE49-F238E27FC236}">
                <a16:creationId xmlns:a16="http://schemas.microsoft.com/office/drawing/2014/main" id="{30E73C4E-797C-4C58-824B-E2B879501068}"/>
              </a:ext>
            </a:extLst>
          </p:cNvPr>
          <p:cNvSpPr/>
          <p:nvPr/>
        </p:nvSpPr>
        <p:spPr>
          <a:xfrm>
            <a:off x="6322094" y="4505718"/>
            <a:ext cx="2683431" cy="2025710"/>
          </a:xfrm>
          <a:prstGeom prst="irregularSeal1">
            <a:avLst/>
          </a:prstGeom>
          <a:solidFill>
            <a:srgbClr val="FFDD00"/>
          </a:solidFill>
          <a:ln w="9525" cap="flat" cmpd="sng" algn="ctr">
            <a:solidFill>
              <a:srgbClr val="12C1DF">
                <a:shade val="95000"/>
                <a:satMod val="105000"/>
              </a:srgbClr>
            </a:solidFill>
            <a:prstDash val="solid"/>
          </a:ln>
          <a:effectLst/>
        </p:spPr>
        <p:txBody>
          <a:bodyPr rtlCol="0" anchor="ctr"/>
          <a:lstStyle/>
          <a:p>
            <a:pPr algn="ctr" defTabSz="685800">
              <a:defRPr/>
            </a:pPr>
            <a:r>
              <a:rPr lang="en-US" sz="1500" kern="0" dirty="0">
                <a:solidFill>
                  <a:srgbClr val="3F3F3F"/>
                </a:solidFill>
                <a:latin typeface="Franklin Gothic Book"/>
              </a:rPr>
              <a:t>Take 3 minutes to complete these questions</a:t>
            </a:r>
          </a:p>
        </p:txBody>
      </p:sp>
    </p:spTree>
    <p:extLst>
      <p:ext uri="{BB962C8B-B14F-4D97-AF65-F5344CB8AC3E}">
        <p14:creationId xmlns:p14="http://schemas.microsoft.com/office/powerpoint/2010/main" val="40176341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0613E7B-F47E-4E01-ABFE-D8A55D67CFE2}"/>
              </a:ext>
            </a:extLst>
          </p:cNvPr>
          <p:cNvSpPr txBox="1"/>
          <p:nvPr/>
        </p:nvSpPr>
        <p:spPr>
          <a:xfrm>
            <a:off x="122769" y="1020536"/>
            <a:ext cx="9081198" cy="5324535"/>
          </a:xfrm>
          <a:prstGeom prst="rect">
            <a:avLst/>
          </a:prstGeom>
          <a:noFill/>
        </p:spPr>
        <p:txBody>
          <a:bodyPr wrap="square" rtlCol="0">
            <a:spAutoFit/>
          </a:bodyPr>
          <a:lstStyle/>
          <a:p>
            <a:pPr marL="342900" lvl="0" indent="-342900">
              <a:buAutoNum type="arabicPeriod"/>
            </a:pPr>
            <a:r>
              <a:rPr lang="en-US" sz="2000" dirty="0">
                <a:solidFill>
                  <a:schemeClr val="bg1"/>
                </a:solidFill>
              </a:rPr>
              <a:t>A </a:t>
            </a:r>
            <a:r>
              <a:rPr lang="en-US" sz="2000" dirty="0">
                <a:solidFill>
                  <a:srgbClr val="00B0F0"/>
                </a:solidFill>
              </a:rPr>
              <a:t>motif </a:t>
            </a:r>
            <a:r>
              <a:rPr lang="en-US" sz="2000" dirty="0">
                <a:solidFill>
                  <a:schemeClr val="bg1"/>
                </a:solidFill>
              </a:rPr>
              <a:t>is a </a:t>
            </a:r>
            <a:r>
              <a:rPr lang="en-US" sz="2000" dirty="0">
                <a:solidFill>
                  <a:schemeClr val="tx2"/>
                </a:solidFill>
              </a:rPr>
              <a:t>meaningful pattern; an image, idea, or symbol that repeats throughout a text</a:t>
            </a:r>
            <a:r>
              <a:rPr lang="en-US" sz="2000" dirty="0">
                <a:solidFill>
                  <a:schemeClr val="bg1"/>
                </a:solidFill>
              </a:rPr>
              <a:t>. One example is &lt;</a:t>
            </a:r>
            <a:r>
              <a:rPr lang="en-US" sz="2000" dirty="0">
                <a:solidFill>
                  <a:srgbClr val="FF0000"/>
                </a:solidFill>
              </a:rPr>
              <a:t>insert example here</a:t>
            </a:r>
            <a:r>
              <a:rPr lang="en-US" sz="2000" dirty="0">
                <a:solidFill>
                  <a:schemeClr val="bg1"/>
                </a:solidFill>
              </a:rPr>
              <a:t>&gt;.</a:t>
            </a:r>
          </a:p>
          <a:p>
            <a:pPr marL="342900" lvl="0" indent="-342900">
              <a:buAutoNum type="arabicPeriod"/>
            </a:pPr>
            <a:endParaRPr lang="en-US" sz="2000" dirty="0">
              <a:solidFill>
                <a:schemeClr val="bg1"/>
              </a:solidFill>
            </a:endParaRPr>
          </a:p>
          <a:p>
            <a:pPr marL="342900" lvl="0" indent="-342900">
              <a:buAutoNum type="arabicPeriod"/>
            </a:pPr>
            <a:r>
              <a:rPr lang="en-US" sz="2000" dirty="0">
                <a:solidFill>
                  <a:schemeClr val="bg1"/>
                </a:solidFill>
              </a:rPr>
              <a:t>A </a:t>
            </a:r>
            <a:r>
              <a:rPr lang="en-US" sz="2000" dirty="0">
                <a:solidFill>
                  <a:srgbClr val="00B0F0"/>
                </a:solidFill>
              </a:rPr>
              <a:t>parallel episode </a:t>
            </a:r>
            <a:r>
              <a:rPr lang="en-US" sz="2000" dirty="0">
                <a:solidFill>
                  <a:schemeClr val="bg1"/>
                </a:solidFill>
              </a:rPr>
              <a:t>is</a:t>
            </a:r>
            <a:r>
              <a:rPr lang="en-US" sz="2000" dirty="0">
                <a:solidFill>
                  <a:schemeClr val="tx2"/>
                </a:solidFill>
              </a:rPr>
              <a:t> a scene or chapter in which things that happened earlier happen again in a different context</a:t>
            </a:r>
            <a:r>
              <a:rPr lang="en-US" sz="2000" dirty="0">
                <a:solidFill>
                  <a:schemeClr val="bg1"/>
                </a:solidFill>
              </a:rPr>
              <a:t>.</a:t>
            </a:r>
          </a:p>
          <a:p>
            <a:pPr marL="342900" lvl="0" indent="-342900">
              <a:buAutoNum type="arabicPeriod" startAt="2"/>
            </a:pPr>
            <a:endParaRPr lang="en-US" sz="2000" dirty="0">
              <a:solidFill>
                <a:schemeClr val="bg1"/>
              </a:solidFill>
            </a:endParaRPr>
          </a:p>
          <a:p>
            <a:pPr marL="342900" lvl="0" indent="-342900">
              <a:buAutoNum type="arabicPeriod" startAt="3"/>
            </a:pPr>
            <a:r>
              <a:rPr lang="en-US" sz="2000" dirty="0">
                <a:solidFill>
                  <a:schemeClr val="bg1"/>
                </a:solidFill>
              </a:rPr>
              <a:t>In “Flowers for Algernon,” Keyes uses </a:t>
            </a:r>
            <a:r>
              <a:rPr lang="en-US" sz="2000" dirty="0">
                <a:solidFill>
                  <a:srgbClr val="00B0F0"/>
                </a:solidFill>
              </a:rPr>
              <a:t>allusions</a:t>
            </a:r>
            <a:r>
              <a:rPr lang="en-US" sz="2000" dirty="0">
                <a:solidFill>
                  <a:schemeClr val="bg1"/>
                </a:solidFill>
              </a:rPr>
              <a:t> to </a:t>
            </a:r>
            <a:r>
              <a:rPr lang="en-US" sz="2000" dirty="0">
                <a:solidFill>
                  <a:schemeClr val="tx2"/>
                </a:solidFill>
              </a:rPr>
              <a:t>demonstrate Charlie’s progress </a:t>
            </a:r>
            <a:r>
              <a:rPr lang="en-US" sz="2000" dirty="0">
                <a:solidFill>
                  <a:schemeClr val="bg1"/>
                </a:solidFill>
              </a:rPr>
              <a:t>and to </a:t>
            </a:r>
            <a:r>
              <a:rPr lang="en-US" sz="2000" dirty="0">
                <a:solidFill>
                  <a:schemeClr val="tx2"/>
                </a:solidFill>
              </a:rPr>
              <a:t>connect to major themes</a:t>
            </a:r>
            <a:r>
              <a:rPr lang="en-US" sz="2000" dirty="0">
                <a:solidFill>
                  <a:schemeClr val="bg1"/>
                </a:solidFill>
              </a:rPr>
              <a:t>.</a:t>
            </a:r>
          </a:p>
          <a:p>
            <a:pPr marL="342900" lvl="0" indent="-342900">
              <a:buAutoNum type="arabicPeriod" startAt="3"/>
            </a:pPr>
            <a:endParaRPr lang="en-US" sz="2000" dirty="0">
              <a:solidFill>
                <a:schemeClr val="bg1"/>
              </a:solidFill>
            </a:endParaRPr>
          </a:p>
          <a:p>
            <a:pPr marL="342900" indent="-342900">
              <a:buClr>
                <a:schemeClr val="bg1"/>
              </a:buClr>
              <a:buFontTx/>
              <a:buAutoNum type="arabicPeriod" startAt="3"/>
            </a:pPr>
            <a:r>
              <a:rPr lang="en-US" sz="2000" dirty="0">
                <a:solidFill>
                  <a:srgbClr val="00B0F0"/>
                </a:solidFill>
              </a:rPr>
              <a:t>Irony </a:t>
            </a:r>
            <a:r>
              <a:rPr lang="en-US" sz="2000" dirty="0">
                <a:solidFill>
                  <a:schemeClr val="bg1"/>
                </a:solidFill>
              </a:rPr>
              <a:t>refers to </a:t>
            </a:r>
            <a:r>
              <a:rPr lang="en-US" sz="2000" dirty="0">
                <a:solidFill>
                  <a:schemeClr val="tx2"/>
                </a:solidFill>
              </a:rPr>
              <a:t>moments in which in which what appears to be true differs radically from what is actually the case</a:t>
            </a:r>
            <a:r>
              <a:rPr lang="en-US" sz="2000" dirty="0">
                <a:solidFill>
                  <a:schemeClr val="bg1"/>
                </a:solidFill>
              </a:rPr>
              <a:t>. One example is &lt;</a:t>
            </a:r>
            <a:r>
              <a:rPr lang="en-US" sz="2000" dirty="0">
                <a:solidFill>
                  <a:srgbClr val="FF0000"/>
                </a:solidFill>
              </a:rPr>
              <a:t>insert example here</a:t>
            </a:r>
            <a:r>
              <a:rPr lang="en-US" sz="2000" dirty="0">
                <a:solidFill>
                  <a:schemeClr val="bg1"/>
                </a:solidFill>
              </a:rPr>
              <a:t>&gt;.</a:t>
            </a:r>
            <a:endParaRPr lang="en-US" sz="2000" dirty="0">
              <a:solidFill>
                <a:schemeClr val="tx2"/>
              </a:solidFill>
            </a:endParaRPr>
          </a:p>
          <a:p>
            <a:pPr marL="342900" lvl="0" indent="-342900">
              <a:buAutoNum type="arabicPeriod" startAt="3"/>
            </a:pPr>
            <a:endParaRPr lang="en-US" sz="2000" dirty="0">
              <a:solidFill>
                <a:schemeClr val="tx2"/>
              </a:solidFill>
            </a:endParaRPr>
          </a:p>
          <a:p>
            <a:pPr marL="342900" lvl="0" indent="-342900">
              <a:buAutoNum type="arabicPeriod" startAt="3"/>
            </a:pPr>
            <a:r>
              <a:rPr lang="en-US" sz="2000" dirty="0">
                <a:solidFill>
                  <a:schemeClr val="bg1"/>
                </a:solidFill>
              </a:rPr>
              <a:t>The </a:t>
            </a:r>
            <a:r>
              <a:rPr lang="en-US" sz="2000" dirty="0">
                <a:solidFill>
                  <a:srgbClr val="00B0F0"/>
                </a:solidFill>
              </a:rPr>
              <a:t>Cold War </a:t>
            </a:r>
            <a:r>
              <a:rPr lang="en-US" sz="2000" dirty="0">
                <a:solidFill>
                  <a:schemeClr val="bg1"/>
                </a:solidFill>
              </a:rPr>
              <a:t>is so named because </a:t>
            </a:r>
            <a:r>
              <a:rPr lang="en-US" sz="2000" dirty="0">
                <a:solidFill>
                  <a:schemeClr val="tx2"/>
                </a:solidFill>
              </a:rPr>
              <a:t>it never escalated into open war between the two powers. </a:t>
            </a:r>
            <a:r>
              <a:rPr lang="en-US" sz="2000" b="1" dirty="0">
                <a:solidFill>
                  <a:schemeClr val="bg1"/>
                </a:solidFill>
              </a:rPr>
              <a:t>Challenge</a:t>
            </a:r>
            <a:r>
              <a:rPr lang="en-US" sz="2000" dirty="0">
                <a:solidFill>
                  <a:schemeClr val="bg1"/>
                </a:solidFill>
              </a:rPr>
              <a:t>: The term was first used by author </a:t>
            </a:r>
            <a:r>
              <a:rPr lang="en-US" sz="2000" dirty="0">
                <a:solidFill>
                  <a:schemeClr val="tx2"/>
                </a:solidFill>
              </a:rPr>
              <a:t>George Orwell. </a:t>
            </a:r>
          </a:p>
          <a:p>
            <a:pPr marL="342900" lvl="0" indent="-342900">
              <a:buAutoNum type="arabicPeriod" startAt="3"/>
            </a:pPr>
            <a:endParaRPr lang="en-US" sz="2000" dirty="0">
              <a:solidFill>
                <a:srgbClr val="00B0F0"/>
              </a:solidFill>
            </a:endParaRPr>
          </a:p>
          <a:p>
            <a:pPr marL="342900" lvl="0" indent="-342900">
              <a:buAutoNum type="arabicPeriod" startAt="3"/>
            </a:pPr>
            <a:r>
              <a:rPr lang="en-US" sz="2000" dirty="0">
                <a:solidFill>
                  <a:schemeClr val="bg1"/>
                </a:solidFill>
              </a:rPr>
              <a:t>A</a:t>
            </a:r>
            <a:r>
              <a:rPr lang="en-US" sz="2000" dirty="0">
                <a:solidFill>
                  <a:schemeClr val="tx2"/>
                </a:solidFill>
              </a:rPr>
              <a:t> </a:t>
            </a:r>
            <a:r>
              <a:rPr lang="en-US" sz="2000" dirty="0">
                <a:solidFill>
                  <a:srgbClr val="00B0F0"/>
                </a:solidFill>
              </a:rPr>
              <a:t>social commentary</a:t>
            </a:r>
            <a:r>
              <a:rPr lang="en-US" sz="2000" dirty="0">
                <a:solidFill>
                  <a:schemeClr val="bg1"/>
                </a:solidFill>
              </a:rPr>
              <a:t> is </a:t>
            </a:r>
            <a:r>
              <a:rPr lang="en-US" sz="2000" dirty="0">
                <a:solidFill>
                  <a:schemeClr val="tx2"/>
                </a:solidFill>
              </a:rPr>
              <a:t>a piece of art used to comment on </a:t>
            </a:r>
            <a:r>
              <a:rPr lang="en-US" sz="2000" dirty="0">
                <a:solidFill>
                  <a:schemeClr val="bg1"/>
                </a:solidFill>
              </a:rPr>
              <a:t>or</a:t>
            </a:r>
            <a:r>
              <a:rPr lang="en-US" sz="2000" dirty="0">
                <a:solidFill>
                  <a:schemeClr val="tx2"/>
                </a:solidFill>
              </a:rPr>
              <a:t> critique issues in society</a:t>
            </a:r>
            <a:r>
              <a:rPr lang="en-US" sz="2000" dirty="0">
                <a:solidFill>
                  <a:schemeClr val="bg1"/>
                </a:solidFill>
              </a:rPr>
              <a:t>.</a:t>
            </a:r>
          </a:p>
        </p:txBody>
      </p:sp>
      <p:sp>
        <p:nvSpPr>
          <p:cNvPr id="2" name="Rectangle 1">
            <a:extLst>
              <a:ext uri="{FF2B5EF4-FFF2-40B4-BE49-F238E27FC236}">
                <a16:creationId xmlns:a16="http://schemas.microsoft.com/office/drawing/2014/main" id="{BE0C21BA-FB99-46D2-8F0F-B0341304740A}"/>
              </a:ext>
            </a:extLst>
          </p:cNvPr>
          <p:cNvSpPr/>
          <p:nvPr/>
        </p:nvSpPr>
        <p:spPr>
          <a:xfrm>
            <a:off x="6344145" y="6218091"/>
            <a:ext cx="2483372" cy="400110"/>
          </a:xfrm>
          <a:prstGeom prst="rect">
            <a:avLst/>
          </a:prstGeom>
        </p:spPr>
        <p:txBody>
          <a:bodyPr wrap="none">
            <a:spAutoFit/>
          </a:bodyPr>
          <a:lstStyle/>
          <a:p>
            <a:pPr lvl="0" algn="r"/>
            <a:r>
              <a:rPr lang="en-US" sz="2000" dirty="0">
                <a:solidFill>
                  <a:schemeClr val="bg1"/>
                </a:solidFill>
              </a:rPr>
              <a:t>Self-score: ______ /6</a:t>
            </a:r>
          </a:p>
        </p:txBody>
      </p:sp>
      <p:sp>
        <p:nvSpPr>
          <p:cNvPr id="7" name="Rectangle 2">
            <a:extLst>
              <a:ext uri="{FF2B5EF4-FFF2-40B4-BE49-F238E27FC236}">
                <a16:creationId xmlns:a16="http://schemas.microsoft.com/office/drawing/2014/main" id="{56C3BCF8-45FB-4568-BCAA-EA21ACD663DC}"/>
              </a:ext>
            </a:extLst>
          </p:cNvPr>
          <p:cNvSpPr txBox="1">
            <a:spLocks noChangeArrowheads="1"/>
          </p:cNvSpPr>
          <p:nvPr/>
        </p:nvSpPr>
        <p:spPr>
          <a:xfrm>
            <a:off x="1102016" y="132066"/>
            <a:ext cx="7154116" cy="836525"/>
          </a:xfrm>
          <a:prstGeom prst="rect">
            <a:avLst/>
          </a:prstGeom>
          <a:noFill/>
        </p:spPr>
        <p:txBody>
          <a:bodyPr vert="horz" lIns="91440" tIns="45720" rIns="91440" bIns="45720" rtlCol="0" anchor="ctr">
            <a:normAutofit/>
          </a:bodyPr>
          <a:lstStyle>
            <a:lvl1pPr algn="l" defTabSz="342900" rtl="0" eaLnBrk="1" latinLnBrk="0" hangingPunct="1">
              <a:spcBef>
                <a:spcPct val="0"/>
              </a:spcBef>
              <a:buNone/>
              <a:defRPr sz="3300" kern="1200">
                <a:solidFill>
                  <a:srgbClr val="FFFFFF"/>
                </a:solidFill>
                <a:latin typeface="+mj-lt"/>
                <a:ea typeface="+mj-ea"/>
                <a:cs typeface="+mj-cs"/>
              </a:defRPr>
            </a:lvl1pPr>
          </a:lstStyle>
          <a:p>
            <a:pPr algn="ctr"/>
            <a:r>
              <a:rPr lang="en-US" sz="2400" dirty="0">
                <a:solidFill>
                  <a:schemeClr val="tx2"/>
                </a:solidFill>
              </a:rPr>
              <a:t>Retrieval Practice Answers: Lesson 14 (“Harrison Bergeron”)</a:t>
            </a:r>
          </a:p>
        </p:txBody>
      </p:sp>
    </p:spTree>
    <p:extLst>
      <p:ext uri="{BB962C8B-B14F-4D97-AF65-F5344CB8AC3E}">
        <p14:creationId xmlns:p14="http://schemas.microsoft.com/office/powerpoint/2010/main" val="456908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USI">
  <a:themeElements>
    <a:clrScheme name="Uncommon Schools">
      <a:dk1>
        <a:srgbClr val="4C4C4C"/>
      </a:dk1>
      <a:lt1>
        <a:sysClr val="window" lastClr="FFFFFF"/>
      </a:lt1>
      <a:dk2>
        <a:srgbClr val="FFDE22"/>
      </a:dk2>
      <a:lt2>
        <a:srgbClr val="78002D"/>
      </a:lt2>
      <a:accent1>
        <a:srgbClr val="DD7B16"/>
      </a:accent1>
      <a:accent2>
        <a:srgbClr val="00521C"/>
      </a:accent2>
      <a:accent3>
        <a:srgbClr val="002A65"/>
      </a:accent3>
      <a:accent4>
        <a:srgbClr val="2E5A7C"/>
      </a:accent4>
      <a:accent5>
        <a:srgbClr val="3399CC"/>
      </a:accent5>
      <a:accent6>
        <a:srgbClr val="3BAAAB"/>
      </a:accent6>
      <a:hlink>
        <a:srgbClr val="FFDD00"/>
      </a:hlink>
      <a:folHlink>
        <a:srgbClr val="919191"/>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华文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effectLst/>
      </a:spPr>
      <a:bodyPr/>
      <a:lstStyle>
        <a:defPP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6668</TotalTime>
  <Words>2310</Words>
  <Application>Microsoft Office PowerPoint</Application>
  <PresentationFormat>On-screen Show (4:3)</PresentationFormat>
  <Paragraphs>228</Paragraphs>
  <Slides>16</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Franklin Gothic Book</vt:lpstr>
      <vt:lpstr>Franklin Gothic Medium</vt:lpstr>
      <vt:lpstr>Verdana</vt:lpstr>
      <vt:lpstr>USI</vt:lpstr>
      <vt:lpstr>Retrieval Practice Science Fiction Short Stories</vt:lpstr>
      <vt:lpstr>Retrieval Practice: Lesson 3 (“Robbie”) </vt:lpstr>
      <vt:lpstr>Retrieval Practice Answers: Lesson 3 (“Robbie”)</vt:lpstr>
      <vt:lpstr>Retrieval Practice:  Lesson 6 (“There Will Come Soft Rains”)</vt:lpstr>
      <vt:lpstr>PowerPoint Presentation</vt:lpstr>
      <vt:lpstr>Retrieval Practice:  Lesson 9 (“Flowers for Algernon”)</vt:lpstr>
      <vt:lpstr>PowerPoint Presentation</vt:lpstr>
      <vt:lpstr>Retrieval Practice: Lesson 14 (“Harrison Bergeron”)</vt:lpstr>
      <vt:lpstr>PowerPoint Presentation</vt:lpstr>
      <vt:lpstr>Retrieval Practice: Lesson 16 (“Harrison Bergeron”)</vt:lpstr>
      <vt:lpstr>PowerPoint Presentation</vt:lpstr>
      <vt:lpstr>PowerPoint Presentation</vt:lpstr>
      <vt:lpstr>Retrieval Practice: Lesson 19 (“The Ones Who Walk Away from Omelas”)</vt:lpstr>
      <vt:lpstr>Retrieval Practice: Lesson 19 (“The Ones Who Walk Away from Omelas”)</vt:lpstr>
      <vt:lpstr>Retrieval Practice: Lesson 22 (“The Great Silence”)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Jaimie Brillante</dc:creator>
  <cp:lastModifiedBy>Jaimie Brillante</cp:lastModifiedBy>
  <cp:revision>78</cp:revision>
  <dcterms:created xsi:type="dcterms:W3CDTF">2020-07-09T13:53:08Z</dcterms:created>
  <dcterms:modified xsi:type="dcterms:W3CDTF">2020-08-03T21:17:21Z</dcterms:modified>
</cp:coreProperties>
</file>