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22"/>
  </p:notesMasterIdLst>
  <p:sldIdLst>
    <p:sldId id="1073" r:id="rId2"/>
    <p:sldId id="1074" r:id="rId3"/>
    <p:sldId id="1078" r:id="rId4"/>
    <p:sldId id="1075" r:id="rId5"/>
    <p:sldId id="1079" r:id="rId6"/>
    <p:sldId id="1076" r:id="rId7"/>
    <p:sldId id="1080" r:id="rId8"/>
    <p:sldId id="1077" r:id="rId9"/>
    <p:sldId id="1081" r:id="rId10"/>
    <p:sldId id="1082" r:id="rId11"/>
    <p:sldId id="1087" r:id="rId12"/>
    <p:sldId id="1088" r:id="rId13"/>
    <p:sldId id="1084" r:id="rId14"/>
    <p:sldId id="1083" r:id="rId15"/>
    <p:sldId id="1085" r:id="rId16"/>
    <p:sldId id="1086" r:id="rId17"/>
    <p:sldId id="1089" r:id="rId18"/>
    <p:sldId id="1090" r:id="rId19"/>
    <p:sldId id="1091" r:id="rId20"/>
    <p:sldId id="1092"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62814" autoAdjust="0"/>
  </p:normalViewPr>
  <p:slideViewPr>
    <p:cSldViewPr snapToGrid="0">
      <p:cViewPr varScale="1">
        <p:scale>
          <a:sx n="54" d="100"/>
          <a:sy n="54" d="100"/>
        </p:scale>
        <p:origin x="231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6A58FB4-961A-4B9D-AF1E-28E719AB7D3A}" type="datetimeFigureOut">
              <a:rPr lang="en-US" smtClean="0"/>
              <a:t>9/21/2020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8236B4-BDDC-4FB7-8889-15A1241A04E6}" type="slidenum">
              <a:rPr lang="en-US" smtClean="0"/>
              <a:t>‹#›</a:t>
            </a:fld>
            <a:endParaRPr lang="en-US"/>
          </a:p>
        </p:txBody>
      </p:sp>
    </p:spTree>
    <p:extLst>
      <p:ext uri="{BB962C8B-B14F-4D97-AF65-F5344CB8AC3E}">
        <p14:creationId xmlns:p14="http://schemas.microsoft.com/office/powerpoint/2010/main" val="11555606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Welcome! We are thrilled that are using our retrieval practice resource for the </a:t>
            </a:r>
            <a:r>
              <a:rPr lang="en-US" sz="1000" i="1" dirty="0">
                <a:latin typeface="Arial" charset="0"/>
              </a:rPr>
              <a:t>Romeo and Juliet</a:t>
            </a:r>
            <a:r>
              <a:rPr lang="en-US" sz="1000" dirty="0">
                <a:latin typeface="Arial" charset="0"/>
              </a:rPr>
              <a:t> Curriculum Unit.  </a:t>
            </a:r>
          </a:p>
          <a:p>
            <a:r>
              <a:rPr lang="en-US" sz="1200" b="1" kern="1200" dirty="0">
                <a:solidFill>
                  <a:schemeClr val="tx1"/>
                </a:solidFill>
                <a:effectLst/>
                <a:latin typeface="+mn-lt"/>
                <a:ea typeface="+mn-ea"/>
                <a:cs typeface="+mn-cs"/>
              </a:rPr>
              <a:t>Retrieval Practice</a:t>
            </a:r>
          </a:p>
          <a:p>
            <a:r>
              <a:rPr lang="en-US" sz="1200" kern="1200" dirty="0">
                <a:solidFill>
                  <a:schemeClr val="tx1"/>
                </a:solidFill>
                <a:effectLst/>
                <a:latin typeface="+mn-lt"/>
                <a:ea typeface="+mn-ea"/>
                <a:cs typeface="+mn-cs"/>
              </a:rPr>
              <a:t>Retrieval Practice is an academic system in which you ask students questions designed to help encode key knowledge into long-term memory. These questions draw on knowledge from the Knowledge Organizer, the novel itself, or recently read embedded texts.</a:t>
            </a:r>
          </a:p>
          <a:p>
            <a:r>
              <a:rPr lang="en-US"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Tips for Planning &amp; Implementation</a:t>
            </a:r>
            <a:endParaRPr lang="en-US" sz="1200" kern="1200" dirty="0">
              <a:solidFill>
                <a:schemeClr val="tx1"/>
              </a:solidFill>
              <a:effectLst/>
              <a:latin typeface="+mn-lt"/>
              <a:ea typeface="+mn-ea"/>
              <a:cs typeface="+mn-cs"/>
            </a:endParaRP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Plan your target response for each Retrieval Practice question. You might note these responses in your teacher-created version of the student packet or simply print out this RP deck.</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Decide how students will respond to each Active Practice question: Turn and Talk, Cold Call, Raise Hands, Everybody Writes. Students do not need to write the response for every Retrieval Practice question. </a:t>
            </a:r>
          </a:p>
          <a:p>
            <a:pPr marL="171450" lvl="0" indent="-171450">
              <a:buFont typeface="Arial" panose="020B0604020202020204" pitchFamily="34" charset="0"/>
              <a:buChar char="•"/>
            </a:pPr>
            <a:r>
              <a:rPr lang="en-US" sz="1200" kern="1200" dirty="0">
                <a:solidFill>
                  <a:schemeClr val="tx1"/>
                </a:solidFill>
                <a:effectLst/>
                <a:latin typeface="+mn-lt"/>
                <a:ea typeface="+mn-ea"/>
                <a:cs typeface="+mn-cs"/>
              </a:rPr>
              <a:t>The activity is designed to be fast and energetic with little discussion. The purpose is the retrieval. This helps encode the information in long term memory. A common mistake is to spend time discussing answers to these questions. If students are dying to discuss, it is of course permissible from time to time but doing so is likely to disrupt lesson timings. Occasionally, teachers may choose to engage in brief discussion based on data or to leverage student enthusiasm, but the focus of this section of the lesson should be quick, efficient, and accurate practice.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latin typeface="Arial" charset="0"/>
              </a:rPr>
              <a:t>You will find two slides per retrieval practice.  The first slide lists the questions.  The second slide lists the answers.   Each slide is labeled at the top with the lesson number.  Within this deck you will find retrieval practice for lessons 4, 8, 9, 12,  13, 16, 19, </a:t>
            </a:r>
            <a:r>
              <a:rPr lang="en-US" sz="1000" dirty="0">
                <a:highlight>
                  <a:srgbClr val="FFFF00"/>
                </a:highlight>
                <a:latin typeface="Arial" charset="0"/>
              </a:rPr>
              <a:t>and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0"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We currently have included timestamps for each set of questions but know that you may modify these timestamps depending on the needs of your students and length of your ELA block. Ideally, you want to ensure retrieval practice (both worktime and review) takes only 10 minutes.</a:t>
            </a:r>
          </a:p>
          <a:p>
            <a:pPr eaLnBrk="1" hangingPunct="1"/>
            <a:endParaRPr lang="en-US" sz="1000" b="1" dirty="0">
              <a:latin typeface="Arial" charset="0"/>
            </a:endParaRPr>
          </a:p>
          <a:p>
            <a:pPr eaLnBrk="1" hangingPunct="1"/>
            <a:r>
              <a:rPr lang="en-US" sz="1000" b="1" dirty="0">
                <a:latin typeface="Arial" charset="0"/>
              </a:rPr>
              <a:t>Things to note:</a:t>
            </a:r>
          </a:p>
          <a:p>
            <a:pPr marL="228600" indent="-228600" eaLnBrk="1" hangingPunct="1">
              <a:buAutoNum type="arabicParenR"/>
            </a:pPr>
            <a:r>
              <a:rPr lang="en-US" sz="1000" b="0" dirty="0">
                <a:latin typeface="Arial" charset="0"/>
              </a:rPr>
              <a:t>Key terms from the knowledge organizer are written in blue.</a:t>
            </a:r>
          </a:p>
          <a:p>
            <a:pPr marL="228600" indent="-228600" eaLnBrk="1" hangingPunct="1">
              <a:buAutoNum type="arabicParenR"/>
            </a:pPr>
            <a:r>
              <a:rPr lang="en-US" sz="1000" b="0" dirty="0">
                <a:latin typeface="Arial" charset="0"/>
              </a:rPr>
              <a:t>Answers are written with key ideas or vocabulary in gold.</a:t>
            </a:r>
          </a:p>
          <a:p>
            <a:pPr marL="228600" indent="-228600" eaLnBrk="1" hangingPunct="1">
              <a:buAutoNum type="arabicParenR"/>
            </a:pPr>
            <a:r>
              <a:rPr lang="en-US" sz="1000" b="0" dirty="0">
                <a:latin typeface="Arial" charset="0"/>
              </a:rPr>
              <a:t>Answers which require examples from the teacher are noted in red.  Additional examples are sometimes listed in the notes section of the slide.</a:t>
            </a:r>
          </a:p>
          <a:p>
            <a:pPr marL="228600" indent="-228600" eaLnBrk="1" hangingPunct="1">
              <a:buAutoNum type="arabicParenR"/>
            </a:pPr>
            <a:r>
              <a:rPr lang="en-US" sz="1000" b="0" dirty="0">
                <a:latin typeface="Arial" charset="0"/>
              </a:rPr>
              <a:t>Each retrieval practice is designed to be student self-scoring with each question worth 1 point unless otherwise noted on the slide.  This will allow students to complete, score, and self-report their work.</a:t>
            </a:r>
          </a:p>
        </p:txBody>
      </p:sp>
    </p:spTree>
    <p:extLst>
      <p:ext uri="{BB962C8B-B14F-4D97-AF65-F5344CB8AC3E}">
        <p14:creationId xmlns:p14="http://schemas.microsoft.com/office/powerpoint/2010/main" val="2593061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554943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Question #1 has multiple answers. Teachers should try to surface as many as they see fit.</a:t>
            </a:r>
          </a:p>
          <a:p>
            <a:pPr eaLnBrk="1" hangingPunct="1"/>
            <a:endParaRPr lang="en-US" sz="1000" b="1" dirty="0">
              <a:latin typeface="Arial" charset="0"/>
            </a:endParaRPr>
          </a:p>
          <a:p>
            <a:pPr eaLnBrk="1" hangingPunct="1"/>
            <a:r>
              <a:rPr lang="en-US" sz="1000" b="0" dirty="0">
                <a:latin typeface="Arial" charset="0"/>
              </a:rPr>
              <a:t>Question 1: We see it in the brawl at the beginning of the play, when the servants defend the name of Capulet/Montague and Lords Capulet and Montague try to run out and engage in the brawl; we see it what Tybalt tries to fight Romeo at the Capulet party; we see it when Mercutio leaps to Romeo’s defense; we see it when Romeo kills Tybalt in revenge for Mercutio’s death.</a:t>
            </a:r>
          </a:p>
        </p:txBody>
      </p:sp>
    </p:spTree>
    <p:extLst>
      <p:ext uri="{BB962C8B-B14F-4D97-AF65-F5344CB8AC3E}">
        <p14:creationId xmlns:p14="http://schemas.microsoft.com/office/powerpoint/2010/main" val="35121640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330181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7590184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Questions #4 and 7 have multiple answers. Teachers should try to surface as many as they see fit.</a:t>
            </a:r>
          </a:p>
          <a:p>
            <a:pPr eaLnBrk="1" hangingPunct="1"/>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Question 4: </a:t>
            </a:r>
            <a:r>
              <a:rPr lang="en-US" sz="1000" dirty="0">
                <a:solidFill>
                  <a:prstClr val="white"/>
                </a:solidFill>
                <a:ea typeface="Calibri" panose="020F0502020204030204" pitchFamily="34" charset="0"/>
                <a:cs typeface="Times New Roman" panose="02020603050405020304" pitchFamily="18" charset="0"/>
              </a:rPr>
              <a:t>Sometimes people are on top of the wheel (good fortune) and sometimes on the bottom (bad fortune). It happens randomly, and people cannot control their position themselves.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dirty="0">
              <a:solidFill>
                <a:prstClr val="white"/>
              </a:solidFill>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a:solidFill>
                  <a:prstClr val="white"/>
                </a:solidFill>
                <a:ea typeface="Calibri" panose="020F0502020204030204" pitchFamily="34" charset="0"/>
                <a:cs typeface="Times New Roman" panose="02020603050405020304" pitchFamily="18" charset="0"/>
              </a:rPr>
              <a:t>Question 7: Darkness might also represent a time to hide/she might want her family not to find Romeo; darkness might represent the passage of time/she might want to control time to make her time together with Romeo last longer; darkness might represent her ability to stay together with Romeo/she might call on it to prevent Romeo’s impending exile.</a:t>
            </a:r>
          </a:p>
          <a:p>
            <a:pPr eaLnBrk="1" hangingPunct="1"/>
            <a:endParaRPr lang="en-US" sz="1000" b="0" dirty="0">
              <a:latin typeface="Arial" charset="0"/>
            </a:endParaRPr>
          </a:p>
        </p:txBody>
      </p:sp>
    </p:spTree>
    <p:extLst>
      <p:ext uri="{BB962C8B-B14F-4D97-AF65-F5344CB8AC3E}">
        <p14:creationId xmlns:p14="http://schemas.microsoft.com/office/powerpoint/2010/main" val="15524277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3211457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21076365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955064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Question #3 has multiple answers. Teachers should try to surface as many as they see fit.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Question 3: Juliet delivers a soliloquy after the Capulet party when she does not realize that Romeo is under her window; Juliet delivers a soliloquy when she cannot wait to see Romeo again (“Gallop apace, you fiery-footed steeds…”); Juliet delivers a soliloquy before she drinks the Friar’s potion; Romeo delivers a soliloquy when he fears Juliet has “died” and he heads to the apothecary for poison; both Romeo and Juliet deliver soliloquies before they kill themselves in the tomb.</a:t>
            </a:r>
          </a:p>
          <a:p>
            <a:pPr eaLnBrk="1" hangingPunct="1"/>
            <a:endParaRPr lang="en-US" sz="1000" b="1" dirty="0">
              <a:latin typeface="Arial" charset="0"/>
            </a:endParaRPr>
          </a:p>
        </p:txBody>
      </p:sp>
    </p:spTree>
    <p:extLst>
      <p:ext uri="{BB962C8B-B14F-4D97-AF65-F5344CB8AC3E}">
        <p14:creationId xmlns:p14="http://schemas.microsoft.com/office/powerpoint/2010/main" val="31933928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8142943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0" dirty="0">
              <a:latin typeface="Arial" charset="0"/>
            </a:endParaRPr>
          </a:p>
        </p:txBody>
      </p:sp>
    </p:spTree>
    <p:extLst>
      <p:ext uri="{BB962C8B-B14F-4D97-AF65-F5344CB8AC3E}">
        <p14:creationId xmlns:p14="http://schemas.microsoft.com/office/powerpoint/2010/main" val="7897691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Question #2 has multiple answers. Teachers should try to surface as many as they see fit.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0" dirty="0">
                <a:latin typeface="Arial" charset="0"/>
              </a:rPr>
              <a:t>Question 2: It is ironic that the younger characters (Romeo, Juliet, Paris) [also Tybalt and Mercutio] die while the older characters live; it is ironic that Romeo believes that his death will “unyoke” him from his fate, when the Prologue said he was fated to die; it is ironic that when Juliet awakes, Romeo is beside her as the Friar’s plan states—but he is dead; it is ironic that Romeo and Juliet believes that killing themselves will extend their relationship, when actually there can be no real relationship if they are both dead; the Friar married them in hopes of ending the feud, but only their death end the feud, OR it is ironic that although Montague and Capulet claim to be ending the feud, they continue to compete in the raising of the statues, </a:t>
            </a:r>
            <a:r>
              <a:rPr lang="en-US" sz="1000" b="0" dirty="0" err="1">
                <a:latin typeface="Arial" charset="0"/>
              </a:rPr>
              <a:t>etc</a:t>
            </a:r>
            <a:endParaRPr lang="en-US" sz="1000" b="1" dirty="0">
              <a:latin typeface="Arial" charset="0"/>
            </a:endParaRPr>
          </a:p>
        </p:txBody>
      </p:sp>
    </p:spTree>
    <p:extLst>
      <p:ext uri="{BB962C8B-B14F-4D97-AF65-F5344CB8AC3E}">
        <p14:creationId xmlns:p14="http://schemas.microsoft.com/office/powerpoint/2010/main" val="10169401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194308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21574887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Additional Answers: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000" b="1" dirty="0">
              <a:latin typeface="Arial"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000" b="1" dirty="0">
                <a:latin typeface="Arial" charset="0"/>
              </a:rPr>
              <a:t>Question #5 has multiple answers. Teachers should try to surface as many as they see fit.</a:t>
            </a:r>
          </a:p>
          <a:p>
            <a:pPr eaLnBrk="1" hangingPunct="1"/>
            <a:endParaRPr lang="en-US" sz="1000" dirty="0">
              <a:latin typeface="Arial" charset="0"/>
            </a:endParaRPr>
          </a:p>
          <a:p>
            <a:pPr eaLnBrk="1" hangingPunct="1"/>
            <a:r>
              <a:rPr lang="en-US" sz="1000" dirty="0">
                <a:latin typeface="Arial" charset="0"/>
              </a:rPr>
              <a:t>5. Answers may include: </a:t>
            </a:r>
          </a:p>
          <a:p>
            <a:pPr marL="171450" indent="-171450" eaLnBrk="1" hangingPunct="1">
              <a:buFont typeface="Arial" panose="020B0604020202020204" pitchFamily="34" charset="0"/>
              <a:buChar char="•"/>
            </a:pPr>
            <a:r>
              <a:rPr lang="en-US" sz="1000" dirty="0">
                <a:latin typeface="Arial" charset="0"/>
              </a:rPr>
              <a:t>“You have dancing shoes / With nimble soles. I have a soul of lead.”</a:t>
            </a:r>
          </a:p>
          <a:p>
            <a:pPr marL="171450" indent="-171450" eaLnBrk="1" hangingPunct="1">
              <a:buFont typeface="Arial" panose="020B0604020202020204" pitchFamily="34" charset="0"/>
              <a:buChar char="•"/>
            </a:pPr>
            <a:r>
              <a:rPr lang="en-US" sz="1000" b="0" dirty="0">
                <a:latin typeface="Arial" charset="0"/>
              </a:rPr>
              <a:t>“Borrow Cupid’s wings /And soar with them”…”I am too sore </a:t>
            </a:r>
            <a:r>
              <a:rPr lang="en-US" sz="1000" b="0" dirty="0" err="1">
                <a:latin typeface="Arial" charset="0"/>
              </a:rPr>
              <a:t>enpierced</a:t>
            </a:r>
            <a:r>
              <a:rPr lang="en-US" sz="1000" b="0" dirty="0">
                <a:latin typeface="Arial" charset="0"/>
              </a:rPr>
              <a:t> with his shaft…”</a:t>
            </a:r>
          </a:p>
          <a:p>
            <a:pPr marL="171450" indent="-171450" eaLnBrk="1" hangingPunct="1">
              <a:buFont typeface="Arial" panose="020B0604020202020204" pitchFamily="34" charset="0"/>
              <a:buChar char="•"/>
            </a:pPr>
            <a:r>
              <a:rPr lang="en-US" sz="1000" b="0" dirty="0">
                <a:latin typeface="Arial" charset="0"/>
              </a:rPr>
              <a:t>“…and so bound I cannot bound a pitch”</a:t>
            </a:r>
          </a:p>
        </p:txBody>
      </p:sp>
    </p:spTree>
    <p:extLst>
      <p:ext uri="{BB962C8B-B14F-4D97-AF65-F5344CB8AC3E}">
        <p14:creationId xmlns:p14="http://schemas.microsoft.com/office/powerpoint/2010/main" val="2416821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296059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1" dirty="0">
              <a:latin typeface="Arial" charset="0"/>
            </a:endParaRPr>
          </a:p>
          <a:p>
            <a:pPr eaLnBrk="1" hangingPunct="1"/>
            <a:r>
              <a:rPr lang="en-US" sz="1000" b="1" dirty="0">
                <a:latin typeface="Arial" charset="0"/>
              </a:rPr>
              <a:t>Questions #2, 4, and 5 have multiple answers. Teachers should try to surface as many as they see fit.</a:t>
            </a:r>
          </a:p>
          <a:p>
            <a:pPr eaLnBrk="1" hangingPunct="1"/>
            <a:endParaRPr lang="en-US" sz="1000" b="1" dirty="0">
              <a:latin typeface="Arial" charset="0"/>
            </a:endParaRPr>
          </a:p>
          <a:p>
            <a:pPr eaLnBrk="1" hangingPunct="1"/>
            <a:r>
              <a:rPr lang="en-US" sz="1000" b="0" dirty="0">
                <a:latin typeface="Arial" charset="0"/>
              </a:rPr>
              <a:t>2. The Act 1 Prologue specifically mentions fate (“fatal loins,” “star-crossed,” “</a:t>
            </a:r>
            <a:r>
              <a:rPr lang="en-US" sz="1000" b="0" dirty="0" err="1">
                <a:latin typeface="Arial" charset="0"/>
              </a:rPr>
              <a:t>misadventured</a:t>
            </a:r>
            <a:r>
              <a:rPr lang="en-US" sz="1000" b="0" dirty="0">
                <a:latin typeface="Arial" charset="0"/>
              </a:rPr>
              <a:t>”) but the Act 2 Prologue only hints at fate. The feud is specifically mentioned in the Act 1 Prologue but barely mentioned in the Act 2 Prologue.</a:t>
            </a:r>
          </a:p>
          <a:p>
            <a:pPr eaLnBrk="1" hangingPunct="1"/>
            <a:endParaRPr lang="en-US" sz="1000" b="1" dirty="0">
              <a:latin typeface="Arial" charset="0"/>
            </a:endParaRPr>
          </a:p>
          <a:p>
            <a:pPr eaLnBrk="1" hangingPunct="1"/>
            <a:r>
              <a:rPr lang="en-US" sz="1000" b="0" dirty="0">
                <a:latin typeface="Arial" charset="0"/>
              </a:rPr>
              <a:t>4. Mercutio is lively and joking while Romeo is depressed and sad. Mercutio does not believe in dreams, while Romeo appears to.</a:t>
            </a:r>
          </a:p>
          <a:p>
            <a:pPr eaLnBrk="1" hangingPunct="1"/>
            <a:endParaRPr lang="en-US" sz="1000" b="0" dirty="0">
              <a:latin typeface="Arial" charset="0"/>
            </a:endParaRPr>
          </a:p>
          <a:p>
            <a:pPr eaLnBrk="1" hangingPunct="1"/>
            <a:r>
              <a:rPr lang="en-US" sz="1000" b="0" dirty="0">
                <a:latin typeface="Arial" charset="0"/>
              </a:rPr>
              <a:t>5. Some examples include: the reference to “fatal” and “star-crossed” in the Prologue, Romeo heads to Capulet’s party thinking there is some “consequence yet hanging in the stars” that will result in his “untimely” death, etc.</a:t>
            </a:r>
          </a:p>
        </p:txBody>
      </p:sp>
    </p:spTree>
    <p:extLst>
      <p:ext uri="{BB962C8B-B14F-4D97-AF65-F5344CB8AC3E}">
        <p14:creationId xmlns:p14="http://schemas.microsoft.com/office/powerpoint/2010/main" val="3156716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endParaRPr lang="en-US" sz="1000" b="1" dirty="0">
              <a:latin typeface="Arial" charset="0"/>
            </a:endParaRPr>
          </a:p>
        </p:txBody>
      </p:sp>
    </p:spTree>
    <p:extLst>
      <p:ext uri="{BB962C8B-B14F-4D97-AF65-F5344CB8AC3E}">
        <p14:creationId xmlns:p14="http://schemas.microsoft.com/office/powerpoint/2010/main" val="3986073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7E1718D-9F16-44A4-B23F-2386F3EA81DA}"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Arial" charset="0"/>
              <a:ea typeface="+mn-ea"/>
              <a:cs typeface="+mn-cs"/>
            </a:endParaRPr>
          </a:p>
        </p:txBody>
      </p:sp>
      <p:sp>
        <p:nvSpPr>
          <p:cNvPr id="24579" name="Rectangle 2"/>
          <p:cNvSpPr>
            <a:spLocks noGrp="1" noRot="1" noChangeAspect="1" noChangeArrowheads="1" noTextEdit="1"/>
          </p:cNvSpPr>
          <p:nvPr>
            <p:ph type="sldImg"/>
          </p:nvPr>
        </p:nvSpPr>
        <p:spPr>
          <a:xfrm>
            <a:off x="1371600" y="1143000"/>
            <a:ext cx="4114800" cy="3086100"/>
          </a:xfrm>
          <a:ln/>
        </p:spPr>
      </p:sp>
      <p:sp>
        <p:nvSpPr>
          <p:cNvPr id="24580" name="Rectangle 3"/>
          <p:cNvSpPr>
            <a:spLocks noGrp="1" noChangeArrowheads="1"/>
          </p:cNvSpPr>
          <p:nvPr>
            <p:ph type="body" idx="1"/>
          </p:nvPr>
        </p:nvSpPr>
        <p:spPr>
          <a:noFill/>
          <a:ln/>
        </p:spPr>
        <p:txBody>
          <a:bodyPr/>
          <a:lstStyle/>
          <a:p>
            <a:pPr eaLnBrk="1" hangingPunct="1"/>
            <a:r>
              <a:rPr lang="en-US" sz="1000" b="1" dirty="0">
                <a:latin typeface="Arial" charset="0"/>
              </a:rPr>
              <a:t>Additional Answers:</a:t>
            </a:r>
          </a:p>
          <a:p>
            <a:pPr eaLnBrk="1" hangingPunct="1"/>
            <a:endParaRPr lang="en-US" sz="1000" b="0" dirty="0">
              <a:latin typeface="Arial" charset="0"/>
            </a:endParaRPr>
          </a:p>
          <a:p>
            <a:pPr eaLnBrk="1" hangingPunct="1"/>
            <a:r>
              <a:rPr lang="en-US" sz="1000" b="0" dirty="0">
                <a:latin typeface="Arial" charset="0"/>
              </a:rPr>
              <a:t>2. “Sweet” and “sorrow” seem to contradict each other—yet it is true because although Juliet is sad to be separated from Romeo, she feels happy to be in love with him and to look forward to their next meeting.</a:t>
            </a:r>
          </a:p>
          <a:p>
            <a:pPr eaLnBrk="1" hangingPunct="1"/>
            <a:endParaRPr lang="en-US" sz="1000" b="0" dirty="0">
              <a:latin typeface="Arial" charset="0"/>
            </a:endParaRPr>
          </a:p>
          <a:p>
            <a:pPr eaLnBrk="1" hangingPunct="1"/>
            <a:r>
              <a:rPr lang="en-US" sz="1000" b="0" dirty="0">
                <a:latin typeface="Arial" charset="0"/>
              </a:rPr>
              <a:t>4. “What light…”contains the motif of dark/light. </a:t>
            </a:r>
          </a:p>
        </p:txBody>
      </p:sp>
    </p:spTree>
    <p:extLst>
      <p:ext uri="{BB962C8B-B14F-4D97-AF65-F5344CB8AC3E}">
        <p14:creationId xmlns:p14="http://schemas.microsoft.com/office/powerpoint/2010/main" val="3729446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Layout">
    <p:spTree>
      <p:nvGrpSpPr>
        <p:cNvPr id="1" name=""/>
        <p:cNvGrpSpPr/>
        <p:nvPr/>
      </p:nvGrpSpPr>
      <p:grpSpPr>
        <a:xfrm>
          <a:off x="0" y="0"/>
          <a:ext cx="0" cy="0"/>
          <a:chOff x="0" y="0"/>
          <a:chExt cx="0" cy="0"/>
        </a:xfrm>
      </p:grpSpPr>
      <p:sp>
        <p:nvSpPr>
          <p:cNvPr id="4" name="Title 1"/>
          <p:cNvSpPr>
            <a:spLocks noGrp="1"/>
          </p:cNvSpPr>
          <p:nvPr>
            <p:ph type="ctrTitle"/>
          </p:nvPr>
        </p:nvSpPr>
        <p:spPr>
          <a:xfrm>
            <a:off x="917760" y="2130429"/>
            <a:ext cx="7540440" cy="1470025"/>
          </a:xfrm>
        </p:spPr>
        <p:txBody>
          <a:bodyPr/>
          <a:lstStyle>
            <a:lvl1pPr>
              <a:defRPr>
                <a:solidFill>
                  <a:srgbClr val="FFFFFF"/>
                </a:solidFill>
              </a:defRPr>
            </a:lvl1pPr>
          </a:lstStyle>
          <a:p>
            <a:r>
              <a:rPr lang="en-US"/>
              <a:t>Click to edit Master title style</a:t>
            </a:r>
            <a:endParaRPr lang="en-US" dirty="0"/>
          </a:p>
        </p:txBody>
      </p:sp>
      <p:sp>
        <p:nvSpPr>
          <p:cNvPr id="6" name="Subtitle 2"/>
          <p:cNvSpPr>
            <a:spLocks noGrp="1"/>
          </p:cNvSpPr>
          <p:nvPr>
            <p:ph type="subTitle" idx="1"/>
          </p:nvPr>
        </p:nvSpPr>
        <p:spPr>
          <a:xfrm>
            <a:off x="917760" y="3886200"/>
            <a:ext cx="6168840" cy="1752600"/>
          </a:xfrm>
        </p:spPr>
        <p:txBody>
          <a:bodyPr/>
          <a:lstStyle>
            <a:lvl1pPr marL="0" indent="0" algn="l">
              <a:buNone/>
              <a:defRPr>
                <a:solidFill>
                  <a:srgbClr val="FFFFFF"/>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9075715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ub Section Layout">
    <p:spTree>
      <p:nvGrpSpPr>
        <p:cNvPr id="1" name=""/>
        <p:cNvGrpSpPr/>
        <p:nvPr/>
      </p:nvGrpSpPr>
      <p:grpSpPr>
        <a:xfrm>
          <a:off x="0" y="0"/>
          <a:ext cx="0" cy="0"/>
          <a:chOff x="0" y="0"/>
          <a:chExt cx="0" cy="0"/>
        </a:xfrm>
      </p:grpSpPr>
      <p:sp>
        <p:nvSpPr>
          <p:cNvPr id="6" name="Rectangle 5"/>
          <p:cNvSpPr/>
          <p:nvPr/>
        </p:nvSpPr>
        <p:spPr>
          <a:xfrm>
            <a:off x="2" y="0"/>
            <a:ext cx="9143999" cy="6858000"/>
          </a:xfrm>
          <a:prstGeom prst="rect">
            <a:avLst/>
          </a:prstGeom>
          <a:solidFill>
            <a:srgbClr val="FFDD00"/>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2" name="Title 1"/>
          <p:cNvSpPr>
            <a:spLocks noGrp="1"/>
          </p:cNvSpPr>
          <p:nvPr>
            <p:ph type="ctrTitle"/>
          </p:nvPr>
        </p:nvSpPr>
        <p:spPr>
          <a:xfrm>
            <a:off x="917760" y="2130429"/>
            <a:ext cx="754044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917760" y="3886200"/>
            <a:ext cx="6168840" cy="1752600"/>
          </a:xfrm>
        </p:spPr>
        <p:txBody>
          <a:bodyPr/>
          <a:lstStyle>
            <a:lvl1pPr marL="0" indent="0" algn="l">
              <a:buNone/>
              <a:defRPr>
                <a:solidFill>
                  <a:srgbClr val="4C4C4C"/>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7" name="Date Placeholder 3"/>
          <p:cNvSpPr>
            <a:spLocks noGrp="1"/>
          </p:cNvSpPr>
          <p:nvPr>
            <p:ph type="dt" sz="half" idx="10"/>
          </p:nvPr>
        </p:nvSpPr>
        <p:spPr>
          <a:xfrm>
            <a:off x="7187445" y="6356354"/>
            <a:ext cx="655237" cy="365125"/>
          </a:xfrm>
        </p:spPr>
        <p:txBody>
          <a:bodyPr/>
          <a:lstStyle>
            <a:lvl1pPr>
              <a:defRPr sz="600"/>
            </a:lvl1pPr>
          </a:lstStyle>
          <a:p>
            <a:fld id="{68C2560D-EC28-3B41-86E8-18F1CE0113B4}" type="datetimeFigureOut">
              <a:rPr lang="en-US" smtClean="0"/>
              <a:pPr/>
              <a:t>9/21/2020</a:t>
            </a:fld>
            <a:endParaRPr lang="en-US" dirty="0"/>
          </a:p>
        </p:txBody>
      </p:sp>
      <p:sp>
        <p:nvSpPr>
          <p:cNvPr id="9" name="Slide Number Placeholder 5"/>
          <p:cNvSpPr>
            <a:spLocks noGrp="1"/>
          </p:cNvSpPr>
          <p:nvPr>
            <p:ph type="sldNum" sz="quarter" idx="12"/>
          </p:nvPr>
        </p:nvSpPr>
        <p:spPr>
          <a:xfrm>
            <a:off x="8139330" y="6356354"/>
            <a:ext cx="547470" cy="365125"/>
          </a:xfrm>
        </p:spPr>
        <p:txBody>
          <a:bodyPr/>
          <a:lstStyle>
            <a:lvl1pPr>
              <a:defRPr sz="600"/>
            </a:lvl1pPr>
          </a:lstStyle>
          <a:p>
            <a:fld id="{2066355A-084C-D24E-9AD2-7E4FC41EA627}" type="slidenum">
              <a:rPr lang="en-US" smtClean="0"/>
              <a:pPr/>
              <a:t>‹#›</a:t>
            </a:fld>
            <a:endParaRPr lang="en-US"/>
          </a:p>
        </p:txBody>
      </p:sp>
    </p:spTree>
    <p:extLst>
      <p:ext uri="{BB962C8B-B14F-4D97-AF65-F5344CB8AC3E}">
        <p14:creationId xmlns:p14="http://schemas.microsoft.com/office/powerpoint/2010/main" val="119934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sp>
        <p:nvSpPr>
          <p:cNvPr id="3" name="Content Placeholder 2"/>
          <p:cNvSpPr>
            <a:spLocks noGrp="1"/>
          </p:cNvSpPr>
          <p:nvPr>
            <p:ph idx="1"/>
          </p:nvPr>
        </p:nvSpPr>
        <p:spPr>
          <a:xfrm>
            <a:off x="656760" y="990604"/>
            <a:ext cx="7871014"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Title 1"/>
          <p:cNvSpPr>
            <a:spLocks noGrp="1"/>
          </p:cNvSpPr>
          <p:nvPr>
            <p:ph type="title"/>
          </p:nvPr>
        </p:nvSpPr>
        <p:spPr>
          <a:xfrm>
            <a:off x="587189" y="152400"/>
            <a:ext cx="8328213" cy="563562"/>
          </a:xfrm>
          <a:prstGeom prst="rect">
            <a:avLst/>
          </a:prstGeom>
        </p:spPr>
        <p:txBody>
          <a:bodyPr>
            <a:normAutofit/>
          </a:bodyPr>
          <a:lstStyle>
            <a:lvl1pPr>
              <a:defRPr sz="2400"/>
            </a:lvl1pPr>
          </a:lstStyle>
          <a:p>
            <a:pPr marL="0" marR="0" lvl="0" indent="0" defTabSz="68580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dirty="0">
                <a:ln>
                  <a:noFill/>
                </a:ln>
                <a:solidFill>
                  <a:sysClr val="windowText" lastClr="000000"/>
                </a:solidFill>
                <a:effectLst/>
                <a:uLnTx/>
                <a:uFillTx/>
              </a:rPr>
              <a:t>Click to edit Master title style</a:t>
            </a:r>
          </a:p>
        </p:txBody>
      </p:sp>
      <p:cxnSp>
        <p:nvCxnSpPr>
          <p:cNvPr id="14" name="Straight Connector 13"/>
          <p:cNvCxnSpPr/>
          <p:nvPr userDrawn="1"/>
        </p:nvCxnSpPr>
        <p:spPr>
          <a:xfrm>
            <a:off x="584139" y="685800"/>
            <a:ext cx="8255062" cy="0"/>
          </a:xfrm>
          <a:prstGeom prst="line">
            <a:avLst/>
          </a:prstGeom>
          <a:noFill/>
          <a:ln w="25400" cap="flat" cmpd="sng" algn="ctr">
            <a:solidFill>
              <a:srgbClr val="FFDD00"/>
            </a:solidFill>
            <a:prstDash val="solid"/>
          </a:ln>
          <a:effectLst>
            <a:outerShdw blurRad="40000" dist="20000" dir="5400000" rotWithShape="0">
              <a:srgbClr val="000000">
                <a:alpha val="38000"/>
              </a:srgbClr>
            </a:outerShdw>
          </a:effectLst>
        </p:spPr>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1664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le and Gold Bar">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2" name="Title 1"/>
          <p:cNvSpPr>
            <a:spLocks noGrp="1"/>
          </p:cNvSpPr>
          <p:nvPr>
            <p:ph type="title"/>
          </p:nvPr>
        </p:nvSpPr>
        <p:spPr>
          <a:xfrm>
            <a:off x="587189" y="76505"/>
            <a:ext cx="8252013" cy="563562"/>
          </a:xfrm>
        </p:spPr>
        <p:txBody>
          <a:bodyPr>
            <a:normAutofit/>
          </a:bodyPr>
          <a:lstStyle>
            <a:lvl1pPr>
              <a:defRPr sz="2400"/>
            </a:lvl1pPr>
          </a:lstStyle>
          <a:p>
            <a:r>
              <a:rPr lang="en-US" dirty="0"/>
              <a:t>Click to edit Master title style</a:t>
            </a:r>
          </a:p>
        </p:txBody>
      </p:sp>
      <p:cxnSp>
        <p:nvCxnSpPr>
          <p:cNvPr id="10" name="Straight Connector 9"/>
          <p:cNvCxnSpPr/>
          <p:nvPr userDrawn="1"/>
        </p:nvCxnSpPr>
        <p:spPr>
          <a:xfrm>
            <a:off x="584139" y="672714"/>
            <a:ext cx="8255062" cy="24066"/>
          </a:xfrm>
          <a:prstGeom prst="line">
            <a:avLst/>
          </a:prstGeom>
          <a:ln/>
        </p:spPr>
        <p:style>
          <a:lnRef idx="2">
            <a:schemeClr val="accent3"/>
          </a:lnRef>
          <a:fillRef idx="0">
            <a:schemeClr val="accent3"/>
          </a:fillRef>
          <a:effectRef idx="1">
            <a:schemeClr val="accent3"/>
          </a:effectRef>
          <a:fontRef idx="minor">
            <a:schemeClr val="tx1"/>
          </a:fontRef>
        </p:style>
      </p:cxnSp>
      <p:pic>
        <p:nvPicPr>
          <p:cNvPr id="8"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6647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7" name="Rectangle 6"/>
          <p:cNvSpPr/>
          <p:nvPr/>
        </p:nvSpPr>
        <p:spPr>
          <a:xfrm>
            <a:off x="457203" y="6"/>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pPr fontAlgn="base">
              <a:spcBef>
                <a:spcPct val="0"/>
              </a:spcBef>
              <a:spcAft>
                <a:spcPct val="0"/>
              </a:spcAft>
            </a:pPr>
            <a:endParaRPr lang="en-US" sz="180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fontAlgn="base">
              <a:spcBef>
                <a:spcPct val="0"/>
              </a:spcBef>
              <a:spcAft>
                <a:spcPct val="0"/>
              </a:spcAft>
            </a:pPr>
            <a:endParaRPr lang="en-US" sz="180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983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3F3F3F"/>
              </a:solidFill>
            </a:endParaRPr>
          </a:p>
        </p:txBody>
      </p:sp>
      <p:sp>
        <p:nvSpPr>
          <p:cNvPr id="3" name="Content Placeholder 2"/>
          <p:cNvSpPr>
            <a:spLocks noGrp="1"/>
          </p:cNvSpPr>
          <p:nvPr>
            <p:ph idx="1"/>
          </p:nvPr>
        </p:nvSpPr>
        <p:spPr>
          <a:xfrm>
            <a:off x="625461" y="1066804"/>
            <a:ext cx="8213740" cy="4268153"/>
          </a:xfrm>
        </p:spPr>
        <p:txBody>
          <a:bodyPr>
            <a:normAutofit/>
          </a:bodyPr>
          <a:lstStyle>
            <a:lvl1pPr>
              <a:defRPr sz="2100"/>
            </a:lvl1pPr>
            <a:lvl2pPr>
              <a:defRPr sz="2100"/>
            </a:lvl2pPr>
            <a:lvl3pPr>
              <a:defRPr sz="2100"/>
            </a:lvl3pPr>
            <a:lvl4pPr>
              <a:defRPr sz="2100"/>
            </a:lvl4pPr>
            <a:lvl5pPr>
              <a:defRPr sz="21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13" name="Title 1"/>
          <p:cNvSpPr>
            <a:spLocks noGrp="1"/>
          </p:cNvSpPr>
          <p:nvPr>
            <p:ph type="title"/>
          </p:nvPr>
        </p:nvSpPr>
        <p:spPr>
          <a:xfrm>
            <a:off x="587189" y="152400"/>
            <a:ext cx="8252013" cy="563562"/>
          </a:xfrm>
        </p:spPr>
        <p:txBody>
          <a:bodyPr>
            <a:normAutofit/>
          </a:bodyPr>
          <a:lstStyle>
            <a:lvl1pPr>
              <a:defRPr sz="2400"/>
            </a:lvl1pPr>
          </a:lstStyle>
          <a:p>
            <a:r>
              <a:rPr lang="en-US" dirty="0"/>
              <a:t>Click to edit Master title style</a:t>
            </a:r>
          </a:p>
        </p:txBody>
      </p:sp>
      <p:cxnSp>
        <p:nvCxnSpPr>
          <p:cNvPr id="14" name="Straight Connector 13"/>
          <p:cNvCxnSpPr/>
          <p:nvPr userDrawn="1"/>
        </p:nvCxnSpPr>
        <p:spPr>
          <a:xfrm>
            <a:off x="584139" y="685800"/>
            <a:ext cx="8255062" cy="24066"/>
          </a:xfrm>
          <a:prstGeom prst="line">
            <a:avLst/>
          </a:prstGeom>
          <a:ln>
            <a:solidFill>
              <a:schemeClr val="accent3"/>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52143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Content Slide (w/P Background Image and Text)">
    <p:spTree>
      <p:nvGrpSpPr>
        <p:cNvPr id="1" name=""/>
        <p:cNvGrpSpPr/>
        <p:nvPr/>
      </p:nvGrpSpPr>
      <p:grpSpPr>
        <a:xfrm>
          <a:off x="0" y="0"/>
          <a:ext cx="0" cy="0"/>
          <a:chOff x="0" y="0"/>
          <a:chExt cx="0" cy="0"/>
        </a:xfrm>
      </p:grpSpPr>
      <p:sp>
        <p:nvSpPr>
          <p:cNvPr id="7" name="Rectangle 6"/>
          <p:cNvSpPr/>
          <p:nvPr/>
        </p:nvSpPr>
        <p:spPr>
          <a:xfrm>
            <a:off x="457202"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a:solidFill>
                <a:srgbClr val="4C4C4C"/>
              </a:solidFill>
            </a:endParaRPr>
          </a:p>
        </p:txBody>
      </p:sp>
      <p:sp>
        <p:nvSpPr>
          <p:cNvPr id="2" name="Title 1"/>
          <p:cNvSpPr>
            <a:spLocks noGrp="1"/>
          </p:cNvSpPr>
          <p:nvPr>
            <p:ph type="title" hasCustomPrompt="1"/>
          </p:nvPr>
        </p:nvSpPr>
        <p:spPr>
          <a:xfrm>
            <a:off x="450906" y="152400"/>
            <a:ext cx="8693094" cy="563562"/>
          </a:xfrm>
          <a:solidFill>
            <a:srgbClr val="4C4C4C">
              <a:alpha val="80000"/>
            </a:srgbClr>
          </a:solidFill>
        </p:spPr>
        <p:txBody>
          <a:bodyPr>
            <a:normAutofit/>
          </a:bodyPr>
          <a:lstStyle>
            <a:lvl1pPr algn="ctr">
              <a:defRPr sz="2400">
                <a:solidFill>
                  <a:schemeClr val="tx2"/>
                </a:solidFill>
              </a:defRPr>
            </a:lvl1pPr>
          </a:lstStyle>
          <a:p>
            <a:r>
              <a:rPr lang="en-US" dirty="0"/>
              <a:t>Title (W/Background Image and Text)</a:t>
            </a:r>
          </a:p>
        </p:txBody>
      </p:sp>
      <p:sp>
        <p:nvSpPr>
          <p:cNvPr id="3" name="Content Placeholder 2"/>
          <p:cNvSpPr>
            <a:spLocks noGrp="1"/>
          </p:cNvSpPr>
          <p:nvPr>
            <p:ph idx="1" hasCustomPrompt="1"/>
          </p:nvPr>
        </p:nvSpPr>
        <p:spPr>
          <a:xfrm>
            <a:off x="442912" y="2715641"/>
            <a:ext cx="8686799" cy="2490177"/>
          </a:xfrm>
          <a:solidFill>
            <a:srgbClr val="4C4C4C">
              <a:alpha val="80000"/>
            </a:srgbClr>
          </a:solidFill>
        </p:spPr>
        <p:txBody>
          <a:bodyPr>
            <a:normAutofit/>
          </a:bodyPr>
          <a:lstStyle>
            <a:lvl1pPr>
              <a:defRPr sz="2100">
                <a:solidFill>
                  <a:schemeClr val="bg1"/>
                </a:solidFill>
              </a:defRPr>
            </a:lvl1pPr>
            <a:lvl2pPr>
              <a:defRPr sz="2100">
                <a:solidFill>
                  <a:schemeClr val="bg1"/>
                </a:solidFill>
              </a:defRPr>
            </a:lvl2pPr>
            <a:lvl3pPr>
              <a:defRPr sz="2100">
                <a:solidFill>
                  <a:schemeClr val="bg1"/>
                </a:solidFill>
              </a:defRPr>
            </a:lvl3pPr>
            <a:lvl4pPr>
              <a:defRPr sz="2100">
                <a:solidFill>
                  <a:schemeClr val="bg1"/>
                </a:solidFill>
              </a:defRPr>
            </a:lvl4pPr>
            <a:lvl5pPr>
              <a:defRPr sz="2100"/>
            </a:lvl5pPr>
          </a:lstStyle>
          <a:p>
            <a:pPr lvl="0"/>
            <a:r>
              <a:rPr lang="en-US" dirty="0"/>
              <a:t>Text</a:t>
            </a:r>
          </a:p>
          <a:p>
            <a:pPr lvl="0"/>
            <a:r>
              <a:rPr lang="en-US" dirty="0"/>
              <a:t>Text</a:t>
            </a:r>
          </a:p>
          <a:p>
            <a:pPr lvl="0"/>
            <a:r>
              <a:rPr lang="en-US" dirty="0"/>
              <a:t>Text</a:t>
            </a:r>
          </a:p>
          <a:p>
            <a:pPr lvl="0"/>
            <a:r>
              <a:rPr lang="en-US" dirty="0"/>
              <a:t>Text</a:t>
            </a:r>
          </a:p>
        </p:txBody>
      </p:sp>
      <p:pic>
        <p:nvPicPr>
          <p:cNvPr id="12"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8964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7" name="Rectangle 6"/>
          <p:cNvSpPr/>
          <p:nvPr userDrawn="1"/>
        </p:nvSpPr>
        <p:spPr>
          <a:xfrm>
            <a:off x="457203" y="4"/>
            <a:ext cx="8686799" cy="6025955"/>
          </a:xfrm>
          <a:prstGeom prst="rect">
            <a:avLst/>
          </a:prstGeom>
          <a:solidFill>
            <a:schemeClr val="bg1"/>
          </a:solidFill>
          <a:ln>
            <a:noFill/>
          </a:ln>
          <a:effectLst>
            <a:outerShdw blurRad="127000" dist="88900" dir="8100000" algn="tr" rotWithShape="0">
              <a:prstClr val="black">
                <a:alpha val="20000"/>
              </a:prstClr>
            </a:outerShdw>
          </a:effectLst>
        </p:spPr>
        <p:style>
          <a:lnRef idx="1">
            <a:schemeClr val="accent1"/>
          </a:lnRef>
          <a:fillRef idx="3">
            <a:schemeClr val="accent1"/>
          </a:fillRef>
          <a:effectRef idx="2">
            <a:schemeClr val="accent1"/>
          </a:effectRef>
          <a:fontRef idx="minor">
            <a:schemeClr val="lt1"/>
          </a:fontRef>
        </p:style>
        <p:txBody>
          <a:bodyPr/>
          <a:lstStyle/>
          <a:p>
            <a:endParaRPr lang="en-US" sz="1350" dirty="0">
              <a:solidFill>
                <a:prstClr val="white"/>
              </a:solidFill>
            </a:endParaRPr>
          </a:p>
        </p:txBody>
      </p:sp>
      <p:sp>
        <p:nvSpPr>
          <p:cNvPr id="9" name="Freeform 8"/>
          <p:cNvSpPr/>
          <p:nvPr/>
        </p:nvSpPr>
        <p:spPr>
          <a:xfrm>
            <a:off x="450906" y="-7515"/>
            <a:ext cx="8702488" cy="6034214"/>
          </a:xfrm>
          <a:custGeom>
            <a:avLst/>
            <a:gdLst>
              <a:gd name="connsiteX0" fmla="*/ 0 w 8702488"/>
              <a:gd name="connsiteY0" fmla="*/ 0 h 6034214"/>
              <a:gd name="connsiteX1" fmla="*/ 0 w 8702488"/>
              <a:gd name="connsiteY1" fmla="*/ 6034214 h 6034214"/>
              <a:gd name="connsiteX2" fmla="*/ 8702488 w 8702488"/>
              <a:gd name="connsiteY2" fmla="*/ 6026699 h 6034214"/>
            </a:gdLst>
            <a:ahLst/>
            <a:cxnLst>
              <a:cxn ang="0">
                <a:pos x="connsiteX0" y="connsiteY0"/>
              </a:cxn>
              <a:cxn ang="0">
                <a:pos x="connsiteX1" y="connsiteY1"/>
              </a:cxn>
              <a:cxn ang="0">
                <a:pos x="connsiteX2" y="connsiteY2"/>
              </a:cxn>
            </a:cxnLst>
            <a:rect l="l" t="t" r="r" b="b"/>
            <a:pathLst>
              <a:path w="8702488" h="6034214">
                <a:moveTo>
                  <a:pt x="0" y="0"/>
                </a:moveTo>
                <a:lnTo>
                  <a:pt x="0" y="6034214"/>
                </a:lnTo>
                <a:lnTo>
                  <a:pt x="8702488" y="6026699"/>
                </a:lnTo>
              </a:path>
            </a:pathLst>
          </a:custGeom>
          <a:noFill/>
          <a:ln>
            <a:solidFill>
              <a:srgbClr val="FFDD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sz="1350" dirty="0">
              <a:solidFill>
                <a:srgbClr val="4C4C4C"/>
              </a:solidFill>
            </a:endParaRPr>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577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F3F3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5786" y="274638"/>
            <a:ext cx="7871013"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15787" y="1600204"/>
            <a:ext cx="7871014" cy="42681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2"/>
          </p:nvPr>
        </p:nvSpPr>
        <p:spPr>
          <a:xfrm>
            <a:off x="7187443" y="6287673"/>
            <a:ext cx="868746" cy="365125"/>
          </a:xfrm>
          <a:prstGeom prst="rect">
            <a:avLst/>
          </a:prstGeom>
        </p:spPr>
        <p:txBody>
          <a:bodyPr/>
          <a:lstStyle>
            <a:lvl1pPr>
              <a:defRPr sz="750">
                <a:solidFill>
                  <a:srgbClr val="7E7E7E"/>
                </a:solidFill>
              </a:defRPr>
            </a:lvl1pPr>
          </a:lstStyle>
          <a:p>
            <a:pPr fontAlgn="base">
              <a:spcBef>
                <a:spcPct val="0"/>
              </a:spcBef>
              <a:spcAft>
                <a:spcPct val="0"/>
              </a:spcAft>
            </a:pPr>
            <a:fld id="{68C2560D-EC28-3B41-86E8-18F1CE0113B4}" type="datetimeFigureOut">
              <a:rPr lang="en-US" smtClean="0">
                <a:latin typeface="Verdana" pitchFamily="34" charset="0"/>
              </a:rPr>
              <a:pPr fontAlgn="base">
                <a:spcBef>
                  <a:spcPct val="0"/>
                </a:spcBef>
                <a:spcAft>
                  <a:spcPct val="0"/>
                </a:spcAft>
              </a:pPr>
              <a:t>9/21/2020</a:t>
            </a:fld>
            <a:endParaRPr lang="en-US" dirty="0">
              <a:latin typeface="Verdana" pitchFamily="34" charset="0"/>
            </a:endParaRPr>
          </a:p>
        </p:txBody>
      </p:sp>
      <p:sp>
        <p:nvSpPr>
          <p:cNvPr id="9" name="Slide Number Placeholder 5"/>
          <p:cNvSpPr>
            <a:spLocks noGrp="1"/>
          </p:cNvSpPr>
          <p:nvPr>
            <p:ph type="sldNum" sz="quarter" idx="4"/>
          </p:nvPr>
        </p:nvSpPr>
        <p:spPr>
          <a:xfrm>
            <a:off x="8139330" y="6287673"/>
            <a:ext cx="547470" cy="365125"/>
          </a:xfrm>
          <a:prstGeom prst="rect">
            <a:avLst/>
          </a:prstGeom>
        </p:spPr>
        <p:txBody>
          <a:bodyPr/>
          <a:lstStyle>
            <a:lvl1pPr algn="r">
              <a:defRPr sz="750">
                <a:solidFill>
                  <a:srgbClr val="7E7E7E"/>
                </a:solidFill>
              </a:defRPr>
            </a:lvl1pPr>
          </a:lstStyle>
          <a:p>
            <a:pPr fontAlgn="base">
              <a:spcBef>
                <a:spcPct val="0"/>
              </a:spcBef>
              <a:spcAft>
                <a:spcPct val="0"/>
              </a:spcAft>
            </a:pPr>
            <a:fld id="{2066355A-084C-D24E-9AD2-7E4FC41EA627}" type="slidenum">
              <a:rPr lang="en-US" smtClean="0">
                <a:latin typeface="Verdana" pitchFamily="34" charset="0"/>
              </a:rPr>
              <a:pPr fontAlgn="base">
                <a:spcBef>
                  <a:spcPct val="0"/>
                </a:spcBef>
                <a:spcAft>
                  <a:spcPct val="0"/>
                </a:spcAft>
              </a:pPr>
              <a:t>‹#›</a:t>
            </a:fld>
            <a:endParaRPr lang="en-US" dirty="0">
              <a:latin typeface="Verdana" pitchFamily="34" charset="0"/>
            </a:endParaRPr>
          </a:p>
        </p:txBody>
      </p:sp>
      <p:pic>
        <p:nvPicPr>
          <p:cNvPr id="6" name="Picture 5">
            <a:extLst>
              <a:ext uri="{FF2B5EF4-FFF2-40B4-BE49-F238E27FC236}">
                <a16:creationId xmlns:a16="http://schemas.microsoft.com/office/drawing/2014/main" id="{B90B8162-3FF9-49DB-A002-666F953DD39A}"/>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bwMode="gray">
          <a:xfrm>
            <a:off x="442911" y="6248400"/>
            <a:ext cx="213519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8287015"/>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Lst>
  <p:txStyles>
    <p:titleStyle>
      <a:lvl1pPr algn="l"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4" y="857251"/>
            <a:ext cx="5655330" cy="1431131"/>
          </a:xfrm>
          <a:noFill/>
        </p:spPr>
        <p:txBody>
          <a:bodyPr>
            <a:normAutofit/>
          </a:bodyPr>
          <a:lstStyle/>
          <a:p>
            <a:pPr algn="ctr" eaLnBrk="1" hangingPunct="1"/>
            <a:r>
              <a:rPr lang="en-US" sz="2700" dirty="0">
                <a:solidFill>
                  <a:schemeClr val="tx2"/>
                </a:solidFill>
              </a:rPr>
              <a:t>Retrieval Practice</a:t>
            </a:r>
            <a:br>
              <a:rPr lang="en-US" sz="2700" dirty="0">
                <a:solidFill>
                  <a:schemeClr val="tx2"/>
                </a:solidFill>
              </a:rPr>
            </a:br>
            <a:r>
              <a:rPr lang="en-US" sz="2700" i="1" dirty="0">
                <a:solidFill>
                  <a:schemeClr val="tx2"/>
                </a:solidFill>
              </a:rPr>
              <a:t>Romeo and Juliet</a:t>
            </a:r>
          </a:p>
        </p:txBody>
      </p:sp>
      <p:pic>
        <p:nvPicPr>
          <p:cNvPr id="1026" name="Picture 2" descr="Romeo and Juliet (Folger Shakespeare Library Series) by William  Shakespeare, Paperback | Barnes &amp; Noble®">
            <a:extLst>
              <a:ext uri="{FF2B5EF4-FFF2-40B4-BE49-F238E27FC236}">
                <a16:creationId xmlns:a16="http://schemas.microsoft.com/office/drawing/2014/main" id="{D0F6AAF8-80EA-4E24-976A-C2156F4E801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6622" y="2128836"/>
            <a:ext cx="2390753" cy="3871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9970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13</a:t>
            </a:r>
          </a:p>
        </p:txBody>
      </p:sp>
      <p:sp>
        <p:nvSpPr>
          <p:cNvPr id="3" name="TextBox 2">
            <a:extLst>
              <a:ext uri="{FF2B5EF4-FFF2-40B4-BE49-F238E27FC236}">
                <a16:creationId xmlns:a16="http://schemas.microsoft.com/office/drawing/2014/main" id="{00613E7B-F47E-4E01-ABFE-D8A55D67CFE2}"/>
              </a:ext>
            </a:extLst>
          </p:cNvPr>
          <p:cNvSpPr txBox="1"/>
          <p:nvPr/>
        </p:nvSpPr>
        <p:spPr>
          <a:xfrm>
            <a:off x="0" y="868554"/>
            <a:ext cx="9081198" cy="4479431"/>
          </a:xfrm>
          <a:prstGeom prst="rect">
            <a:avLst/>
          </a:prstGeom>
          <a:noFill/>
        </p:spPr>
        <p:txBody>
          <a:bodyPr wrap="square" rtlCol="0">
            <a:spAutoFit/>
          </a:bodyPr>
          <a:lstStyle/>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masculine honor? Where have we seen examples of it in the play?</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t>
            </a:r>
            <a:r>
              <a:rPr lang="en-US" sz="2000" dirty="0">
                <a:solidFill>
                  <a:srgbClr val="00B0F0"/>
                </a:solidFill>
                <a:ea typeface="Calibri" panose="020F0502020204030204" pitchFamily="34" charset="0"/>
                <a:cs typeface="Times New Roman" panose="02020603050405020304" pitchFamily="18" charset="0"/>
              </a:rPr>
              <a:t>iambic pentameter</a:t>
            </a:r>
            <a:r>
              <a:rPr lang="en-US" sz="2000" dirty="0">
                <a:solidFill>
                  <a:schemeClr val="bg1"/>
                </a:solidFill>
                <a:ea typeface="Calibri" panose="020F0502020204030204" pitchFamily="34" charset="0"/>
                <a:cs typeface="Times New Roman" panose="02020603050405020304" pitchFamily="18" charset="0"/>
              </a:rPr>
              <a:t>? </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t>
            </a:r>
            <a:r>
              <a:rPr lang="en-US" sz="2000" dirty="0">
                <a:solidFill>
                  <a:srgbClr val="00B0F0"/>
                </a:solidFill>
                <a:ea typeface="Calibri" panose="020F0502020204030204" pitchFamily="34" charset="0"/>
                <a:cs typeface="Times New Roman" panose="02020603050405020304" pitchFamily="18" charset="0"/>
              </a:rPr>
              <a:t>blank verse</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In drama, what is the difference between an </a:t>
            </a:r>
            <a:r>
              <a:rPr lang="en-US" sz="2000" dirty="0">
                <a:solidFill>
                  <a:srgbClr val="00B0F0"/>
                </a:solidFill>
                <a:ea typeface="Calibri" panose="020F0502020204030204" pitchFamily="34" charset="0"/>
                <a:cs typeface="Times New Roman" panose="02020603050405020304" pitchFamily="18" charset="0"/>
              </a:rPr>
              <a:t>act</a:t>
            </a:r>
            <a:r>
              <a:rPr lang="en-US" sz="2000" dirty="0">
                <a:solidFill>
                  <a:schemeClr val="bg1"/>
                </a:solidFill>
                <a:ea typeface="Calibri" panose="020F0502020204030204" pitchFamily="34" charset="0"/>
                <a:cs typeface="Times New Roman" panose="02020603050405020304" pitchFamily="18" charset="0"/>
              </a:rPr>
              <a:t> and a </a:t>
            </a:r>
            <a:r>
              <a:rPr lang="en-US" sz="2000" dirty="0">
                <a:solidFill>
                  <a:srgbClr val="00B0F0"/>
                </a:solidFill>
                <a:ea typeface="Calibri" panose="020F0502020204030204" pitchFamily="34" charset="0"/>
                <a:cs typeface="Times New Roman" panose="02020603050405020304" pitchFamily="18" charset="0"/>
              </a:rPr>
              <a:t>scene</a:t>
            </a:r>
            <a:r>
              <a:rPr lang="en-US" sz="2000" dirty="0">
                <a:solidFill>
                  <a:schemeClr val="bg1"/>
                </a:solidFill>
                <a:ea typeface="Calibri" panose="020F0502020204030204" pitchFamily="34" charset="0"/>
                <a:cs typeface="Times New Roman" panose="02020603050405020304" pitchFamily="18" charset="0"/>
              </a:rPr>
              <a:t>? </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dirty="0">
                <a:solidFill>
                  <a:srgbClr val="00B0F0"/>
                </a:solidFill>
                <a:ea typeface="Calibri" panose="020F0502020204030204" pitchFamily="34" charset="0"/>
                <a:cs typeface="Times New Roman" panose="02020603050405020304" pitchFamily="18" charset="0"/>
              </a:rPr>
              <a:t>pun</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Who says this line: “Ask for me tomorrow and you shall find me a grave man”? How is it an example of a </a:t>
            </a:r>
            <a:r>
              <a:rPr lang="en-US" sz="2000" dirty="0">
                <a:solidFill>
                  <a:srgbClr val="00B0F0"/>
                </a:solidFill>
                <a:ea typeface="Calibri" panose="020F0502020204030204" pitchFamily="34" charset="0"/>
                <a:cs typeface="Times New Roman" panose="02020603050405020304" pitchFamily="18" charset="0"/>
              </a:rPr>
              <a:t>pun</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do we call a character who contrasts another character in order to highlight particular qualities?</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460569" y="483229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2000929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13</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4628190"/>
          </a:xfrm>
          <a:prstGeom prst="rect">
            <a:avLst/>
          </a:prstGeom>
          <a:noFill/>
        </p:spPr>
        <p:txBody>
          <a:bodyPr wrap="square" rtlCol="0">
            <a:spAutoFit/>
          </a:bodyPr>
          <a:lstStyle/>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Masculine honor describes a bel</a:t>
            </a:r>
            <a:r>
              <a:rPr lang="en-US" sz="2000" dirty="0">
                <a:solidFill>
                  <a:schemeClr val="tx2"/>
                </a:solidFill>
                <a:ea typeface="Calibri" panose="020F0502020204030204" pitchFamily="34" charset="0"/>
                <a:cs typeface="Times New Roman" panose="02020603050405020304" pitchFamily="18" charset="0"/>
              </a:rPr>
              <a:t>ief that men should defend their family, honor, and name, and failing to do so results in a loss of social status.</a:t>
            </a:r>
            <a:r>
              <a:rPr lang="en-US" sz="2000" dirty="0">
                <a:solidFill>
                  <a:schemeClr val="bg1"/>
                </a:solidFill>
                <a:ea typeface="Calibri" panose="020F0502020204030204" pitchFamily="34" charset="0"/>
                <a:cs typeface="Times New Roman" panose="02020603050405020304" pitchFamily="18" charset="0"/>
              </a:rPr>
              <a:t>  We have seen it &lt;</a:t>
            </a:r>
            <a:r>
              <a:rPr lang="en-US" sz="2000" dirty="0">
                <a:solidFill>
                  <a:srgbClr val="FF0000"/>
                </a:solidFill>
                <a:ea typeface="Calibri" panose="020F0502020204030204" pitchFamily="34" charset="0"/>
                <a:cs typeface="Times New Roman" panose="02020603050405020304" pitchFamily="18" charset="0"/>
              </a:rPr>
              <a:t>insert answer here</a:t>
            </a:r>
            <a:r>
              <a:rPr lang="en-US" sz="2000" dirty="0">
                <a:solidFill>
                  <a:schemeClr val="bg1"/>
                </a:solidFill>
                <a:ea typeface="Calibri" panose="020F0502020204030204" pitchFamily="34" charset="0"/>
                <a:cs typeface="Times New Roman" panose="02020603050405020304" pitchFamily="18" charset="0"/>
              </a:rPr>
              <a:t>&gt;.</a:t>
            </a:r>
          </a:p>
          <a:p>
            <a:pPr marL="457200" marR="0" lvl="0" indent="-342900">
              <a:lnSpc>
                <a:spcPct val="115000"/>
              </a:lnSpc>
              <a:spcBef>
                <a:spcPts val="600"/>
              </a:spcBef>
              <a:spcAft>
                <a:spcPts val="1000"/>
              </a:spcAft>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Iambic pentameter</a:t>
            </a:r>
            <a:r>
              <a:rPr lang="en-US" sz="2000" dirty="0">
                <a:solidFill>
                  <a:schemeClr val="bg1"/>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metered line with ten syllables and a set beat. </a:t>
            </a:r>
          </a:p>
          <a:p>
            <a:pPr marL="457200" marR="0" lvl="0" indent="-342900">
              <a:lnSpc>
                <a:spcPct val="115000"/>
              </a:lnSpc>
              <a:spcBef>
                <a:spcPts val="600"/>
              </a:spcBef>
              <a:spcAft>
                <a:spcPts val="1000"/>
              </a:spcAft>
              <a:buFont typeface="+mj-lt"/>
              <a:buAutoNum type="arabicPeriod"/>
            </a:pPr>
            <a:r>
              <a:rPr lang="en-US" sz="2000" dirty="0">
                <a:solidFill>
                  <a:srgbClr val="00B0F0"/>
                </a:solidFill>
                <a:ea typeface="Calibri" panose="020F0502020204030204" pitchFamily="34" charset="0"/>
                <a:cs typeface="Times New Roman" panose="02020603050405020304" pitchFamily="18" charset="0"/>
              </a:rPr>
              <a:t>Blank verse</a:t>
            </a:r>
            <a:r>
              <a:rPr lang="en-US" sz="2000" dirty="0">
                <a:solidFill>
                  <a:schemeClr val="bg1"/>
                </a:solidFill>
                <a:ea typeface="Calibri" panose="020F0502020204030204" pitchFamily="34" charset="0"/>
                <a:cs typeface="Times New Roman" panose="02020603050405020304" pitchFamily="18" charset="0"/>
              </a:rPr>
              <a:t> is </a:t>
            </a:r>
            <a:r>
              <a:rPr lang="en-US" sz="2000" dirty="0">
                <a:solidFill>
                  <a:schemeClr val="tx2"/>
                </a:solidFill>
                <a:ea typeface="Calibri" panose="020F0502020204030204" pitchFamily="34" charset="0"/>
                <a:cs typeface="Times New Roman" panose="02020603050405020304" pitchFamily="18" charset="0"/>
              </a:rPr>
              <a:t>unrhymed lines of iambic pentameter.</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An </a:t>
            </a:r>
            <a:r>
              <a:rPr lang="en-US" sz="2000" dirty="0">
                <a:solidFill>
                  <a:srgbClr val="00B0F0"/>
                </a:solidFill>
                <a:ea typeface="Calibri" panose="020F0502020204030204" pitchFamily="34" charset="0"/>
                <a:cs typeface="Times New Roman" panose="02020603050405020304" pitchFamily="18" charset="0"/>
              </a:rPr>
              <a:t>act</a:t>
            </a:r>
            <a:r>
              <a:rPr lang="en-US" sz="2000" dirty="0">
                <a:solidFill>
                  <a:schemeClr val="bg1"/>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major division in a play</a:t>
            </a:r>
            <a:r>
              <a:rPr lang="en-US" sz="2000" dirty="0">
                <a:solidFill>
                  <a:schemeClr val="bg1"/>
                </a:solidFill>
                <a:ea typeface="Calibri" panose="020F0502020204030204" pitchFamily="34" charset="0"/>
                <a:cs typeface="Times New Roman" panose="02020603050405020304" pitchFamily="18" charset="0"/>
              </a:rPr>
              <a:t>. A </a:t>
            </a:r>
            <a:r>
              <a:rPr lang="en-US" sz="2000" dirty="0">
                <a:solidFill>
                  <a:srgbClr val="00B0F0"/>
                </a:solidFill>
                <a:ea typeface="Calibri" panose="020F0502020204030204" pitchFamily="34" charset="0"/>
                <a:cs typeface="Times New Roman" panose="02020603050405020304" pitchFamily="18" charset="0"/>
              </a:rPr>
              <a:t>scene</a:t>
            </a:r>
            <a:r>
              <a:rPr lang="en-US" sz="2000" dirty="0">
                <a:solidFill>
                  <a:schemeClr val="bg1"/>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smaller division that occurs within an act.</a:t>
            </a:r>
          </a:p>
          <a:p>
            <a:pPr marL="457200" marR="0" lvl="0" indent="-342900">
              <a:lnSpc>
                <a:spcPct val="115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A </a:t>
            </a:r>
            <a:r>
              <a:rPr lang="en-US" sz="2000" dirty="0">
                <a:solidFill>
                  <a:srgbClr val="00B0F0"/>
                </a:solidFill>
                <a:ea typeface="Calibri" panose="020F0502020204030204" pitchFamily="34" charset="0"/>
                <a:cs typeface="Times New Roman" panose="02020603050405020304" pitchFamily="18" charset="0"/>
              </a:rPr>
              <a:t>pun</a:t>
            </a:r>
            <a:r>
              <a:rPr lang="en-US" sz="2000" dirty="0">
                <a:solidFill>
                  <a:schemeClr val="bg1"/>
                </a:solidFill>
                <a:ea typeface="Calibri" panose="020F0502020204030204" pitchFamily="34" charset="0"/>
                <a:cs typeface="Times New Roman" panose="02020603050405020304" pitchFamily="18" charset="0"/>
              </a:rPr>
              <a:t> is </a:t>
            </a:r>
            <a:r>
              <a:rPr lang="en-US" sz="2000" dirty="0">
                <a:solidFill>
                  <a:schemeClr val="tx2"/>
                </a:solidFill>
                <a:ea typeface="Calibri" panose="020F0502020204030204" pitchFamily="34" charset="0"/>
                <a:cs typeface="Times New Roman" panose="02020603050405020304" pitchFamily="18" charset="0"/>
              </a:rPr>
              <a:t>humor that occurs when a word has two or more different meanings.</a:t>
            </a:r>
          </a:p>
          <a:p>
            <a:pPr marL="457200" marR="0" lvl="0" indent="-342900">
              <a:lnSpc>
                <a:spcPct val="115000"/>
              </a:lnSpc>
              <a:spcBef>
                <a:spcPts val="600"/>
              </a:spcBef>
              <a:spcAft>
                <a:spcPts val="1000"/>
              </a:spcAft>
              <a:buFont typeface="+mj-lt"/>
              <a:buAutoNum type="arabicPeriod"/>
            </a:pPr>
            <a:r>
              <a:rPr lang="en-US" sz="2000" dirty="0">
                <a:solidFill>
                  <a:schemeClr val="tx2"/>
                </a:solidFill>
                <a:ea typeface="Calibri" panose="020F0502020204030204" pitchFamily="34" charset="0"/>
                <a:cs typeface="Times New Roman" panose="02020603050405020304" pitchFamily="18" charset="0"/>
              </a:rPr>
              <a:t>Mercutio</a:t>
            </a:r>
            <a:r>
              <a:rPr lang="en-US" sz="2000" dirty="0">
                <a:solidFill>
                  <a:schemeClr val="bg1"/>
                </a:solidFill>
                <a:ea typeface="Calibri" panose="020F0502020204030204" pitchFamily="34" charset="0"/>
                <a:cs typeface="Times New Roman" panose="02020603050405020304" pitchFamily="18" charset="0"/>
              </a:rPr>
              <a:t> says this; it is a </a:t>
            </a:r>
            <a:r>
              <a:rPr lang="en-US" sz="2000" dirty="0">
                <a:solidFill>
                  <a:srgbClr val="00B0F0"/>
                </a:solidFill>
                <a:ea typeface="Calibri" panose="020F0502020204030204" pitchFamily="34" charset="0"/>
                <a:cs typeface="Times New Roman" panose="02020603050405020304" pitchFamily="18" charset="0"/>
              </a:rPr>
              <a:t>pun</a:t>
            </a:r>
            <a:r>
              <a:rPr lang="en-US" sz="2000" dirty="0">
                <a:solidFill>
                  <a:schemeClr val="bg1"/>
                </a:solidFill>
                <a:ea typeface="Calibri" panose="020F0502020204030204" pitchFamily="34" charset="0"/>
                <a:cs typeface="Times New Roman" panose="02020603050405020304" pitchFamily="18" charset="0"/>
              </a:rPr>
              <a:t> because </a:t>
            </a:r>
            <a:r>
              <a:rPr lang="en-US" sz="2000" dirty="0">
                <a:solidFill>
                  <a:schemeClr val="tx2"/>
                </a:solidFill>
                <a:ea typeface="Calibri" panose="020F0502020204030204" pitchFamily="34" charset="0"/>
                <a:cs typeface="Times New Roman" panose="02020603050405020304" pitchFamily="18" charset="0"/>
              </a:rPr>
              <a:t>grave has two meanings—very serious and important, but also dead, because Mercutio will be in a grave.</a:t>
            </a:r>
          </a:p>
        </p:txBody>
      </p:sp>
    </p:spTree>
    <p:extLst>
      <p:ext uri="{BB962C8B-B14F-4D97-AF65-F5344CB8AC3E}">
        <p14:creationId xmlns:p14="http://schemas.microsoft.com/office/powerpoint/2010/main" val="182689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13, continued</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770724"/>
          </a:xfrm>
          <a:prstGeom prst="rect">
            <a:avLst/>
          </a:prstGeom>
          <a:noFill/>
        </p:spPr>
        <p:txBody>
          <a:bodyPr wrap="square" rtlCol="0">
            <a:spAutoFit/>
          </a:bodyPr>
          <a:lstStyle/>
          <a:p>
            <a:pPr marL="114300" marR="0" lvl="0">
              <a:lnSpc>
                <a:spcPct val="115000"/>
              </a:lnSpc>
              <a:spcBef>
                <a:spcPts val="600"/>
              </a:spcBef>
              <a:spcAft>
                <a:spcPts val="1000"/>
              </a:spcAft>
            </a:pPr>
            <a:r>
              <a:rPr lang="en-US" sz="2000" dirty="0">
                <a:solidFill>
                  <a:schemeClr val="bg1"/>
                </a:solidFill>
                <a:ea typeface="Calibri" panose="020F0502020204030204" pitchFamily="34" charset="0"/>
                <a:cs typeface="Times New Roman" panose="02020603050405020304" pitchFamily="18" charset="0"/>
              </a:rPr>
              <a:t>7. A character who contrasts another character in order to highlight particular qualities is a </a:t>
            </a:r>
            <a:r>
              <a:rPr lang="en-US" sz="2000" dirty="0">
                <a:solidFill>
                  <a:schemeClr val="tx2"/>
                </a:solidFill>
                <a:ea typeface="Calibri" panose="020F0502020204030204" pitchFamily="34" charset="0"/>
                <a:cs typeface="Times New Roman" panose="02020603050405020304" pitchFamily="18" charset="0"/>
              </a:rPr>
              <a:t>foil.</a:t>
            </a: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/7</a:t>
            </a:r>
          </a:p>
        </p:txBody>
      </p:sp>
    </p:spTree>
    <p:extLst>
      <p:ext uri="{BB962C8B-B14F-4D97-AF65-F5344CB8AC3E}">
        <p14:creationId xmlns:p14="http://schemas.microsoft.com/office/powerpoint/2010/main" val="209122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16</a:t>
            </a:r>
          </a:p>
        </p:txBody>
      </p:sp>
      <p:sp>
        <p:nvSpPr>
          <p:cNvPr id="3" name="TextBox 2">
            <a:extLst>
              <a:ext uri="{FF2B5EF4-FFF2-40B4-BE49-F238E27FC236}">
                <a16:creationId xmlns:a16="http://schemas.microsoft.com/office/drawing/2014/main" id="{00613E7B-F47E-4E01-ABFE-D8A55D67CFE2}"/>
              </a:ext>
            </a:extLst>
          </p:cNvPr>
          <p:cNvSpPr txBox="1"/>
          <p:nvPr/>
        </p:nvSpPr>
        <p:spPr>
          <a:xfrm>
            <a:off x="0" y="868554"/>
            <a:ext cx="9081198" cy="5413533"/>
          </a:xfrm>
          <a:prstGeom prst="rect">
            <a:avLst/>
          </a:prstGeom>
          <a:noFill/>
        </p:spPr>
        <p:txBody>
          <a:bodyPr wrap="square" rtlCol="0">
            <a:spAutoFit/>
          </a:bodyPr>
          <a:lstStyle/>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t>
            </a:r>
            <a:r>
              <a:rPr lang="en-US" sz="2000" dirty="0">
                <a:solidFill>
                  <a:srgbClr val="00B0F0"/>
                </a:solidFill>
                <a:ea typeface="Calibri" panose="020F0502020204030204" pitchFamily="34" charset="0"/>
                <a:cs typeface="Times New Roman" panose="02020603050405020304" pitchFamily="18" charset="0"/>
              </a:rPr>
              <a:t>dramatic irony</a:t>
            </a:r>
            <a:r>
              <a:rPr lang="en-US" sz="2000" dirty="0">
                <a:solidFill>
                  <a:schemeClr val="bg1"/>
                </a:solidFill>
                <a:ea typeface="Calibri" panose="020F0502020204030204" pitchFamily="34" charset="0"/>
                <a:cs typeface="Times New Roman" panose="02020603050405020304" pitchFamily="18" charset="0"/>
              </a:rPr>
              <a:t>? </a:t>
            </a:r>
          </a:p>
          <a:p>
            <a:pPr marL="457200" indent="-457200">
              <a:lnSpc>
                <a:spcPct val="115000"/>
              </a:lnSpc>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Complete this quote: </a:t>
            </a:r>
            <a:r>
              <a:rPr lang="en-US" sz="2000" dirty="0">
                <a:solidFill>
                  <a:srgbClr val="00B0F0"/>
                </a:solidFill>
                <a:ea typeface="Calibri" panose="020F0502020204030204" pitchFamily="34" charset="0"/>
                <a:cs typeface="Times New Roman" panose="02020603050405020304" pitchFamily="18" charset="0"/>
              </a:rPr>
              <a:t>“A pair of star-crossed lovers…”</a:t>
            </a:r>
          </a:p>
          <a:p>
            <a:pPr marL="457200" indent="-457200">
              <a:lnSpc>
                <a:spcPct val="115000"/>
              </a:lnSpc>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dirty="0">
                <a:solidFill>
                  <a:srgbClr val="00B0F0"/>
                </a:solidFill>
                <a:ea typeface="Calibri" panose="020F0502020204030204" pitchFamily="34" charset="0"/>
                <a:cs typeface="Times New Roman" panose="02020603050405020304" pitchFamily="18" charset="0"/>
              </a:rPr>
              <a:t>duality</a:t>
            </a:r>
            <a:r>
              <a:rPr lang="en-US" sz="2000" dirty="0">
                <a:solidFill>
                  <a:schemeClr val="bg1"/>
                </a:solidFill>
                <a:ea typeface="Calibri" panose="020F0502020204030204" pitchFamily="34" charset="0"/>
                <a:cs typeface="Times New Roman" panose="02020603050405020304" pitchFamily="18" charset="0"/>
              </a:rPr>
              <a:t>? Name one or two of the </a:t>
            </a:r>
            <a:r>
              <a:rPr lang="en-US" sz="2000" dirty="0">
                <a:solidFill>
                  <a:srgbClr val="00B0F0"/>
                </a:solidFill>
                <a:ea typeface="Calibri" panose="020F0502020204030204" pitchFamily="34" charset="0"/>
                <a:cs typeface="Times New Roman" panose="02020603050405020304" pitchFamily="18" charset="0"/>
              </a:rPr>
              <a:t>dualities</a:t>
            </a:r>
            <a:r>
              <a:rPr lang="en-US" sz="2000" dirty="0">
                <a:solidFill>
                  <a:schemeClr val="bg1"/>
                </a:solidFill>
                <a:ea typeface="Calibri" panose="020F0502020204030204" pitchFamily="34" charset="0"/>
                <a:cs typeface="Times New Roman" panose="02020603050405020304" pitchFamily="18" charset="0"/>
              </a:rPr>
              <a:t> Shakespeare tackles in </a:t>
            </a:r>
            <a:r>
              <a:rPr lang="en-US" sz="2000" i="1" dirty="0">
                <a:solidFill>
                  <a:schemeClr val="bg1"/>
                </a:solidFill>
                <a:ea typeface="Calibri" panose="020F0502020204030204" pitchFamily="34" charset="0"/>
                <a:cs typeface="Times New Roman" panose="02020603050405020304" pitchFamily="18" charset="0"/>
              </a:rPr>
              <a:t>Romeo and Juliet?</a:t>
            </a:r>
            <a:endParaRPr lang="en-US" sz="2000" dirty="0">
              <a:solidFill>
                <a:schemeClr val="bg1"/>
              </a:solidFill>
              <a:ea typeface="Calibri" panose="020F0502020204030204" pitchFamily="34" charset="0"/>
              <a:cs typeface="Times New Roman" panose="02020603050405020304" pitchFamily="18" charset="0"/>
            </a:endParaRPr>
          </a:p>
          <a:p>
            <a:pPr marL="457200" indent="-457200">
              <a:lnSpc>
                <a:spcPct val="115000"/>
              </a:lnSpc>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Explain how Fortune’s wheel relates to </a:t>
            </a:r>
            <a:r>
              <a:rPr lang="en-US" sz="2000" dirty="0">
                <a:solidFill>
                  <a:srgbClr val="00B0F0"/>
                </a:solidFill>
                <a:ea typeface="Calibri" panose="020F0502020204030204" pitchFamily="34" charset="0"/>
                <a:cs typeface="Times New Roman" panose="02020603050405020304" pitchFamily="18" charset="0"/>
              </a:rPr>
              <a:t>fate</a:t>
            </a:r>
            <a:r>
              <a:rPr lang="en-US" sz="2000" dirty="0">
                <a:solidFill>
                  <a:schemeClr val="bg1"/>
                </a:solidFill>
                <a:ea typeface="Calibri" panose="020F0502020204030204" pitchFamily="34" charset="0"/>
                <a:cs typeface="Times New Roman" panose="02020603050405020304" pitchFamily="18" charset="0"/>
              </a:rPr>
              <a:t>.</a:t>
            </a:r>
          </a:p>
          <a:p>
            <a:pPr marL="457200" indent="-457200">
              <a:lnSpc>
                <a:spcPct val="115000"/>
              </a:lnSpc>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are some </a:t>
            </a:r>
            <a:r>
              <a:rPr lang="en-US" sz="2000" dirty="0">
                <a:solidFill>
                  <a:srgbClr val="00B0F0"/>
                </a:solidFill>
                <a:ea typeface="Calibri" panose="020F0502020204030204" pitchFamily="34" charset="0"/>
                <a:cs typeface="Times New Roman" panose="02020603050405020304" pitchFamily="18" charset="0"/>
              </a:rPr>
              <a:t>motifs</a:t>
            </a:r>
            <a:r>
              <a:rPr lang="en-US" sz="2000" dirty="0">
                <a:solidFill>
                  <a:schemeClr val="bg1"/>
                </a:solidFill>
                <a:ea typeface="Calibri" panose="020F0502020204030204" pitchFamily="34" charset="0"/>
                <a:cs typeface="Times New Roman" panose="02020603050405020304" pitchFamily="18" charset="0"/>
              </a:rPr>
              <a:t> that occur in the play?</a:t>
            </a:r>
          </a:p>
          <a:p>
            <a:pPr marL="457200" indent="-457200">
              <a:lnSpc>
                <a:spcPct val="115000"/>
              </a:lnSpc>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an </a:t>
            </a:r>
            <a:r>
              <a:rPr lang="en-US" sz="2000" dirty="0">
                <a:solidFill>
                  <a:srgbClr val="00B0F0"/>
                </a:solidFill>
                <a:ea typeface="Calibri" panose="020F0502020204030204" pitchFamily="34" charset="0"/>
                <a:cs typeface="Times New Roman" panose="02020603050405020304" pitchFamily="18" charset="0"/>
              </a:rPr>
              <a:t>apostrophe</a:t>
            </a:r>
            <a:r>
              <a:rPr lang="en-US" sz="2000" dirty="0">
                <a:solidFill>
                  <a:schemeClr val="bg1"/>
                </a:solidFill>
                <a:ea typeface="Calibri" panose="020F0502020204030204" pitchFamily="34" charset="0"/>
                <a:cs typeface="Times New Roman" panose="02020603050405020304" pitchFamily="18" charset="0"/>
              </a:rPr>
              <a:t>?</a:t>
            </a:r>
          </a:p>
          <a:p>
            <a:pPr marL="457200" indent="-457200">
              <a:lnSpc>
                <a:spcPct val="115000"/>
              </a:lnSpc>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15000"/>
              </a:lnSpc>
              <a:spcBef>
                <a:spcPts val="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might darkness represent to Juliet? Why might she call on it?</a:t>
            </a:r>
          </a:p>
          <a:p>
            <a:pPr marL="457200" marR="0" lvl="0" indent="-342900">
              <a:lnSpc>
                <a:spcPct val="115000"/>
              </a:lnSpc>
              <a:spcBef>
                <a:spcPts val="600"/>
              </a:spcBef>
              <a:spcAft>
                <a:spcPts val="100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397767" y="3019818"/>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17223589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16</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5162567"/>
          </a:xfrm>
          <a:prstGeom prst="rect">
            <a:avLst/>
          </a:prstGeom>
          <a:noFill/>
        </p:spPr>
        <p:txBody>
          <a:bodyPr wrap="square" rtlCol="0">
            <a:spAutoFit/>
          </a:bodyPr>
          <a:lstStyle/>
          <a:p>
            <a:pPr marL="457200" lvl="0" indent="-457200">
              <a:lnSpc>
                <a:spcPct val="115000"/>
              </a:lnSpc>
              <a:buFont typeface="+mj-lt"/>
              <a:buAutoNum type="arabicPeriod"/>
            </a:pPr>
            <a:r>
              <a:rPr lang="en-US" dirty="0">
                <a:solidFill>
                  <a:srgbClr val="00B0F0"/>
                </a:solidFill>
                <a:ea typeface="Calibri" panose="020F0502020204030204" pitchFamily="34" charset="0"/>
                <a:cs typeface="Times New Roman" panose="02020603050405020304" pitchFamily="18" charset="0"/>
              </a:rPr>
              <a:t>Dramatic irony</a:t>
            </a:r>
            <a:r>
              <a:rPr lang="en-US" dirty="0">
                <a:solidFill>
                  <a:prstClr val="white"/>
                </a:solidFill>
                <a:ea typeface="Calibri" panose="020F0502020204030204" pitchFamily="34" charset="0"/>
                <a:cs typeface="Times New Roman" panose="02020603050405020304" pitchFamily="18" charset="0"/>
              </a:rPr>
              <a:t> is when </a:t>
            </a:r>
            <a:r>
              <a:rPr lang="en-US" dirty="0">
                <a:solidFill>
                  <a:schemeClr val="tx2"/>
                </a:solidFill>
                <a:ea typeface="Calibri" panose="020F0502020204030204" pitchFamily="34" charset="0"/>
                <a:cs typeface="Times New Roman" panose="02020603050405020304" pitchFamily="18" charset="0"/>
              </a:rPr>
              <a:t>readers know more than the characters.</a:t>
            </a:r>
          </a:p>
          <a:p>
            <a:pPr marL="457200" lvl="0" indent="-457200">
              <a:lnSpc>
                <a:spcPct val="115000"/>
              </a:lnSpc>
              <a:buFont typeface="+mj-lt"/>
              <a:buAutoNum type="arabicPeriod"/>
            </a:pPr>
            <a:endParaRPr lang="en-US" dirty="0">
              <a:solidFill>
                <a:prstClr val="white"/>
              </a:solidFill>
              <a:ea typeface="Calibri" panose="020F0502020204030204" pitchFamily="34" charset="0"/>
              <a:cs typeface="Times New Roman" panose="02020603050405020304" pitchFamily="18" charset="0"/>
            </a:endParaRPr>
          </a:p>
          <a:p>
            <a:pPr marL="457200" lvl="0" indent="-457200">
              <a:lnSpc>
                <a:spcPct val="115000"/>
              </a:lnSpc>
              <a:buFont typeface="+mj-lt"/>
              <a:buAutoNum type="arabicPeriod"/>
            </a:pPr>
            <a:r>
              <a:rPr lang="en-US" dirty="0">
                <a:solidFill>
                  <a:srgbClr val="00B0F0"/>
                </a:solidFill>
                <a:ea typeface="Calibri" panose="020F0502020204030204" pitchFamily="34" charset="0"/>
                <a:cs typeface="Times New Roman" panose="02020603050405020304" pitchFamily="18" charset="0"/>
              </a:rPr>
              <a:t>“A pair of star-crossed lovers </a:t>
            </a:r>
            <a:r>
              <a:rPr lang="en-US" dirty="0">
                <a:solidFill>
                  <a:schemeClr val="tx2"/>
                </a:solidFill>
                <a:ea typeface="Calibri" panose="020F0502020204030204" pitchFamily="34" charset="0"/>
                <a:cs typeface="Times New Roman" panose="02020603050405020304" pitchFamily="18" charset="0"/>
              </a:rPr>
              <a:t>take their life”</a:t>
            </a:r>
          </a:p>
          <a:p>
            <a:pPr marL="457200" lvl="0" indent="-457200">
              <a:lnSpc>
                <a:spcPct val="115000"/>
              </a:lnSpc>
              <a:buFont typeface="+mj-lt"/>
              <a:buAutoNum type="arabicPeriod"/>
            </a:pPr>
            <a:endParaRPr lang="en-US" dirty="0">
              <a:solidFill>
                <a:prstClr val="white"/>
              </a:solidFill>
              <a:ea typeface="Calibri" panose="020F0502020204030204" pitchFamily="34" charset="0"/>
              <a:cs typeface="Times New Roman" panose="02020603050405020304" pitchFamily="18" charset="0"/>
            </a:endParaRPr>
          </a:p>
          <a:p>
            <a:pPr marL="457200" lvl="0" indent="-457200">
              <a:lnSpc>
                <a:spcPct val="115000"/>
              </a:lnSpc>
              <a:buFont typeface="+mj-lt"/>
              <a:buAutoNum type="arabicPeriod"/>
            </a:pPr>
            <a:r>
              <a:rPr lang="en-US" dirty="0">
                <a:solidFill>
                  <a:prstClr val="white"/>
                </a:solidFill>
                <a:ea typeface="Calibri" panose="020F0502020204030204" pitchFamily="34" charset="0"/>
                <a:cs typeface="Times New Roman" panose="02020603050405020304" pitchFamily="18" charset="0"/>
              </a:rPr>
              <a:t>A </a:t>
            </a:r>
            <a:r>
              <a:rPr lang="en-US" dirty="0">
                <a:solidFill>
                  <a:srgbClr val="00B0F0"/>
                </a:solidFill>
                <a:ea typeface="Calibri" panose="020F0502020204030204" pitchFamily="34" charset="0"/>
                <a:cs typeface="Times New Roman" panose="02020603050405020304" pitchFamily="18" charset="0"/>
              </a:rPr>
              <a:t>duality</a:t>
            </a:r>
            <a:r>
              <a:rPr lang="en-US" dirty="0">
                <a:solidFill>
                  <a:prstClr val="white"/>
                </a:solidFill>
                <a:ea typeface="Calibri" panose="020F0502020204030204" pitchFamily="34" charset="0"/>
                <a:cs typeface="Times New Roman" panose="02020603050405020304" pitchFamily="18" charset="0"/>
              </a:rPr>
              <a:t> is a </a:t>
            </a:r>
            <a:r>
              <a:rPr lang="en-US" dirty="0">
                <a:solidFill>
                  <a:schemeClr val="tx2"/>
                </a:solidFill>
                <a:ea typeface="Calibri" panose="020F0502020204030204" pitchFamily="34" charset="0"/>
                <a:cs typeface="Times New Roman" panose="02020603050405020304" pitchFamily="18" charset="0"/>
              </a:rPr>
              <a:t>contrast between two ideas that point out themes in a text</a:t>
            </a:r>
            <a:r>
              <a:rPr lang="en-US" dirty="0">
                <a:solidFill>
                  <a:prstClr val="white"/>
                </a:solidFill>
                <a:ea typeface="Calibri" panose="020F0502020204030204" pitchFamily="34" charset="0"/>
                <a:cs typeface="Times New Roman" panose="02020603050405020304" pitchFamily="18" charset="0"/>
              </a:rPr>
              <a:t>.  </a:t>
            </a:r>
            <a:r>
              <a:rPr lang="en-US">
                <a:solidFill>
                  <a:schemeClr val="tx2"/>
                </a:solidFill>
                <a:ea typeface="Calibri" panose="020F0502020204030204" pitchFamily="34" charset="0"/>
                <a:cs typeface="Times New Roman" panose="02020603050405020304" pitchFamily="18" charset="0"/>
              </a:rPr>
              <a:t>Fate vs. </a:t>
            </a:r>
            <a:r>
              <a:rPr lang="en-US" dirty="0">
                <a:solidFill>
                  <a:schemeClr val="tx2"/>
                </a:solidFill>
                <a:ea typeface="Calibri" panose="020F0502020204030204" pitchFamily="34" charset="0"/>
                <a:cs typeface="Times New Roman" panose="02020603050405020304" pitchFamily="18" charset="0"/>
              </a:rPr>
              <a:t>free will</a:t>
            </a:r>
            <a:r>
              <a:rPr lang="en-US" dirty="0">
                <a:solidFill>
                  <a:prstClr val="white"/>
                </a:solidFill>
                <a:ea typeface="Calibri" panose="020F0502020204030204" pitchFamily="34" charset="0"/>
                <a:cs typeface="Times New Roman" panose="02020603050405020304" pitchFamily="18" charset="0"/>
              </a:rPr>
              <a:t> is a </a:t>
            </a:r>
            <a:r>
              <a:rPr lang="en-US" dirty="0">
                <a:solidFill>
                  <a:srgbClr val="00B0F0"/>
                </a:solidFill>
                <a:ea typeface="Calibri" panose="020F0502020204030204" pitchFamily="34" charset="0"/>
                <a:cs typeface="Times New Roman" panose="02020603050405020304" pitchFamily="18" charset="0"/>
              </a:rPr>
              <a:t>duality.</a:t>
            </a:r>
          </a:p>
          <a:p>
            <a:pPr marL="457200" lvl="0" indent="-457200">
              <a:lnSpc>
                <a:spcPct val="115000"/>
              </a:lnSpc>
              <a:buFont typeface="+mj-lt"/>
              <a:buAutoNum type="arabicPeriod"/>
            </a:pPr>
            <a:endParaRPr lang="en-US" dirty="0">
              <a:solidFill>
                <a:prstClr val="white"/>
              </a:solidFill>
              <a:ea typeface="Calibri" panose="020F0502020204030204" pitchFamily="34" charset="0"/>
              <a:cs typeface="Times New Roman" panose="02020603050405020304" pitchFamily="18" charset="0"/>
            </a:endParaRPr>
          </a:p>
          <a:p>
            <a:pPr marL="457200" lvl="0" indent="-457200">
              <a:lnSpc>
                <a:spcPct val="115000"/>
              </a:lnSpc>
              <a:buFont typeface="+mj-lt"/>
              <a:buAutoNum type="arabicPeriod"/>
            </a:pPr>
            <a:r>
              <a:rPr lang="en-US" dirty="0">
                <a:solidFill>
                  <a:schemeClr val="tx2"/>
                </a:solidFill>
                <a:ea typeface="Calibri" panose="020F0502020204030204" pitchFamily="34" charset="0"/>
                <a:cs typeface="Times New Roman" panose="02020603050405020304" pitchFamily="18" charset="0"/>
              </a:rPr>
              <a:t>Elizabethans picture fate as a wheel. People hold on to the wheel while Fortune spins it.</a:t>
            </a:r>
            <a:r>
              <a:rPr lang="en-US" dirty="0">
                <a:solidFill>
                  <a:prstClr val="white"/>
                </a:solidFill>
                <a:ea typeface="Calibri" panose="020F0502020204030204" pitchFamily="34" charset="0"/>
                <a:cs typeface="Times New Roman" panose="02020603050405020304" pitchFamily="18" charset="0"/>
              </a:rPr>
              <a:t> </a:t>
            </a:r>
          </a:p>
          <a:p>
            <a:pPr marL="457200" lvl="0" indent="-457200">
              <a:lnSpc>
                <a:spcPct val="115000"/>
              </a:lnSpc>
              <a:buFont typeface="+mj-lt"/>
              <a:buAutoNum type="arabicPeriod"/>
            </a:pPr>
            <a:endParaRPr lang="en-US" dirty="0">
              <a:solidFill>
                <a:prstClr val="white"/>
              </a:solidFill>
              <a:ea typeface="Calibri" panose="020F0502020204030204" pitchFamily="34" charset="0"/>
              <a:cs typeface="Times New Roman" panose="02020603050405020304" pitchFamily="18" charset="0"/>
            </a:endParaRPr>
          </a:p>
          <a:p>
            <a:pPr marL="457200" lvl="0" indent="-457200">
              <a:lnSpc>
                <a:spcPct val="115000"/>
              </a:lnSpc>
              <a:buFont typeface="+mj-lt"/>
              <a:buAutoNum type="arabicPeriod"/>
            </a:pPr>
            <a:r>
              <a:rPr lang="en-US" dirty="0">
                <a:solidFill>
                  <a:prstClr val="white"/>
                </a:solidFill>
                <a:ea typeface="Calibri" panose="020F0502020204030204" pitchFamily="34" charset="0"/>
                <a:cs typeface="Times New Roman" panose="02020603050405020304" pitchFamily="18" charset="0"/>
              </a:rPr>
              <a:t>Some motifs are </a:t>
            </a:r>
            <a:r>
              <a:rPr lang="en-US" dirty="0">
                <a:solidFill>
                  <a:schemeClr val="tx2"/>
                </a:solidFill>
                <a:ea typeface="Calibri" panose="020F0502020204030204" pitchFamily="34" charset="0"/>
                <a:cs typeface="Times New Roman" panose="02020603050405020304" pitchFamily="18" charset="0"/>
              </a:rPr>
              <a:t>light/dark, time, celestial or heavenly objects.</a:t>
            </a:r>
          </a:p>
          <a:p>
            <a:pPr marL="457200" lvl="0" indent="-457200">
              <a:lnSpc>
                <a:spcPct val="115000"/>
              </a:lnSpc>
              <a:buFont typeface="+mj-lt"/>
              <a:buAutoNum type="arabicPeriod"/>
            </a:pPr>
            <a:endParaRPr lang="en-US" dirty="0">
              <a:solidFill>
                <a:prstClr val="white"/>
              </a:solidFill>
              <a:ea typeface="Calibri" panose="020F0502020204030204" pitchFamily="34" charset="0"/>
              <a:cs typeface="Times New Roman" panose="02020603050405020304" pitchFamily="18" charset="0"/>
            </a:endParaRPr>
          </a:p>
          <a:p>
            <a:pPr marL="457200" lvl="0" indent="-457200">
              <a:lnSpc>
                <a:spcPct val="115000"/>
              </a:lnSpc>
              <a:buFont typeface="+mj-lt"/>
              <a:buAutoNum type="arabicPeriod"/>
            </a:pPr>
            <a:r>
              <a:rPr lang="en-US" dirty="0">
                <a:solidFill>
                  <a:prstClr val="white"/>
                </a:solidFill>
                <a:ea typeface="Calibri" panose="020F0502020204030204" pitchFamily="34" charset="0"/>
                <a:cs typeface="Times New Roman" panose="02020603050405020304" pitchFamily="18" charset="0"/>
              </a:rPr>
              <a:t>An </a:t>
            </a:r>
            <a:r>
              <a:rPr lang="en-US" dirty="0">
                <a:solidFill>
                  <a:srgbClr val="00B0F0"/>
                </a:solidFill>
                <a:ea typeface="Calibri" panose="020F0502020204030204" pitchFamily="34" charset="0"/>
                <a:cs typeface="Times New Roman" panose="02020603050405020304" pitchFamily="18" charset="0"/>
              </a:rPr>
              <a:t>apostrophe</a:t>
            </a:r>
            <a:r>
              <a:rPr lang="en-US" dirty="0">
                <a:solidFill>
                  <a:prstClr val="white"/>
                </a:solidFill>
                <a:ea typeface="Calibri" panose="020F0502020204030204" pitchFamily="34" charset="0"/>
                <a:cs typeface="Times New Roman" panose="02020603050405020304" pitchFamily="18" charset="0"/>
              </a:rPr>
              <a:t> is when a </a:t>
            </a:r>
            <a:r>
              <a:rPr lang="en-US" dirty="0">
                <a:solidFill>
                  <a:schemeClr val="tx2"/>
                </a:solidFill>
                <a:ea typeface="Calibri" panose="020F0502020204030204" pitchFamily="34" charset="0"/>
                <a:cs typeface="Times New Roman" panose="02020603050405020304" pitchFamily="18" charset="0"/>
              </a:rPr>
              <a:t>speaker addresses someone or something that cannot respond.</a:t>
            </a:r>
          </a:p>
          <a:p>
            <a:pPr marL="457200" lvl="0" indent="-457200">
              <a:lnSpc>
                <a:spcPct val="115000"/>
              </a:lnSpc>
              <a:buFont typeface="+mj-lt"/>
              <a:buAutoNum type="arabicPeriod"/>
            </a:pPr>
            <a:endParaRPr lang="en-US" dirty="0">
              <a:solidFill>
                <a:prstClr val="white"/>
              </a:solidFill>
              <a:ea typeface="Calibri" panose="020F0502020204030204" pitchFamily="34" charset="0"/>
              <a:cs typeface="Times New Roman" panose="02020603050405020304" pitchFamily="18" charset="0"/>
            </a:endParaRPr>
          </a:p>
          <a:p>
            <a:pPr marL="457200" lvl="0" indent="-457200">
              <a:lnSpc>
                <a:spcPct val="115000"/>
              </a:lnSpc>
              <a:buFont typeface="+mj-lt"/>
              <a:buAutoNum type="arabicPeriod"/>
            </a:pPr>
            <a:r>
              <a:rPr lang="en-US" dirty="0">
                <a:solidFill>
                  <a:prstClr val="white"/>
                </a:solidFill>
                <a:ea typeface="Calibri" panose="020F0502020204030204" pitchFamily="34" charset="0"/>
                <a:cs typeface="Times New Roman" panose="02020603050405020304" pitchFamily="18" charset="0"/>
              </a:rPr>
              <a:t>Darkness might represent &lt;</a:t>
            </a:r>
            <a:r>
              <a:rPr lang="en-US" dirty="0">
                <a:solidFill>
                  <a:srgbClr val="FF0000"/>
                </a:solidFill>
                <a:ea typeface="Calibri" panose="020F0502020204030204" pitchFamily="34" charset="0"/>
                <a:cs typeface="Times New Roman" panose="02020603050405020304" pitchFamily="18" charset="0"/>
              </a:rPr>
              <a:t>insert answer here</a:t>
            </a:r>
            <a:r>
              <a:rPr lang="en-US" dirty="0">
                <a:solidFill>
                  <a:prstClr val="white"/>
                </a:solidFill>
                <a:ea typeface="Calibri" panose="020F0502020204030204" pitchFamily="34" charset="0"/>
                <a:cs typeface="Times New Roman" panose="02020603050405020304" pitchFamily="18" charset="0"/>
              </a:rPr>
              <a:t>&gt;. She might call on it to &lt;</a:t>
            </a:r>
            <a:r>
              <a:rPr lang="en-US" dirty="0">
                <a:solidFill>
                  <a:srgbClr val="FF0000"/>
                </a:solidFill>
                <a:ea typeface="Calibri" panose="020F0502020204030204" pitchFamily="34" charset="0"/>
                <a:cs typeface="Times New Roman" panose="02020603050405020304" pitchFamily="18" charset="0"/>
              </a:rPr>
              <a:t>inset answer here</a:t>
            </a:r>
            <a:r>
              <a:rPr lang="en-US" dirty="0">
                <a:solidFill>
                  <a:prstClr val="white"/>
                </a:solidFill>
                <a:ea typeface="Calibri" panose="020F0502020204030204" pitchFamily="34" charset="0"/>
                <a:cs typeface="Times New Roman" panose="02020603050405020304" pitchFamily="18" charset="0"/>
              </a:rPr>
              <a:t>&gt;.</a:t>
            </a: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/7</a:t>
            </a:r>
          </a:p>
        </p:txBody>
      </p:sp>
    </p:spTree>
    <p:extLst>
      <p:ext uri="{BB962C8B-B14F-4D97-AF65-F5344CB8AC3E}">
        <p14:creationId xmlns:p14="http://schemas.microsoft.com/office/powerpoint/2010/main" val="3038885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19</a:t>
            </a:r>
          </a:p>
        </p:txBody>
      </p:sp>
      <p:sp>
        <p:nvSpPr>
          <p:cNvPr id="3" name="TextBox 2">
            <a:extLst>
              <a:ext uri="{FF2B5EF4-FFF2-40B4-BE49-F238E27FC236}">
                <a16:creationId xmlns:a16="http://schemas.microsoft.com/office/drawing/2014/main" id="{00613E7B-F47E-4E01-ABFE-D8A55D67CFE2}"/>
              </a:ext>
            </a:extLst>
          </p:cNvPr>
          <p:cNvSpPr txBox="1"/>
          <p:nvPr/>
        </p:nvSpPr>
        <p:spPr>
          <a:xfrm>
            <a:off x="0" y="868554"/>
            <a:ext cx="9081198" cy="5053628"/>
          </a:xfrm>
          <a:prstGeom prst="rect">
            <a:avLst/>
          </a:prstGeom>
          <a:noFill/>
        </p:spPr>
        <p:txBody>
          <a:bodyPr wrap="square" rtlCol="0">
            <a:spAutoFit/>
          </a:bodyPr>
          <a:lstStyle/>
          <a:p>
            <a:pPr marL="457200" marR="0" lvl="0" indent="-457200">
              <a:lnSpc>
                <a:spcPct val="107000"/>
              </a:lnSpc>
              <a:spcBef>
                <a:spcPts val="0"/>
              </a:spcBef>
              <a:spcAft>
                <a:spcPts val="800"/>
              </a:spcAft>
              <a:buFont typeface="+mj-lt"/>
              <a:buAutoNum type="arabicPeriod"/>
            </a:pPr>
            <a:r>
              <a:rPr lang="en-US" sz="2000" dirty="0">
                <a:solidFill>
                  <a:schemeClr val="bg1"/>
                </a:solidFill>
                <a:ea typeface="Calibri" panose="020F0502020204030204" pitchFamily="34" charset="0"/>
                <a:cs typeface="Calibri" panose="020F0502020204030204" pitchFamily="34" charset="0"/>
              </a:rPr>
              <a:t>What is an </a:t>
            </a:r>
            <a:r>
              <a:rPr lang="en-US" sz="2000" dirty="0">
                <a:solidFill>
                  <a:srgbClr val="00B0F0"/>
                </a:solidFill>
                <a:ea typeface="Calibri" panose="020F0502020204030204" pitchFamily="34" charset="0"/>
                <a:cs typeface="Calibri" panose="020F0502020204030204" pitchFamily="34" charset="0"/>
              </a:rPr>
              <a:t>apostrophe</a:t>
            </a:r>
            <a:r>
              <a:rPr lang="en-US" sz="2000" dirty="0">
                <a:solidFill>
                  <a:schemeClr val="bg1"/>
                </a:solidFill>
                <a:ea typeface="Calibri" panose="020F0502020204030204" pitchFamily="34" charset="0"/>
                <a:cs typeface="Calibri" panose="020F0502020204030204" pitchFamily="34" charset="0"/>
              </a:rPr>
              <a:t>?</a:t>
            </a:r>
            <a:endParaRPr lang="en-US" sz="2000" dirty="0">
              <a:solidFill>
                <a:schemeClr val="bg1"/>
              </a:solidFill>
              <a:ea typeface="Calibri" panose="020F0502020204030204" pitchFamily="34" charset="0"/>
              <a:cs typeface="Times New Roman" panose="02020603050405020304" pitchFamily="18" charset="0"/>
            </a:endParaRPr>
          </a:p>
          <a:p>
            <a:pPr marL="457200" indent="-457200">
              <a:lnSpc>
                <a:spcPct val="107000"/>
              </a:lnSpc>
              <a:spcAft>
                <a:spcPts val="80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rabicPeriod"/>
            </a:pPr>
            <a:r>
              <a:rPr lang="en-US" sz="2000" dirty="0">
                <a:solidFill>
                  <a:schemeClr val="bg1"/>
                </a:solidFill>
                <a:ea typeface="Calibri" panose="020F0502020204030204" pitchFamily="34" charset="0"/>
                <a:cs typeface="Calibri" panose="020F0502020204030204" pitchFamily="34" charset="0"/>
              </a:rPr>
              <a:t>What is patriarchy?</a:t>
            </a:r>
            <a:endParaRPr lang="en-US" sz="2000" dirty="0">
              <a:solidFill>
                <a:schemeClr val="bg1"/>
              </a:solidFill>
              <a:ea typeface="Calibri" panose="020F0502020204030204" pitchFamily="34" charset="0"/>
              <a:cs typeface="Times New Roman" panose="02020603050405020304" pitchFamily="18" charset="0"/>
            </a:endParaRPr>
          </a:p>
          <a:p>
            <a:pPr marL="457200" indent="-457200">
              <a:lnSpc>
                <a:spcPct val="107000"/>
              </a:lnSpc>
              <a:spcAft>
                <a:spcPts val="80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rabicPeriod"/>
            </a:pPr>
            <a:r>
              <a:rPr lang="en-US" sz="2000" dirty="0">
                <a:solidFill>
                  <a:schemeClr val="bg1"/>
                </a:solidFill>
                <a:ea typeface="Calibri" panose="020F0502020204030204" pitchFamily="34" charset="0"/>
                <a:cs typeface="Calibri" panose="020F0502020204030204" pitchFamily="34" charset="0"/>
              </a:rPr>
              <a:t>What is the difference between </a:t>
            </a:r>
            <a:r>
              <a:rPr lang="en-US" sz="2000" dirty="0">
                <a:solidFill>
                  <a:srgbClr val="00B0F0"/>
                </a:solidFill>
                <a:ea typeface="Calibri" panose="020F0502020204030204" pitchFamily="34" charset="0"/>
                <a:cs typeface="Calibri" panose="020F0502020204030204" pitchFamily="34" charset="0"/>
              </a:rPr>
              <a:t>tragedy</a:t>
            </a:r>
            <a:r>
              <a:rPr lang="en-US" sz="2000" b="1" dirty="0">
                <a:solidFill>
                  <a:schemeClr val="bg1"/>
                </a:solidFill>
                <a:ea typeface="Calibri" panose="020F0502020204030204" pitchFamily="34" charset="0"/>
                <a:cs typeface="Calibri" panose="020F0502020204030204" pitchFamily="34" charset="0"/>
              </a:rPr>
              <a:t> </a:t>
            </a:r>
            <a:r>
              <a:rPr lang="en-US" sz="2000" dirty="0">
                <a:solidFill>
                  <a:schemeClr val="bg1"/>
                </a:solidFill>
                <a:ea typeface="Calibri" panose="020F0502020204030204" pitchFamily="34" charset="0"/>
                <a:cs typeface="Calibri" panose="020F0502020204030204" pitchFamily="34" charset="0"/>
              </a:rPr>
              <a:t>and </a:t>
            </a:r>
            <a:r>
              <a:rPr lang="en-US" sz="2000" dirty="0">
                <a:solidFill>
                  <a:srgbClr val="00B0F0"/>
                </a:solidFill>
                <a:ea typeface="Calibri" panose="020F0502020204030204" pitchFamily="34" charset="0"/>
                <a:cs typeface="Calibri" panose="020F0502020204030204" pitchFamily="34" charset="0"/>
              </a:rPr>
              <a:t>comedy</a:t>
            </a:r>
            <a:r>
              <a:rPr lang="en-US" sz="2000" dirty="0">
                <a:solidFill>
                  <a:schemeClr val="bg1"/>
                </a:solidFill>
                <a:ea typeface="Calibri" panose="020F0502020204030204" pitchFamily="34" charset="0"/>
                <a:cs typeface="Calibri" panose="020F0502020204030204" pitchFamily="34" charset="0"/>
              </a:rPr>
              <a:t>?</a:t>
            </a:r>
            <a:endParaRPr lang="en-US" sz="2000" dirty="0">
              <a:solidFill>
                <a:schemeClr val="bg1"/>
              </a:solidFill>
              <a:ea typeface="Calibri" panose="020F0502020204030204" pitchFamily="34" charset="0"/>
              <a:cs typeface="Times New Roman" panose="02020603050405020304" pitchFamily="18" charset="0"/>
            </a:endParaRPr>
          </a:p>
          <a:p>
            <a:pPr marL="457200" indent="-457200">
              <a:lnSpc>
                <a:spcPct val="107000"/>
              </a:lnSpc>
              <a:spcAft>
                <a:spcPts val="80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rabicPeriod"/>
            </a:pPr>
            <a:r>
              <a:rPr lang="en-US" sz="2000" dirty="0">
                <a:solidFill>
                  <a:schemeClr val="bg1"/>
                </a:solidFill>
                <a:ea typeface="Calibri" panose="020F0502020204030204" pitchFamily="34" charset="0"/>
                <a:cs typeface="Calibri" panose="020F0502020204030204" pitchFamily="34" charset="0"/>
              </a:rPr>
              <a:t>Complete this quote—both lines! </a:t>
            </a:r>
            <a:r>
              <a:rPr lang="en-US" sz="2000" dirty="0">
                <a:solidFill>
                  <a:srgbClr val="00B0F0"/>
                </a:solidFill>
                <a:ea typeface="Calibri" panose="020F0502020204030204" pitchFamily="34" charset="0"/>
                <a:cs typeface="Calibri" panose="020F0502020204030204" pitchFamily="34" charset="0"/>
              </a:rPr>
              <a:t>“What’s in a name?...”</a:t>
            </a:r>
            <a:endParaRPr lang="en-US" sz="2000" dirty="0">
              <a:solidFill>
                <a:srgbClr val="00B0F0"/>
              </a:solidFill>
              <a:ea typeface="Calibri" panose="020F0502020204030204" pitchFamily="34" charset="0"/>
              <a:cs typeface="Times New Roman" panose="02020603050405020304" pitchFamily="18" charset="0"/>
            </a:endParaRPr>
          </a:p>
          <a:p>
            <a:pPr marL="457200" indent="-457200">
              <a:lnSpc>
                <a:spcPct val="107000"/>
              </a:lnSpc>
              <a:spcAft>
                <a:spcPts val="80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rabicPeriod"/>
            </a:pPr>
            <a:r>
              <a:rPr lang="en-US" sz="2000" dirty="0">
                <a:solidFill>
                  <a:schemeClr val="bg1"/>
                </a:solidFill>
                <a:ea typeface="Calibri" panose="020F0502020204030204" pitchFamily="34" charset="0"/>
                <a:cs typeface="Calibri" panose="020F0502020204030204" pitchFamily="34" charset="0"/>
              </a:rPr>
              <a:t>What do we call it when we as readers know more than the characters in the play?</a:t>
            </a:r>
            <a:endParaRPr lang="en-US" sz="2000" dirty="0">
              <a:solidFill>
                <a:schemeClr val="bg1"/>
              </a:solidFill>
              <a:ea typeface="Calibri" panose="020F0502020204030204" pitchFamily="34" charset="0"/>
              <a:cs typeface="Times New Roman" panose="02020603050405020304" pitchFamily="18" charset="0"/>
            </a:endParaRPr>
          </a:p>
          <a:p>
            <a:pPr marL="457200" indent="-457200">
              <a:lnSpc>
                <a:spcPct val="107000"/>
              </a:lnSpc>
              <a:spcAft>
                <a:spcPts val="80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0"/>
              </a:spcBef>
              <a:spcAft>
                <a:spcPts val="800"/>
              </a:spcAft>
              <a:buFont typeface="+mj-lt"/>
              <a:buAutoNum type="arabicPeriod"/>
            </a:pPr>
            <a:r>
              <a:rPr lang="en-US" sz="2000" dirty="0">
                <a:solidFill>
                  <a:schemeClr val="bg1"/>
                </a:solidFill>
                <a:ea typeface="Calibri" panose="020F0502020204030204" pitchFamily="34" charset="0"/>
                <a:cs typeface="Calibri" panose="020F0502020204030204" pitchFamily="34" charset="0"/>
              </a:rPr>
              <a:t>What is the term for a hint that suggests future events?</a:t>
            </a:r>
            <a:endParaRPr lang="en-US" sz="2000" dirty="0">
              <a:solidFill>
                <a:schemeClr val="bg1"/>
              </a:solidFill>
              <a:ea typeface="Calibri" panose="020F0502020204030204" pitchFamily="34" charset="0"/>
              <a:cs typeface="Times New Roman" panose="02020603050405020304" pitchFamily="18" charset="0"/>
            </a:endParaRPr>
          </a:p>
        </p:txBody>
      </p:sp>
      <p:sp>
        <p:nvSpPr>
          <p:cNvPr id="4" name="Explosion: 8 Points 3">
            <a:extLst>
              <a:ext uri="{FF2B5EF4-FFF2-40B4-BE49-F238E27FC236}">
                <a16:creationId xmlns:a16="http://schemas.microsoft.com/office/drawing/2014/main" id="{30E73C4E-797C-4C58-824B-E2B879501068}"/>
              </a:ext>
            </a:extLst>
          </p:cNvPr>
          <p:cNvSpPr/>
          <p:nvPr/>
        </p:nvSpPr>
        <p:spPr>
          <a:xfrm>
            <a:off x="6460569" y="483229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65651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19</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5046766"/>
          </a:xfrm>
          <a:prstGeom prst="rect">
            <a:avLst/>
          </a:prstGeom>
          <a:noFill/>
        </p:spPr>
        <p:txBody>
          <a:bodyPr wrap="square" rtlCol="0">
            <a:spAutoFit/>
          </a:bodyPr>
          <a:lstStyle/>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Calibri" panose="020F0502020204030204" pitchFamily="34" charset="0"/>
              </a:rPr>
              <a:t>An </a:t>
            </a:r>
            <a:r>
              <a:rPr lang="en-US" sz="2000" dirty="0">
                <a:solidFill>
                  <a:srgbClr val="00B0F0"/>
                </a:solidFill>
                <a:ea typeface="Calibri" panose="020F0502020204030204" pitchFamily="34" charset="0"/>
                <a:cs typeface="Calibri" panose="020F0502020204030204" pitchFamily="34" charset="0"/>
              </a:rPr>
              <a:t>apostrophe</a:t>
            </a:r>
            <a:r>
              <a:rPr lang="en-US" sz="2000" dirty="0">
                <a:solidFill>
                  <a:prstClr val="white"/>
                </a:solidFill>
                <a:ea typeface="Calibri" panose="020F0502020204030204" pitchFamily="34" charset="0"/>
                <a:cs typeface="Calibri" panose="020F0502020204030204" pitchFamily="34" charset="0"/>
              </a:rPr>
              <a:t> is when a </a:t>
            </a:r>
            <a:r>
              <a:rPr lang="en-US" sz="2000" dirty="0">
                <a:solidFill>
                  <a:schemeClr val="tx2"/>
                </a:solidFill>
                <a:ea typeface="Calibri" panose="020F0502020204030204" pitchFamily="34" charset="0"/>
                <a:cs typeface="Calibri" panose="020F0502020204030204" pitchFamily="34" charset="0"/>
              </a:rPr>
              <a:t>speaker addresses something or someone who cannot respond.</a:t>
            </a:r>
            <a:endParaRPr lang="en-US" sz="2000" dirty="0">
              <a:solidFill>
                <a:prstClr val="white"/>
              </a:solidFill>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Calibri" panose="020F0502020204030204" pitchFamily="34" charset="0"/>
              </a:rPr>
              <a:t>A patriarchy is a </a:t>
            </a:r>
            <a:r>
              <a:rPr lang="en-US" sz="2000" dirty="0">
                <a:solidFill>
                  <a:schemeClr val="tx2"/>
                </a:solidFill>
                <a:ea typeface="Calibri" panose="020F0502020204030204" pitchFamily="34" charset="0"/>
                <a:cs typeface="Calibri" panose="020F0502020204030204" pitchFamily="34" charset="0"/>
              </a:rPr>
              <a:t>society where men have the power than women to make decisions, control money and property, and get an education.</a:t>
            </a:r>
            <a:endParaRPr lang="en-US" sz="2000" dirty="0">
              <a:solidFill>
                <a:schemeClr val="tx2"/>
              </a:solidFill>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Calibri" panose="020F0502020204030204" pitchFamily="34" charset="0"/>
              </a:rPr>
              <a:t>A </a:t>
            </a:r>
            <a:r>
              <a:rPr lang="en-US" sz="2000" dirty="0">
                <a:solidFill>
                  <a:srgbClr val="00B0F0"/>
                </a:solidFill>
                <a:ea typeface="Calibri" panose="020F0502020204030204" pitchFamily="34" charset="0"/>
                <a:cs typeface="Calibri" panose="020F0502020204030204" pitchFamily="34" charset="0"/>
              </a:rPr>
              <a:t>tragedy</a:t>
            </a:r>
            <a:r>
              <a:rPr lang="en-US" sz="2000" b="1" dirty="0">
                <a:solidFill>
                  <a:prstClr val="white"/>
                </a:solidFill>
                <a:ea typeface="Calibri" panose="020F0502020204030204" pitchFamily="34" charset="0"/>
                <a:cs typeface="Calibri" panose="020F0502020204030204" pitchFamily="34" charset="0"/>
              </a:rPr>
              <a:t> </a:t>
            </a:r>
            <a:r>
              <a:rPr lang="en-US" sz="2000" dirty="0">
                <a:solidFill>
                  <a:prstClr val="white"/>
                </a:solidFill>
                <a:ea typeface="Calibri" panose="020F0502020204030204" pitchFamily="34" charset="0"/>
                <a:cs typeface="Calibri" panose="020F0502020204030204" pitchFamily="34" charset="0"/>
              </a:rPr>
              <a:t>is a play where the </a:t>
            </a:r>
            <a:r>
              <a:rPr lang="en-US" sz="2000" dirty="0">
                <a:solidFill>
                  <a:schemeClr val="tx2"/>
                </a:solidFill>
                <a:ea typeface="Calibri" panose="020F0502020204030204" pitchFamily="34" charset="0"/>
                <a:cs typeface="Calibri" panose="020F0502020204030204" pitchFamily="34" charset="0"/>
              </a:rPr>
              <a:t>main character’s challenges end in a serious downfall or death, </a:t>
            </a:r>
            <a:r>
              <a:rPr lang="en-US" sz="2000" dirty="0">
                <a:solidFill>
                  <a:prstClr val="white"/>
                </a:solidFill>
                <a:ea typeface="Calibri" panose="020F0502020204030204" pitchFamily="34" charset="0"/>
                <a:cs typeface="Calibri" panose="020F0502020204030204" pitchFamily="34" charset="0"/>
              </a:rPr>
              <a:t>while in a </a:t>
            </a:r>
            <a:r>
              <a:rPr lang="en-US" sz="2000" dirty="0">
                <a:solidFill>
                  <a:srgbClr val="00B0F0"/>
                </a:solidFill>
                <a:ea typeface="Calibri" panose="020F0502020204030204" pitchFamily="34" charset="0"/>
                <a:cs typeface="Calibri" panose="020F0502020204030204" pitchFamily="34" charset="0"/>
              </a:rPr>
              <a:t>comedy</a:t>
            </a:r>
            <a:r>
              <a:rPr lang="en-US" sz="2000" dirty="0">
                <a:solidFill>
                  <a:prstClr val="white"/>
                </a:solidFill>
                <a:ea typeface="Calibri" panose="020F0502020204030204" pitchFamily="34" charset="0"/>
                <a:cs typeface="Calibri" panose="020F0502020204030204" pitchFamily="34" charset="0"/>
              </a:rPr>
              <a:t> the </a:t>
            </a:r>
            <a:r>
              <a:rPr lang="en-US" sz="2000" dirty="0">
                <a:solidFill>
                  <a:schemeClr val="tx2"/>
                </a:solidFill>
                <a:ea typeface="Calibri" panose="020F0502020204030204" pitchFamily="34" charset="0"/>
                <a:cs typeface="Calibri" panose="020F0502020204030204" pitchFamily="34" charset="0"/>
              </a:rPr>
              <a:t>challenges are overcome in a more entertaining way.</a:t>
            </a:r>
            <a:endParaRPr lang="en-US" sz="2000" dirty="0">
              <a:solidFill>
                <a:schemeClr val="tx2"/>
              </a:solidFill>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srgbClr val="00B0F0"/>
                </a:solidFill>
                <a:ea typeface="Calibri" panose="020F0502020204030204" pitchFamily="34" charset="0"/>
                <a:cs typeface="Calibri" panose="020F0502020204030204" pitchFamily="34" charset="0"/>
              </a:rPr>
              <a:t>“What’s in a name? </a:t>
            </a:r>
            <a:r>
              <a:rPr lang="en-US" sz="2000" dirty="0">
                <a:solidFill>
                  <a:schemeClr val="tx2"/>
                </a:solidFill>
                <a:ea typeface="Calibri" panose="020F0502020204030204" pitchFamily="34" charset="0"/>
                <a:cs typeface="Calibri" panose="020F0502020204030204" pitchFamily="34" charset="0"/>
              </a:rPr>
              <a:t>That which we call a rose/ By any other word would smell as sweet.”</a:t>
            </a:r>
            <a:endParaRPr lang="en-US" sz="2000" dirty="0">
              <a:solidFill>
                <a:schemeClr val="tx2"/>
              </a:solidFill>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schemeClr val="tx2"/>
                </a:solidFill>
                <a:ea typeface="Calibri" panose="020F0502020204030204" pitchFamily="34" charset="0"/>
                <a:cs typeface="Calibri" panose="020F0502020204030204" pitchFamily="34" charset="0"/>
              </a:rPr>
              <a:t>Dramatic irony </a:t>
            </a:r>
            <a:r>
              <a:rPr lang="en-US" sz="2000" dirty="0">
                <a:solidFill>
                  <a:prstClr val="white"/>
                </a:solidFill>
                <a:ea typeface="Calibri" panose="020F0502020204030204" pitchFamily="34" charset="0"/>
                <a:cs typeface="Calibri" panose="020F0502020204030204" pitchFamily="34" charset="0"/>
              </a:rPr>
              <a:t>is when we as readers know more than the characters in the play.</a:t>
            </a:r>
            <a:endParaRPr lang="en-US" sz="2000" dirty="0">
              <a:solidFill>
                <a:prstClr val="white"/>
              </a:solidFill>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schemeClr val="tx2"/>
                </a:solidFill>
                <a:ea typeface="Calibri" panose="020F0502020204030204" pitchFamily="34" charset="0"/>
                <a:cs typeface="Calibri" panose="020F0502020204030204" pitchFamily="34" charset="0"/>
              </a:rPr>
              <a:t>Foreshadowing</a:t>
            </a:r>
            <a:r>
              <a:rPr lang="en-US" sz="2000" dirty="0">
                <a:solidFill>
                  <a:prstClr val="white"/>
                </a:solidFill>
                <a:ea typeface="Calibri" panose="020F0502020204030204" pitchFamily="34" charset="0"/>
                <a:cs typeface="Calibri" panose="020F0502020204030204" pitchFamily="34" charset="0"/>
              </a:rPr>
              <a:t> is a hint that suggests future events.</a:t>
            </a:r>
            <a:endParaRPr lang="en-US" sz="2000" dirty="0">
              <a:solidFill>
                <a:prstClr val="white"/>
              </a:solidFill>
              <a:ea typeface="Calibri" panose="020F0502020204030204" pitchFamily="34" charset="0"/>
              <a:cs typeface="Times New Roman" panose="02020603050405020304" pitchFamily="18" charset="0"/>
            </a:endParaRP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1434139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22</a:t>
            </a:r>
          </a:p>
        </p:txBody>
      </p:sp>
      <p:sp>
        <p:nvSpPr>
          <p:cNvPr id="3" name="TextBox 2">
            <a:extLst>
              <a:ext uri="{FF2B5EF4-FFF2-40B4-BE49-F238E27FC236}">
                <a16:creationId xmlns:a16="http://schemas.microsoft.com/office/drawing/2014/main" id="{00613E7B-F47E-4E01-ABFE-D8A55D67CFE2}"/>
              </a:ext>
            </a:extLst>
          </p:cNvPr>
          <p:cNvSpPr txBox="1"/>
          <p:nvPr/>
        </p:nvSpPr>
        <p:spPr>
          <a:xfrm>
            <a:off x="473529" y="868554"/>
            <a:ext cx="8164286" cy="3785652"/>
          </a:xfrm>
          <a:prstGeom prst="rect">
            <a:avLst/>
          </a:prstGeom>
          <a:noFill/>
        </p:spPr>
        <p:txBody>
          <a:bodyPr wrap="square" rtlCol="0">
            <a:spAutoFit/>
          </a:bodyPr>
          <a:lstStyle/>
          <a:p>
            <a:pPr marL="342900" lvl="0" indent="-342900">
              <a:buFont typeface="+mj-lt"/>
              <a:buAutoNum type="arabicPeriod"/>
            </a:pPr>
            <a:r>
              <a:rPr lang="en-US" sz="2000" dirty="0">
                <a:solidFill>
                  <a:schemeClr val="bg1"/>
                </a:solidFill>
              </a:rPr>
              <a:t>What is a </a:t>
            </a:r>
            <a:r>
              <a:rPr lang="en-US" sz="2000" dirty="0">
                <a:solidFill>
                  <a:srgbClr val="00B0F0"/>
                </a:solidFill>
              </a:rPr>
              <a:t>prologue</a:t>
            </a:r>
            <a:r>
              <a:rPr lang="en-US" sz="2000" dirty="0">
                <a:solidFill>
                  <a:schemeClr val="bg1"/>
                </a:solidFill>
              </a:rPr>
              <a:t>? </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When and where was </a:t>
            </a:r>
            <a:r>
              <a:rPr lang="en-US" sz="2000" dirty="0">
                <a:solidFill>
                  <a:srgbClr val="00B0F0"/>
                </a:solidFill>
              </a:rPr>
              <a:t>Shakespeare</a:t>
            </a:r>
            <a:r>
              <a:rPr lang="en-US" sz="2000" dirty="0">
                <a:solidFill>
                  <a:schemeClr val="bg1"/>
                </a:solidFill>
              </a:rPr>
              <a:t> born?</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What is a </a:t>
            </a:r>
            <a:r>
              <a:rPr lang="en-US" sz="2000" dirty="0">
                <a:solidFill>
                  <a:srgbClr val="00B0F0"/>
                </a:solidFill>
              </a:rPr>
              <a:t>soliloquy</a:t>
            </a:r>
            <a:r>
              <a:rPr lang="en-US" sz="2000" dirty="0">
                <a:solidFill>
                  <a:schemeClr val="bg1"/>
                </a:solidFill>
              </a:rPr>
              <a:t>? What specific </a:t>
            </a:r>
            <a:r>
              <a:rPr lang="en-US" sz="2000" dirty="0">
                <a:solidFill>
                  <a:srgbClr val="00B0F0"/>
                </a:solidFill>
              </a:rPr>
              <a:t>soliloquies</a:t>
            </a:r>
            <a:r>
              <a:rPr lang="en-US" sz="2000" dirty="0">
                <a:solidFill>
                  <a:schemeClr val="bg1"/>
                </a:solidFill>
              </a:rPr>
              <a:t> do you recall from the play?</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What is a metered line with ten syllables and a set beat called?</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What is a </a:t>
            </a:r>
            <a:r>
              <a:rPr lang="en-US" sz="2000" dirty="0">
                <a:solidFill>
                  <a:srgbClr val="00B0F0"/>
                </a:solidFill>
              </a:rPr>
              <a:t>sonnet</a:t>
            </a:r>
            <a:r>
              <a:rPr lang="en-US" sz="2000" dirty="0">
                <a:solidFill>
                  <a:schemeClr val="bg1"/>
                </a:solidFill>
              </a:rPr>
              <a:t>?</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What is a </a:t>
            </a:r>
            <a:r>
              <a:rPr lang="en-US" sz="2000" dirty="0">
                <a:solidFill>
                  <a:srgbClr val="00B0F0"/>
                </a:solidFill>
              </a:rPr>
              <a:t>foil</a:t>
            </a:r>
            <a:r>
              <a:rPr lang="en-US" sz="2000" dirty="0">
                <a:solidFill>
                  <a:schemeClr val="bg1"/>
                </a:solidFill>
              </a:rPr>
              <a:t>? Who was a </a:t>
            </a:r>
            <a:r>
              <a:rPr lang="en-US" sz="2000" dirty="0">
                <a:solidFill>
                  <a:srgbClr val="00B0F0"/>
                </a:solidFill>
              </a:rPr>
              <a:t>foil</a:t>
            </a:r>
            <a:r>
              <a:rPr lang="en-US" sz="2000" dirty="0">
                <a:solidFill>
                  <a:schemeClr val="bg1"/>
                </a:solidFill>
              </a:rPr>
              <a:t> to Romeo?</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460569" y="483229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2010877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22</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4401205"/>
          </a:xfrm>
          <a:prstGeom prst="rect">
            <a:avLst/>
          </a:prstGeom>
          <a:noFill/>
        </p:spPr>
        <p:txBody>
          <a:bodyPr wrap="square" rtlCol="0">
            <a:spAutoFit/>
          </a:bodyPr>
          <a:lstStyle/>
          <a:p>
            <a:pPr marL="342900" lvl="0" indent="-342900">
              <a:buFont typeface="+mj-lt"/>
              <a:buAutoNum type="arabicPeriod"/>
            </a:pPr>
            <a:r>
              <a:rPr lang="en-US" sz="2000" dirty="0">
                <a:solidFill>
                  <a:schemeClr val="bg1"/>
                </a:solidFill>
              </a:rPr>
              <a:t>A </a:t>
            </a:r>
            <a:r>
              <a:rPr lang="en-US" sz="2000" dirty="0">
                <a:solidFill>
                  <a:srgbClr val="00B0F0"/>
                </a:solidFill>
              </a:rPr>
              <a:t>prologue</a:t>
            </a:r>
            <a:r>
              <a:rPr lang="en-US" sz="2000" dirty="0">
                <a:solidFill>
                  <a:schemeClr val="bg1"/>
                </a:solidFill>
              </a:rPr>
              <a:t> is a </a:t>
            </a:r>
            <a:r>
              <a:rPr lang="en-US" sz="2000" dirty="0">
                <a:solidFill>
                  <a:schemeClr val="tx2"/>
                </a:solidFill>
              </a:rPr>
              <a:t>spoken introduction to a play.</a:t>
            </a:r>
            <a:r>
              <a:rPr lang="en-US" sz="2000" dirty="0">
                <a:solidFill>
                  <a:schemeClr val="bg1"/>
                </a:solidFill>
              </a:rPr>
              <a:t> </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rgbClr val="00B0F0"/>
                </a:solidFill>
              </a:rPr>
              <a:t>Shakespeare</a:t>
            </a:r>
            <a:r>
              <a:rPr lang="en-US" sz="2000" dirty="0">
                <a:solidFill>
                  <a:schemeClr val="bg1"/>
                </a:solidFill>
              </a:rPr>
              <a:t> was born in </a:t>
            </a:r>
            <a:r>
              <a:rPr lang="en-US" sz="2000" dirty="0">
                <a:solidFill>
                  <a:schemeClr val="tx2"/>
                </a:solidFill>
              </a:rPr>
              <a:t>Stratford-upon Avon.</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A </a:t>
            </a:r>
            <a:r>
              <a:rPr lang="en-US" sz="2000" dirty="0">
                <a:solidFill>
                  <a:srgbClr val="00B0F0"/>
                </a:solidFill>
              </a:rPr>
              <a:t>soliloquy</a:t>
            </a:r>
            <a:r>
              <a:rPr lang="en-US" sz="2000" dirty="0">
                <a:solidFill>
                  <a:schemeClr val="bg1"/>
                </a:solidFill>
              </a:rPr>
              <a:t> is </a:t>
            </a:r>
            <a:r>
              <a:rPr lang="en-US" sz="2000" dirty="0">
                <a:solidFill>
                  <a:schemeClr val="tx2"/>
                </a:solidFill>
              </a:rPr>
              <a:t>speech delivered by a character alone on stage, revealing their true thoughts and emotions. Romeo delivers a soliloquy after the Capulet party while he is beneath Juliet’s window.</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A metered line with ten syllables and a set beat is called </a:t>
            </a:r>
            <a:r>
              <a:rPr lang="en-US" sz="2000" dirty="0">
                <a:solidFill>
                  <a:schemeClr val="tx2"/>
                </a:solidFill>
              </a:rPr>
              <a:t>iambic pentameter.</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A </a:t>
            </a:r>
            <a:r>
              <a:rPr lang="en-US" sz="2000" dirty="0">
                <a:solidFill>
                  <a:srgbClr val="00B0F0"/>
                </a:solidFill>
              </a:rPr>
              <a:t>sonnet</a:t>
            </a:r>
            <a:r>
              <a:rPr lang="en-US" sz="2000" dirty="0">
                <a:solidFill>
                  <a:schemeClr val="bg1"/>
                </a:solidFill>
              </a:rPr>
              <a:t> is a 14-line rhyming poem, often about love.</a:t>
            </a:r>
          </a:p>
          <a:p>
            <a:pPr marL="342900" indent="-342900">
              <a:buFont typeface="+mj-lt"/>
              <a:buAutoNum type="arabicPeriod"/>
            </a:pPr>
            <a:endParaRPr lang="en-US" sz="2000" dirty="0">
              <a:solidFill>
                <a:schemeClr val="bg1"/>
              </a:solidFill>
            </a:endParaRPr>
          </a:p>
          <a:p>
            <a:pPr marL="342900" lvl="0" indent="-342900">
              <a:buFont typeface="+mj-lt"/>
              <a:buAutoNum type="arabicPeriod"/>
            </a:pPr>
            <a:r>
              <a:rPr lang="en-US" sz="2000" dirty="0">
                <a:solidFill>
                  <a:schemeClr val="bg1"/>
                </a:solidFill>
              </a:rPr>
              <a:t>A </a:t>
            </a:r>
            <a:r>
              <a:rPr lang="en-US" sz="2000" dirty="0">
                <a:solidFill>
                  <a:srgbClr val="00B0F0"/>
                </a:solidFill>
              </a:rPr>
              <a:t>foil</a:t>
            </a:r>
            <a:r>
              <a:rPr lang="en-US" sz="2000" dirty="0">
                <a:solidFill>
                  <a:schemeClr val="bg1"/>
                </a:solidFill>
              </a:rPr>
              <a:t> is a </a:t>
            </a:r>
            <a:r>
              <a:rPr lang="en-US" sz="2000" dirty="0">
                <a:solidFill>
                  <a:schemeClr val="tx2"/>
                </a:solidFill>
              </a:rPr>
              <a:t>character that contrasts another character in order to highlight specific qualities.</a:t>
            </a:r>
            <a:r>
              <a:rPr lang="en-US" sz="2000" dirty="0">
                <a:solidFill>
                  <a:schemeClr val="bg1"/>
                </a:solidFill>
              </a:rPr>
              <a:t> </a:t>
            </a:r>
            <a:r>
              <a:rPr lang="en-US" sz="2000" dirty="0">
                <a:solidFill>
                  <a:schemeClr val="tx2"/>
                </a:solidFill>
              </a:rPr>
              <a:t>Mercutio</a:t>
            </a:r>
            <a:r>
              <a:rPr lang="en-US" sz="2000" dirty="0">
                <a:solidFill>
                  <a:schemeClr val="bg1"/>
                </a:solidFill>
              </a:rPr>
              <a:t> is a </a:t>
            </a:r>
            <a:r>
              <a:rPr lang="en-US" sz="2000" dirty="0">
                <a:solidFill>
                  <a:srgbClr val="00B0F0"/>
                </a:solidFill>
              </a:rPr>
              <a:t>foil</a:t>
            </a:r>
            <a:r>
              <a:rPr lang="en-US" sz="2000" dirty="0">
                <a:solidFill>
                  <a:schemeClr val="bg1"/>
                </a:solidFill>
              </a:rPr>
              <a:t> to Romeo.</a:t>
            </a: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1890293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9" y="179646"/>
            <a:ext cx="5655330" cy="836525"/>
          </a:xfrm>
          <a:noFill/>
        </p:spPr>
        <p:txBody>
          <a:bodyPr>
            <a:normAutofit/>
          </a:bodyPr>
          <a:lstStyle/>
          <a:p>
            <a:pPr algn="ctr" eaLnBrk="1" hangingPunct="1"/>
            <a:r>
              <a:rPr lang="en-US" sz="2700" dirty="0">
                <a:solidFill>
                  <a:schemeClr val="tx2"/>
                </a:solidFill>
              </a:rPr>
              <a:t>Retrieval Practice: Lesson 23</a:t>
            </a:r>
          </a:p>
        </p:txBody>
      </p:sp>
      <p:sp>
        <p:nvSpPr>
          <p:cNvPr id="3" name="TextBox 2">
            <a:extLst>
              <a:ext uri="{FF2B5EF4-FFF2-40B4-BE49-F238E27FC236}">
                <a16:creationId xmlns:a16="http://schemas.microsoft.com/office/drawing/2014/main" id="{00613E7B-F47E-4E01-ABFE-D8A55D67CFE2}"/>
              </a:ext>
            </a:extLst>
          </p:cNvPr>
          <p:cNvSpPr txBox="1"/>
          <p:nvPr/>
        </p:nvSpPr>
        <p:spPr>
          <a:xfrm>
            <a:off x="473529" y="868554"/>
            <a:ext cx="8164286" cy="4093428"/>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What is </a:t>
            </a:r>
            <a:r>
              <a:rPr lang="en-US" sz="2000" dirty="0">
                <a:solidFill>
                  <a:srgbClr val="00B0F0"/>
                </a:solidFill>
              </a:rPr>
              <a:t>irony</a:t>
            </a:r>
            <a:r>
              <a:rPr lang="en-US" sz="2000" dirty="0">
                <a:solidFill>
                  <a:schemeClr val="bg1"/>
                </a:solidFill>
              </a:rPr>
              <a:t>? What is </a:t>
            </a:r>
            <a:r>
              <a:rPr lang="en-US" sz="2000" dirty="0">
                <a:solidFill>
                  <a:srgbClr val="00B0F0"/>
                </a:solidFill>
              </a:rPr>
              <a:t>dramatic irony</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are some examples of </a:t>
            </a:r>
            <a:r>
              <a:rPr lang="en-US" sz="2000" dirty="0">
                <a:solidFill>
                  <a:srgbClr val="00B0F0"/>
                </a:solidFill>
              </a:rPr>
              <a:t>irony</a:t>
            </a:r>
            <a:r>
              <a:rPr lang="en-US" sz="2000" dirty="0">
                <a:solidFill>
                  <a:schemeClr val="bg1"/>
                </a:solidFill>
              </a:rPr>
              <a:t> in the ending of the play?</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a </a:t>
            </a:r>
            <a:r>
              <a:rPr lang="en-US" sz="2000" dirty="0">
                <a:solidFill>
                  <a:srgbClr val="00B0F0"/>
                </a:solidFill>
              </a:rPr>
              <a:t>paradox</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the difference between the resolution of a </a:t>
            </a:r>
            <a:r>
              <a:rPr lang="en-US" sz="2000" dirty="0">
                <a:solidFill>
                  <a:srgbClr val="00B0F0"/>
                </a:solidFill>
              </a:rPr>
              <a:t>tragedy</a:t>
            </a:r>
            <a:r>
              <a:rPr lang="en-US" sz="2000" dirty="0">
                <a:solidFill>
                  <a:schemeClr val="bg1"/>
                </a:solidFill>
              </a:rPr>
              <a:t> and the resolution of a </a:t>
            </a:r>
            <a:r>
              <a:rPr lang="en-US" sz="2000" dirty="0">
                <a:solidFill>
                  <a:srgbClr val="00B0F0"/>
                </a:solidFill>
              </a:rPr>
              <a:t>comedy</a:t>
            </a:r>
            <a:r>
              <a:rPr lang="en-US" sz="2000" dirty="0">
                <a:solidFill>
                  <a:schemeClr val="bg1"/>
                </a:solidFill>
              </a:rPr>
              <a: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humor that occurs when a word has two or more different meanings?</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What is the importance of the year </a:t>
            </a:r>
            <a:r>
              <a:rPr lang="en-US" sz="2000" dirty="0">
                <a:solidFill>
                  <a:srgbClr val="00B0F0"/>
                </a:solidFill>
              </a:rPr>
              <a:t>1599</a:t>
            </a:r>
            <a:r>
              <a:rPr lang="en-US" sz="2000" dirty="0">
                <a:solidFill>
                  <a:schemeClr val="bg1"/>
                </a:solidFill>
              </a:rPr>
              <a:t>?</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460569" y="483229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24806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8945" y="80750"/>
            <a:ext cx="5655330" cy="821719"/>
          </a:xfrm>
          <a:noFill/>
        </p:spPr>
        <p:txBody>
          <a:bodyPr>
            <a:normAutofit fontScale="90000"/>
          </a:bodyPr>
          <a:lstStyle/>
          <a:p>
            <a:pPr algn="ctr" eaLnBrk="1" hangingPunct="1"/>
            <a:r>
              <a:rPr lang="en-US" sz="2700" dirty="0">
                <a:solidFill>
                  <a:schemeClr val="tx2"/>
                </a:solidFill>
              </a:rPr>
              <a:t>Retrieval Practice: Lesson 4</a:t>
            </a:r>
            <a:br>
              <a:rPr lang="en-US" sz="2700" dirty="0">
                <a:solidFill>
                  <a:schemeClr val="tx2"/>
                </a:solidFill>
              </a:rPr>
            </a:br>
            <a:endParaRPr lang="en-US" sz="2700" dirty="0">
              <a:solidFill>
                <a:schemeClr val="bg1"/>
              </a:solidFill>
            </a:endParaRPr>
          </a:p>
        </p:txBody>
      </p:sp>
      <p:sp>
        <p:nvSpPr>
          <p:cNvPr id="2" name="TextBox 1">
            <a:extLst>
              <a:ext uri="{FF2B5EF4-FFF2-40B4-BE49-F238E27FC236}">
                <a16:creationId xmlns:a16="http://schemas.microsoft.com/office/drawing/2014/main" id="{B5558239-0A10-4E22-ADCE-7ADEDCBBEBA0}"/>
              </a:ext>
            </a:extLst>
          </p:cNvPr>
          <p:cNvSpPr txBox="1"/>
          <p:nvPr/>
        </p:nvSpPr>
        <p:spPr>
          <a:xfrm>
            <a:off x="102995" y="588167"/>
            <a:ext cx="8938009" cy="3914918"/>
          </a:xfrm>
          <a:prstGeom prst="rect">
            <a:avLst/>
          </a:prstGeom>
          <a:noFill/>
        </p:spPr>
        <p:txBody>
          <a:bodyPr wrap="square" rtlCol="0">
            <a:spAutoFit/>
          </a:bodyPr>
          <a:lstStyle/>
          <a:p>
            <a:endParaRPr lang="en-US" sz="2000" dirty="0">
              <a:solidFill>
                <a:schemeClr val="bg1"/>
              </a:solidFill>
            </a:endParaRPr>
          </a:p>
          <a:p>
            <a:pPr marL="457200" marR="0" lvl="0" indent="-4572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do we call the period of time from </a:t>
            </a:r>
            <a:r>
              <a:rPr lang="en-US" sz="2000" dirty="0">
                <a:solidFill>
                  <a:srgbClr val="00B0F0"/>
                </a:solidFill>
                <a:ea typeface="Calibri" panose="020F0502020204030204" pitchFamily="34" charset="0"/>
                <a:cs typeface="Times New Roman" panose="02020603050405020304" pitchFamily="18" charset="0"/>
              </a:rPr>
              <a:t>1558-1603</a:t>
            </a:r>
            <a:r>
              <a:rPr lang="en-US" sz="2000" dirty="0">
                <a:solidFill>
                  <a:schemeClr val="bg1"/>
                </a:solidFill>
                <a:ea typeface="Calibri" panose="020F0502020204030204" pitchFamily="34" charset="0"/>
                <a:cs typeface="Times New Roman" panose="02020603050405020304" pitchFamily="18" charset="0"/>
              </a:rPr>
              <a:t>? Why?</a:t>
            </a:r>
          </a:p>
          <a:p>
            <a:pPr marL="457200" marR="0" lvl="0" indent="-457200">
              <a:lnSpc>
                <a:spcPct val="107000"/>
              </a:lnSpc>
              <a:spcBef>
                <a:spcPts val="600"/>
              </a:spcBef>
              <a:spcAft>
                <a:spcPts val="1000"/>
              </a:spcAft>
              <a:buFont typeface="+mj-lt"/>
              <a:buAutoNum type="arabicPeriod"/>
            </a:pPr>
            <a:r>
              <a:rPr lang="en-US" sz="2000" dirty="0">
                <a:solidFill>
                  <a:schemeClr val="bg1"/>
                </a:solidFill>
              </a:rPr>
              <a:t> </a:t>
            </a:r>
            <a:r>
              <a:rPr lang="en-US" sz="2000" dirty="0">
                <a:solidFill>
                  <a:schemeClr val="bg1"/>
                </a:solidFill>
                <a:ea typeface="Calibri" panose="020F0502020204030204" pitchFamily="34" charset="0"/>
                <a:cs typeface="Times New Roman" panose="02020603050405020304" pitchFamily="18" charset="0"/>
              </a:rPr>
              <a:t>What is a spoken introduction of a play called?</a:t>
            </a:r>
          </a:p>
          <a:p>
            <a:pPr marL="342900" marR="0" lvl="0" indent="-342900">
              <a:lnSpc>
                <a:spcPct val="107000"/>
              </a:lnSpc>
              <a:spcBef>
                <a:spcPts val="600"/>
              </a:spcBef>
              <a:spcAft>
                <a:spcPts val="1000"/>
              </a:spcAft>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Where was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Shakespeare</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born?</a:t>
            </a: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600"/>
              </a:spcBef>
              <a:spcAft>
                <a:spcPts val="1000"/>
              </a:spcAft>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What was built in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London</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in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1599</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What would take place in this building? </a:t>
            </a:r>
            <a:endParaRPr lang="en-US" sz="2000"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marR="0" lvl="0" indent="-4572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tragedy</a:t>
            </a:r>
            <a:r>
              <a:rPr lang="en-US" sz="2000" b="1" dirty="0">
                <a:solidFill>
                  <a:schemeClr val="bg1"/>
                </a:solidFill>
                <a:ea typeface="Calibri" panose="020F0502020204030204" pitchFamily="34" charset="0"/>
                <a:cs typeface="Times New Roman" panose="02020603050405020304" pitchFamily="18" charset="0"/>
              </a:rPr>
              <a:t>?</a:t>
            </a: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comedy</a:t>
            </a:r>
            <a:r>
              <a:rPr lang="en-US" sz="2000" b="1" dirty="0">
                <a:solidFill>
                  <a:schemeClr val="bg1"/>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Which would you rather see?</a:t>
            </a:r>
          </a:p>
          <a:p>
            <a:r>
              <a:rPr lang="en-US" sz="2000" dirty="0">
                <a:solidFill>
                  <a:schemeClr val="bg1"/>
                </a:solidFill>
              </a:rPr>
              <a:t>	</a:t>
            </a:r>
          </a:p>
        </p:txBody>
      </p:sp>
      <p:sp>
        <p:nvSpPr>
          <p:cNvPr id="5" name="Explosion: 8 Points 4">
            <a:extLst>
              <a:ext uri="{FF2B5EF4-FFF2-40B4-BE49-F238E27FC236}">
                <a16:creationId xmlns:a16="http://schemas.microsoft.com/office/drawing/2014/main" id="{B269E51F-CA87-4AC2-82D0-FA694D57A5EC}"/>
              </a:ext>
            </a:extLst>
          </p:cNvPr>
          <p:cNvSpPr/>
          <p:nvPr/>
        </p:nvSpPr>
        <p:spPr>
          <a:xfrm>
            <a:off x="6357573" y="2961416"/>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102174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51408" y="194060"/>
            <a:ext cx="5655330" cy="836525"/>
          </a:xfrm>
          <a:noFill/>
        </p:spPr>
        <p:txBody>
          <a:bodyPr>
            <a:normAutofit fontScale="90000"/>
          </a:bodyPr>
          <a:lstStyle/>
          <a:p>
            <a:pPr algn="ctr" eaLnBrk="1" hangingPunct="1"/>
            <a:r>
              <a:rPr lang="en-US" sz="2700" dirty="0">
                <a:solidFill>
                  <a:schemeClr val="tx2"/>
                </a:solidFill>
              </a:rPr>
              <a:t>Retrieval Practice Answers: Lesson 23</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0" y="1110970"/>
            <a:ext cx="9081198" cy="4401205"/>
          </a:xfrm>
          <a:prstGeom prst="rect">
            <a:avLst/>
          </a:prstGeom>
          <a:noFill/>
        </p:spPr>
        <p:txBody>
          <a:bodyPr wrap="square" rtlCol="0">
            <a:spAutoFit/>
          </a:bodyPr>
          <a:lstStyle/>
          <a:p>
            <a:pPr marL="457200" lvl="0" indent="-457200">
              <a:buFont typeface="+mj-lt"/>
              <a:buAutoNum type="arabicPeriod"/>
            </a:pPr>
            <a:r>
              <a:rPr lang="en-US" sz="2000" dirty="0">
                <a:solidFill>
                  <a:schemeClr val="bg1"/>
                </a:solidFill>
              </a:rPr>
              <a:t> </a:t>
            </a:r>
            <a:r>
              <a:rPr lang="en-US" sz="2000" dirty="0">
                <a:solidFill>
                  <a:srgbClr val="00B0F0"/>
                </a:solidFill>
              </a:rPr>
              <a:t>Irony</a:t>
            </a:r>
            <a:r>
              <a:rPr lang="en-US" sz="2000" dirty="0">
                <a:solidFill>
                  <a:schemeClr val="bg1"/>
                </a:solidFill>
              </a:rPr>
              <a:t> is the </a:t>
            </a:r>
            <a:r>
              <a:rPr lang="en-US" sz="2000" dirty="0">
                <a:solidFill>
                  <a:schemeClr val="tx2"/>
                </a:solidFill>
              </a:rPr>
              <a:t>opposite of what is expected</a:t>
            </a:r>
            <a:r>
              <a:rPr lang="en-US" sz="2000" dirty="0">
                <a:solidFill>
                  <a:schemeClr val="bg1"/>
                </a:solidFill>
              </a:rPr>
              <a:t>. </a:t>
            </a:r>
            <a:r>
              <a:rPr lang="en-US" sz="2000" dirty="0">
                <a:solidFill>
                  <a:srgbClr val="00B0F0"/>
                </a:solidFill>
              </a:rPr>
              <a:t>Dramatic irony</a:t>
            </a:r>
            <a:r>
              <a:rPr lang="en-US" sz="2000" dirty="0">
                <a:solidFill>
                  <a:schemeClr val="bg1"/>
                </a:solidFill>
              </a:rPr>
              <a:t> is </a:t>
            </a:r>
            <a:r>
              <a:rPr lang="en-US" sz="2000" dirty="0">
                <a:solidFill>
                  <a:schemeClr val="tx2"/>
                </a:solidFill>
              </a:rPr>
              <a:t>when the reader knows more than the character.</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It is </a:t>
            </a:r>
            <a:r>
              <a:rPr lang="en-US" sz="2000" dirty="0">
                <a:solidFill>
                  <a:srgbClr val="00B0F0"/>
                </a:solidFill>
              </a:rPr>
              <a:t>ironic</a:t>
            </a:r>
            <a:r>
              <a:rPr lang="en-US" sz="2000" dirty="0">
                <a:solidFill>
                  <a:schemeClr val="bg1"/>
                </a:solidFill>
              </a:rPr>
              <a:t> that &lt;</a:t>
            </a:r>
            <a:r>
              <a:rPr lang="en-US" sz="2000" dirty="0">
                <a:solidFill>
                  <a:srgbClr val="FF0000"/>
                </a:solidFill>
              </a:rPr>
              <a:t>insert answer here</a:t>
            </a:r>
            <a:r>
              <a:rPr lang="en-US" sz="2000" dirty="0">
                <a:solidFill>
                  <a:schemeClr val="bg1"/>
                </a:solidFill>
              </a:rPr>
              <a:t>&gt;</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A </a:t>
            </a:r>
            <a:r>
              <a:rPr lang="en-US" sz="2000" dirty="0">
                <a:solidFill>
                  <a:srgbClr val="00B0F0"/>
                </a:solidFill>
              </a:rPr>
              <a:t>paradox</a:t>
            </a:r>
            <a:r>
              <a:rPr lang="en-US" sz="2000" dirty="0">
                <a:solidFill>
                  <a:schemeClr val="bg1"/>
                </a:solidFill>
              </a:rPr>
              <a:t> is an </a:t>
            </a:r>
            <a:r>
              <a:rPr lang="en-US" sz="2000" dirty="0">
                <a:solidFill>
                  <a:schemeClr val="tx2"/>
                </a:solidFill>
              </a:rPr>
              <a:t>apparent contradiction that seems true.</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In a </a:t>
            </a:r>
            <a:r>
              <a:rPr lang="en-US" sz="2000" dirty="0">
                <a:solidFill>
                  <a:srgbClr val="00B0F0"/>
                </a:solidFill>
              </a:rPr>
              <a:t>tragedy</a:t>
            </a:r>
            <a:r>
              <a:rPr lang="en-US" sz="2000" dirty="0">
                <a:solidFill>
                  <a:schemeClr val="bg1"/>
                </a:solidFill>
              </a:rPr>
              <a:t>, the resolution </a:t>
            </a:r>
            <a:r>
              <a:rPr lang="en-US" sz="2000" dirty="0">
                <a:solidFill>
                  <a:schemeClr val="tx2"/>
                </a:solidFill>
              </a:rPr>
              <a:t>occurs with a death or deaths;</a:t>
            </a:r>
            <a:r>
              <a:rPr lang="en-US" sz="2000" dirty="0">
                <a:solidFill>
                  <a:schemeClr val="bg1"/>
                </a:solidFill>
              </a:rPr>
              <a:t> in a </a:t>
            </a:r>
            <a:r>
              <a:rPr lang="en-US" sz="2000" dirty="0">
                <a:solidFill>
                  <a:srgbClr val="00B0F0"/>
                </a:solidFill>
              </a:rPr>
              <a:t>comedy</a:t>
            </a:r>
            <a:r>
              <a:rPr lang="en-US" sz="2000" dirty="0">
                <a:solidFill>
                  <a:schemeClr val="bg1"/>
                </a:solidFill>
              </a:rPr>
              <a:t> the conflict is resolved </a:t>
            </a:r>
            <a:r>
              <a:rPr lang="en-US" sz="2000" dirty="0">
                <a:solidFill>
                  <a:schemeClr val="tx2"/>
                </a:solidFill>
              </a:rPr>
              <a:t>by characters forgiving each other and reintegrating each other into society.</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A </a:t>
            </a:r>
            <a:r>
              <a:rPr lang="en-US" sz="2000" dirty="0">
                <a:solidFill>
                  <a:schemeClr val="tx2"/>
                </a:solidFill>
              </a:rPr>
              <a:t>pun</a:t>
            </a:r>
            <a:r>
              <a:rPr lang="en-US" sz="2000" dirty="0">
                <a:solidFill>
                  <a:schemeClr val="bg1"/>
                </a:solidFill>
              </a:rPr>
              <a:t> is humor that occurs when a word has two or more different meanings.</a:t>
            </a:r>
          </a:p>
          <a:p>
            <a:pPr marL="457200" lvl="0" indent="-457200">
              <a:buFont typeface="+mj-lt"/>
              <a:buAutoNum type="arabicPeriod"/>
            </a:pPr>
            <a:endParaRPr lang="en-US" sz="2000" dirty="0">
              <a:solidFill>
                <a:schemeClr val="bg1"/>
              </a:solidFill>
            </a:endParaRPr>
          </a:p>
          <a:p>
            <a:pPr marL="457200" lvl="0" indent="-457200">
              <a:buFont typeface="+mj-lt"/>
              <a:buAutoNum type="arabicPeriod"/>
            </a:pPr>
            <a:r>
              <a:rPr lang="en-US" sz="2000" dirty="0">
                <a:solidFill>
                  <a:schemeClr val="bg1"/>
                </a:solidFill>
              </a:rPr>
              <a:t>In </a:t>
            </a:r>
            <a:r>
              <a:rPr lang="en-US" sz="2000" dirty="0">
                <a:solidFill>
                  <a:srgbClr val="00B0F0"/>
                </a:solidFill>
              </a:rPr>
              <a:t>1599,</a:t>
            </a:r>
            <a:r>
              <a:rPr lang="en-US" sz="2000" dirty="0">
                <a:solidFill>
                  <a:schemeClr val="bg1"/>
                </a:solidFill>
              </a:rPr>
              <a:t> the </a:t>
            </a:r>
            <a:r>
              <a:rPr lang="en-US" sz="2000" dirty="0">
                <a:solidFill>
                  <a:schemeClr val="tx2"/>
                </a:solidFill>
              </a:rPr>
              <a:t>Globe Theatre was built in London, England.</a:t>
            </a:r>
          </a:p>
        </p:txBody>
      </p:sp>
      <p:sp>
        <p:nvSpPr>
          <p:cNvPr id="4" name="Rectangle 3">
            <a:extLst>
              <a:ext uri="{FF2B5EF4-FFF2-40B4-BE49-F238E27FC236}">
                <a16:creationId xmlns:a16="http://schemas.microsoft.com/office/drawing/2014/main" id="{D725C589-FF5A-4458-8BCB-3868A95C8E58}"/>
              </a:ext>
            </a:extLst>
          </p:cNvPr>
          <p:cNvSpPr/>
          <p:nvPr/>
        </p:nvSpPr>
        <p:spPr>
          <a:xfrm>
            <a:off x="6381270" y="6212402"/>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1257069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28800" y="0"/>
            <a:ext cx="5655330" cy="821719"/>
          </a:xfrm>
          <a:noFill/>
        </p:spPr>
        <p:txBody>
          <a:bodyPr>
            <a:normAutofit/>
          </a:bodyPr>
          <a:lstStyle/>
          <a:p>
            <a:pPr algn="ctr" eaLnBrk="1" hangingPunct="1"/>
            <a:r>
              <a:rPr lang="en-US" sz="2700" dirty="0">
                <a:solidFill>
                  <a:schemeClr val="tx2"/>
                </a:solidFill>
              </a:rPr>
              <a:t>Retrieval Practice Answers: Lesson 4</a:t>
            </a:r>
          </a:p>
        </p:txBody>
      </p:sp>
      <p:sp>
        <p:nvSpPr>
          <p:cNvPr id="2" name="TextBox 1">
            <a:extLst>
              <a:ext uri="{FF2B5EF4-FFF2-40B4-BE49-F238E27FC236}">
                <a16:creationId xmlns:a16="http://schemas.microsoft.com/office/drawing/2014/main" id="{B5558239-0A10-4E22-ADCE-7ADEDCBBEBA0}"/>
              </a:ext>
            </a:extLst>
          </p:cNvPr>
          <p:cNvSpPr txBox="1"/>
          <p:nvPr/>
        </p:nvSpPr>
        <p:spPr>
          <a:xfrm>
            <a:off x="205991" y="1032125"/>
            <a:ext cx="8938009" cy="4418133"/>
          </a:xfrm>
          <a:prstGeom prst="rect">
            <a:avLst/>
          </a:prstGeom>
          <a:noFill/>
        </p:spPr>
        <p:txBody>
          <a:bodyPr wrap="square" rtlCol="0">
            <a:spAutoFit/>
          </a:bodyPr>
          <a:lstStyle/>
          <a:p>
            <a:pPr marL="457200" lvl="0" indent="-457200">
              <a:lnSpc>
                <a:spcPct val="107000"/>
              </a:lnSpc>
              <a:spcBef>
                <a:spcPts val="600"/>
              </a:spcBef>
              <a:spcAft>
                <a:spcPts val="1000"/>
              </a:spcAft>
              <a:buFont typeface="+mj-lt"/>
              <a:buAutoNum type="arabicPeriod"/>
            </a:pPr>
            <a:r>
              <a:rPr lang="en-US" sz="2000" dirty="0">
                <a:solidFill>
                  <a:schemeClr val="bg1"/>
                </a:solidFill>
              </a:rPr>
              <a:t> </a:t>
            </a:r>
            <a:r>
              <a:rPr lang="en-US" sz="2000" dirty="0">
                <a:solidFill>
                  <a:prstClr val="white"/>
                </a:solidFill>
                <a:cs typeface="Times New Roman" panose="02020603050405020304" pitchFamily="18" charset="0"/>
              </a:rPr>
              <a:t>T</a:t>
            </a:r>
            <a:r>
              <a:rPr lang="en-US" sz="2000" dirty="0">
                <a:solidFill>
                  <a:prstClr val="white"/>
                </a:solidFill>
                <a:ea typeface="Calibri" panose="020F0502020204030204" pitchFamily="34" charset="0"/>
                <a:cs typeface="Times New Roman" panose="02020603050405020304" pitchFamily="18" charset="0"/>
              </a:rPr>
              <a:t>he period of time from </a:t>
            </a:r>
            <a:r>
              <a:rPr lang="en-US" sz="2000" dirty="0">
                <a:solidFill>
                  <a:srgbClr val="00B0F0"/>
                </a:solidFill>
                <a:ea typeface="Calibri" panose="020F0502020204030204" pitchFamily="34" charset="0"/>
                <a:cs typeface="Times New Roman" panose="02020603050405020304" pitchFamily="18" charset="0"/>
              </a:rPr>
              <a:t>1558-1603</a:t>
            </a:r>
            <a:r>
              <a:rPr lang="en-US" sz="2000" dirty="0">
                <a:solidFill>
                  <a:prstClr val="white"/>
                </a:solidFill>
                <a:ea typeface="Calibri" panose="020F0502020204030204" pitchFamily="34" charset="0"/>
                <a:cs typeface="Times New Roman" panose="02020603050405020304" pitchFamily="18" charset="0"/>
              </a:rPr>
              <a:t> is the </a:t>
            </a:r>
            <a:r>
              <a:rPr lang="en-US" sz="2000" dirty="0">
                <a:solidFill>
                  <a:schemeClr val="tx2"/>
                </a:solidFill>
                <a:ea typeface="Calibri" panose="020F0502020204030204" pitchFamily="34" charset="0"/>
                <a:cs typeface="Times New Roman" panose="02020603050405020304" pitchFamily="18" charset="0"/>
              </a:rPr>
              <a:t>Elizabethan Era or Elizabethan England because it is named after Queen Elizabeth I who ruled then</a:t>
            </a:r>
            <a:r>
              <a:rPr lang="en-US" sz="2000" dirty="0">
                <a:solidFill>
                  <a:prstClr val="white"/>
                </a:solidFill>
                <a:ea typeface="Calibri" panose="020F0502020204030204" pitchFamily="34" charset="0"/>
                <a:cs typeface="Times New Roman" panose="02020603050405020304" pitchFamily="18" charset="0"/>
              </a:rPr>
              <a:t>.</a:t>
            </a:r>
          </a:p>
          <a:p>
            <a:pPr marL="457200" lvl="0" indent="-457200">
              <a:lnSpc>
                <a:spcPct val="107000"/>
              </a:lnSpc>
              <a:spcBef>
                <a:spcPts val="600"/>
              </a:spcBef>
              <a:spcAft>
                <a:spcPts val="1000"/>
              </a:spcAft>
              <a:buFont typeface="+mj-lt"/>
              <a:buAutoNum type="arabicPeriod"/>
            </a:pPr>
            <a:r>
              <a:rPr lang="en-US" sz="2000" dirty="0">
                <a:solidFill>
                  <a:prstClr val="white"/>
                </a:solidFill>
              </a:rPr>
              <a:t> </a:t>
            </a:r>
            <a:r>
              <a:rPr lang="en-US" sz="2000" dirty="0">
                <a:solidFill>
                  <a:prstClr val="white"/>
                </a:solidFill>
                <a:ea typeface="Calibri" panose="020F0502020204030204" pitchFamily="34" charset="0"/>
                <a:cs typeface="Times New Roman" panose="02020603050405020304" pitchFamily="18" charset="0"/>
              </a:rPr>
              <a:t>A spoken introduction to a play is called a </a:t>
            </a:r>
            <a:r>
              <a:rPr lang="en-US" sz="2000" dirty="0">
                <a:solidFill>
                  <a:schemeClr val="tx2"/>
                </a:solidFill>
                <a:ea typeface="Calibri" panose="020F0502020204030204" pitchFamily="34" charset="0"/>
                <a:cs typeface="Times New Roman" panose="02020603050405020304" pitchFamily="18" charset="0"/>
              </a:rPr>
              <a:t>prologue</a:t>
            </a:r>
            <a:r>
              <a:rPr lang="en-US" sz="2000" dirty="0">
                <a:solidFill>
                  <a:prstClr val="white"/>
                </a:solidFill>
                <a:ea typeface="Calibri" panose="020F0502020204030204" pitchFamily="34" charset="0"/>
                <a:cs typeface="Times New Roman" panose="02020603050405020304" pitchFamily="18" charset="0"/>
              </a:rPr>
              <a:t>.</a:t>
            </a:r>
          </a:p>
          <a:p>
            <a:pPr marL="342900" marR="0" lvl="0" indent="-342900">
              <a:lnSpc>
                <a:spcPct val="107000"/>
              </a:lnSpc>
              <a:spcBef>
                <a:spcPts val="600"/>
              </a:spcBef>
              <a:spcAft>
                <a:spcPts val="1000"/>
              </a:spcAft>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Shakespeare</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was born in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Stratford-upon-Avon</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600"/>
              </a:spcBef>
              <a:spcAft>
                <a:spcPts val="1000"/>
              </a:spcAft>
              <a:buFont typeface="+mj-lt"/>
              <a:buAutoNum type="arabicPeriod"/>
            </a:pP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The Globe Theatre </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was built in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London</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in </a:t>
            </a:r>
            <a:r>
              <a:rPr lang="en-US" sz="2000" dirty="0">
                <a:solidFill>
                  <a:srgbClr val="00B0F0"/>
                </a:solidFill>
                <a:latin typeface="Franklin Gothic Book" panose="020B0503020102020204" pitchFamily="34" charset="0"/>
                <a:ea typeface="Calibri" panose="020F0502020204030204" pitchFamily="34" charset="0"/>
                <a:cs typeface="Times New Roman" panose="02020603050405020304" pitchFamily="18" charset="0"/>
              </a:rPr>
              <a:t>1599</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r>
              <a:rPr lang="en-US" sz="2000" dirty="0">
                <a:solidFill>
                  <a:schemeClr val="tx2"/>
                </a:solidFill>
                <a:latin typeface="Franklin Gothic Book" panose="020B0503020102020204" pitchFamily="34" charset="0"/>
                <a:ea typeface="Calibri" panose="020F0502020204030204" pitchFamily="34" charset="0"/>
                <a:cs typeface="Times New Roman" panose="02020603050405020304" pitchFamily="18" charset="0"/>
              </a:rPr>
              <a:t>Many of Shakespeare’s plays were performed in the Globe.</a:t>
            </a:r>
            <a:r>
              <a:rPr lang="en-US" sz="2000"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 </a:t>
            </a:r>
            <a:endParaRPr lang="en-US" dirty="0">
              <a:solidFill>
                <a:schemeClr val="bg1"/>
              </a:solidFill>
              <a:latin typeface="Calibri" panose="020F0502020204030204" pitchFamily="34" charset="0"/>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tragedy</a:t>
            </a:r>
            <a:r>
              <a:rPr lang="en-US" sz="2000" b="1" dirty="0">
                <a:solidFill>
                  <a:prstClr val="white"/>
                </a:solidFill>
                <a:ea typeface="Calibri" panose="020F0502020204030204" pitchFamily="34" charset="0"/>
                <a:cs typeface="Times New Roman" panose="02020603050405020304" pitchFamily="18" charset="0"/>
              </a:rPr>
              <a:t> </a:t>
            </a:r>
            <a:r>
              <a:rPr lang="en-US" sz="2000" dirty="0">
                <a:solidFill>
                  <a:prstClr val="white"/>
                </a:solidFill>
                <a:ea typeface="Calibri" panose="020F0502020204030204" pitchFamily="34" charset="0"/>
                <a:cs typeface="Times New Roman" panose="02020603050405020304" pitchFamily="18" charset="0"/>
              </a:rPr>
              <a:t>is a </a:t>
            </a:r>
            <a:r>
              <a:rPr lang="en-US" sz="2000" dirty="0">
                <a:solidFill>
                  <a:schemeClr val="tx2"/>
                </a:solidFill>
                <a:ea typeface="Calibri" panose="020F0502020204030204" pitchFamily="34" charset="0"/>
                <a:cs typeface="Times New Roman" panose="02020603050405020304" pitchFamily="18" charset="0"/>
              </a:rPr>
              <a:t>play in which a character suffers a serious downfall or a death</a:t>
            </a:r>
            <a:r>
              <a:rPr lang="en-US" sz="2000" dirty="0">
                <a:solidFill>
                  <a:prstClr val="white"/>
                </a:solidFill>
                <a:ea typeface="Calibri" panose="020F0502020204030204" pitchFamily="34" charset="0"/>
                <a:cs typeface="Times New Roman" panose="02020603050405020304" pitchFamily="18" charset="0"/>
              </a:rPr>
              <a:t>.</a:t>
            </a:r>
          </a:p>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comedy</a:t>
            </a:r>
            <a:r>
              <a:rPr lang="en-US" sz="2000" b="1" dirty="0">
                <a:solidFill>
                  <a:prstClr val="white"/>
                </a:solidFill>
                <a:ea typeface="Calibri" panose="020F0502020204030204" pitchFamily="34" charset="0"/>
                <a:cs typeface="Times New Roman" panose="02020603050405020304" pitchFamily="18" charset="0"/>
              </a:rPr>
              <a:t> </a:t>
            </a:r>
            <a:r>
              <a:rPr lang="en-US" sz="2000" dirty="0">
                <a:solidFill>
                  <a:prstClr val="white"/>
                </a:solidFill>
                <a:ea typeface="Calibri" panose="020F0502020204030204" pitchFamily="34" charset="0"/>
                <a:cs typeface="Times New Roman" panose="02020603050405020304" pitchFamily="18" charset="0"/>
              </a:rPr>
              <a:t>is a </a:t>
            </a:r>
            <a:r>
              <a:rPr lang="en-US" sz="2000" dirty="0">
                <a:solidFill>
                  <a:schemeClr val="tx2"/>
                </a:solidFill>
                <a:ea typeface="Calibri" panose="020F0502020204030204" pitchFamily="34" charset="0"/>
                <a:cs typeface="Times New Roman" panose="02020603050405020304" pitchFamily="18" charset="0"/>
              </a:rPr>
              <a:t>play in which characters overcome struggles in an entertaining way</a:t>
            </a:r>
            <a:r>
              <a:rPr lang="en-US" sz="2000" dirty="0">
                <a:solidFill>
                  <a:prstClr val="white"/>
                </a:solidFill>
                <a:ea typeface="Calibri" panose="020F0502020204030204" pitchFamily="34" charset="0"/>
                <a:cs typeface="Times New Roman" panose="02020603050405020304" pitchFamily="18" charset="0"/>
              </a:rPr>
              <a:t>.</a:t>
            </a:r>
            <a:r>
              <a:rPr lang="en-US" sz="2000" dirty="0">
                <a:solidFill>
                  <a:schemeClr val="bg1"/>
                </a:solidFill>
              </a:rPr>
              <a:t> &lt;Answers may vary&gt;</a:t>
            </a:r>
            <a:endParaRPr lang="en-US" sz="1350" dirty="0">
              <a:solidFill>
                <a:schemeClr val="bg1"/>
              </a:solidFill>
            </a:endParaRPr>
          </a:p>
          <a:p>
            <a:pPr marL="257175" indent="-257175" algn="r">
              <a:buAutoNum type="arabicPeriod" startAt="7"/>
            </a:pPr>
            <a:endParaRPr lang="en-US" sz="1350" dirty="0">
              <a:solidFill>
                <a:schemeClr val="bg1"/>
              </a:solidFill>
            </a:endParaRPr>
          </a:p>
        </p:txBody>
      </p:sp>
      <p:sp>
        <p:nvSpPr>
          <p:cNvPr id="3" name="Rectangle 2">
            <a:extLst>
              <a:ext uri="{FF2B5EF4-FFF2-40B4-BE49-F238E27FC236}">
                <a16:creationId xmlns:a16="http://schemas.microsoft.com/office/drawing/2014/main" id="{FDF98157-49AC-47E0-BE89-DE9DC4A83338}"/>
              </a:ext>
            </a:extLst>
          </p:cNvPr>
          <p:cNvSpPr/>
          <p:nvPr/>
        </p:nvSpPr>
        <p:spPr>
          <a:xfrm>
            <a:off x="6581617" y="6183477"/>
            <a:ext cx="2483372" cy="400110"/>
          </a:xfrm>
          <a:prstGeom prst="rect">
            <a:avLst/>
          </a:prstGeom>
        </p:spPr>
        <p:txBody>
          <a:bodyPr wrap="none">
            <a:spAutoFit/>
          </a:bodyPr>
          <a:lstStyle/>
          <a:p>
            <a:r>
              <a:rPr lang="en-US" sz="2000" dirty="0">
                <a:solidFill>
                  <a:srgbClr val="FFDD00"/>
                </a:solidFill>
              </a:rPr>
              <a:t>Self-score: ______ /6</a:t>
            </a:r>
            <a:endParaRPr lang="en-US" sz="2000" dirty="0"/>
          </a:p>
        </p:txBody>
      </p:sp>
    </p:spTree>
    <p:extLst>
      <p:ext uri="{BB962C8B-B14F-4D97-AF65-F5344CB8AC3E}">
        <p14:creationId xmlns:p14="http://schemas.microsoft.com/office/powerpoint/2010/main" val="2141109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81554" y="113673"/>
            <a:ext cx="5655330" cy="836525"/>
          </a:xfrm>
          <a:noFill/>
        </p:spPr>
        <p:txBody>
          <a:bodyPr>
            <a:normAutofit/>
          </a:bodyPr>
          <a:lstStyle/>
          <a:p>
            <a:pPr algn="ctr" eaLnBrk="1" hangingPunct="1"/>
            <a:r>
              <a:rPr lang="en-US" sz="2700" dirty="0">
                <a:solidFill>
                  <a:schemeClr val="tx2"/>
                </a:solidFill>
              </a:rPr>
              <a:t>Retrieval Practice:  Lesson 8</a:t>
            </a:r>
          </a:p>
        </p:txBody>
      </p:sp>
      <p:sp>
        <p:nvSpPr>
          <p:cNvPr id="5" name="Explosion: 8 Points 4">
            <a:extLst>
              <a:ext uri="{FF2B5EF4-FFF2-40B4-BE49-F238E27FC236}">
                <a16:creationId xmlns:a16="http://schemas.microsoft.com/office/drawing/2014/main" id="{52D8A2BF-0D82-4770-846A-A94479BA73DC}"/>
              </a:ext>
            </a:extLst>
          </p:cNvPr>
          <p:cNvSpPr/>
          <p:nvPr/>
        </p:nvSpPr>
        <p:spPr>
          <a:xfrm>
            <a:off x="6033187" y="452896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
        <p:nvSpPr>
          <p:cNvPr id="4" name="TextBox 3">
            <a:extLst>
              <a:ext uri="{FF2B5EF4-FFF2-40B4-BE49-F238E27FC236}">
                <a16:creationId xmlns:a16="http://schemas.microsoft.com/office/drawing/2014/main" id="{2AD515B5-4FA5-43AA-B77E-672F457D62A8}"/>
              </a:ext>
            </a:extLst>
          </p:cNvPr>
          <p:cNvSpPr txBox="1"/>
          <p:nvPr/>
        </p:nvSpPr>
        <p:spPr>
          <a:xfrm>
            <a:off x="306148" y="1030585"/>
            <a:ext cx="8189407" cy="3407023"/>
          </a:xfrm>
          <a:prstGeom prst="rect">
            <a:avLst/>
          </a:prstGeom>
          <a:noFill/>
        </p:spPr>
        <p:txBody>
          <a:bodyPr wrap="square" rtlCol="0">
            <a:spAutoFit/>
          </a:bodyPr>
          <a:lstStyle/>
          <a:p>
            <a:pPr marL="457200" marR="0" lvl="0" indent="-3429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sonnet</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How many quatrains are in an English or Shakespearean </a:t>
            </a:r>
            <a:r>
              <a:rPr lang="en-US" sz="2000" b="1" dirty="0">
                <a:solidFill>
                  <a:srgbClr val="00B0F0"/>
                </a:solidFill>
                <a:ea typeface="Calibri" panose="020F0502020204030204" pitchFamily="34" charset="0"/>
                <a:cs typeface="Times New Roman" panose="02020603050405020304" pitchFamily="18" charset="0"/>
              </a:rPr>
              <a:t>sonnet</a:t>
            </a:r>
            <a:r>
              <a:rPr lang="en-US" sz="2000" dirty="0">
                <a:solidFill>
                  <a:schemeClr val="bg1"/>
                </a:solidFill>
                <a:ea typeface="Calibri" panose="020F0502020204030204" pitchFamily="34" charset="0"/>
                <a:cs typeface="Times New Roman" panose="02020603050405020304" pitchFamily="18" charset="0"/>
              </a:rPr>
              <a:t>? How many </a:t>
            </a:r>
            <a:r>
              <a:rPr lang="en-US" sz="2000" b="1" dirty="0">
                <a:solidFill>
                  <a:srgbClr val="00B0F0"/>
                </a:solidFill>
                <a:ea typeface="Calibri" panose="020F0502020204030204" pitchFamily="34" charset="0"/>
                <a:cs typeface="Times New Roman" panose="02020603050405020304" pitchFamily="18" charset="0"/>
              </a:rPr>
              <a:t>couplets</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soliloquy</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the name of the time period from 1558-1603? Why?</a:t>
            </a:r>
          </a:p>
          <a:p>
            <a:pPr marL="457200" marR="0" lvl="0" indent="-3429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pun</a:t>
            </a:r>
            <a:r>
              <a:rPr lang="en-US" sz="2000" dirty="0">
                <a:solidFill>
                  <a:schemeClr val="bg1"/>
                </a:solidFill>
                <a:ea typeface="Calibri" panose="020F0502020204030204" pitchFamily="34" charset="0"/>
                <a:cs typeface="Times New Roman" panose="02020603050405020304" pitchFamily="18" charset="0"/>
              </a:rPr>
              <a:t>? Can you recall any </a:t>
            </a:r>
            <a:r>
              <a:rPr lang="en-US" sz="2000" b="1" dirty="0">
                <a:solidFill>
                  <a:srgbClr val="00B0F0"/>
                </a:solidFill>
                <a:ea typeface="Calibri" panose="020F0502020204030204" pitchFamily="34" charset="0"/>
                <a:cs typeface="Times New Roman" panose="02020603050405020304" pitchFamily="18" charset="0"/>
              </a:rPr>
              <a:t>puns</a:t>
            </a:r>
            <a:r>
              <a:rPr lang="en-US" sz="2000" dirty="0">
                <a:solidFill>
                  <a:schemeClr val="bg1"/>
                </a:solidFill>
                <a:ea typeface="Calibri" panose="020F0502020204030204" pitchFamily="34" charset="0"/>
                <a:cs typeface="Times New Roman" panose="02020603050405020304" pitchFamily="18" charset="0"/>
              </a:rPr>
              <a:t> from the play?</a:t>
            </a:r>
          </a:p>
          <a:p>
            <a:pPr>
              <a:lnSpc>
                <a:spcPct val="107000"/>
              </a:lnSpc>
              <a:spcBef>
                <a:spcPts val="600"/>
              </a:spcBef>
              <a:spcAft>
                <a:spcPts val="1000"/>
              </a:spcAft>
            </a:pPr>
            <a:r>
              <a:rPr lang="en-US" sz="2000" dirty="0">
                <a:latin typeface="Franklin Gothic Book" panose="020B0503020102020204" pitchFamily="34" charset="0"/>
                <a:ea typeface="Calibri" panose="020F0502020204030204" pitchFamily="34" charset="0"/>
                <a:cs typeface="Times New Roman" panose="02020603050405020304" pitchFamily="18" charset="0"/>
              </a:rPr>
              <a:t> </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2255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89552" y="83936"/>
            <a:ext cx="5655330" cy="836525"/>
          </a:xfrm>
          <a:noFill/>
        </p:spPr>
        <p:txBody>
          <a:bodyPr>
            <a:normAutofit fontScale="90000"/>
          </a:bodyPr>
          <a:lstStyle/>
          <a:p>
            <a:pPr algn="ctr" eaLnBrk="1" hangingPunct="1"/>
            <a:r>
              <a:rPr lang="en-US" sz="2700" dirty="0">
                <a:solidFill>
                  <a:schemeClr val="tx2"/>
                </a:solidFill>
              </a:rPr>
              <a:t>Retrieval Practice Answers:  Lesson 8</a:t>
            </a:r>
          </a:p>
        </p:txBody>
      </p:sp>
      <p:sp>
        <p:nvSpPr>
          <p:cNvPr id="3" name="TextBox 2">
            <a:extLst>
              <a:ext uri="{FF2B5EF4-FFF2-40B4-BE49-F238E27FC236}">
                <a16:creationId xmlns:a16="http://schemas.microsoft.com/office/drawing/2014/main" id="{00613E7B-F47E-4E01-ABFE-D8A55D67CFE2}"/>
              </a:ext>
            </a:extLst>
          </p:cNvPr>
          <p:cNvSpPr txBox="1"/>
          <p:nvPr/>
        </p:nvSpPr>
        <p:spPr>
          <a:xfrm>
            <a:off x="311498" y="975508"/>
            <a:ext cx="8611438" cy="4282198"/>
          </a:xfrm>
          <a:prstGeom prst="rect">
            <a:avLst/>
          </a:prstGeom>
          <a:noFill/>
        </p:spPr>
        <p:txBody>
          <a:bodyPr wrap="square" rtlCol="0">
            <a:spAutoFit/>
          </a:bodyPr>
          <a:lstStyle/>
          <a:p>
            <a:pPr marL="457200" lvl="0" indent="-342900">
              <a:lnSpc>
                <a:spcPct val="107000"/>
              </a:lnSpc>
              <a:spcBef>
                <a:spcPts val="600"/>
              </a:spcBef>
              <a:spcAft>
                <a:spcPts val="1000"/>
              </a:spcAft>
              <a:buFont typeface="+mj-lt"/>
              <a:buAutoNum type="arabicPeriod"/>
            </a:pPr>
            <a:r>
              <a:rPr lang="en-US" sz="1950" b="1" dirty="0">
                <a:solidFill>
                  <a:schemeClr val="bg1"/>
                </a:solidFill>
                <a:latin typeface="Franklin Gothic Book" panose="020B0503020102020204" pitchFamily="34" charset="0"/>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sonnet</a:t>
            </a:r>
            <a:r>
              <a:rPr lang="en-US" sz="2000" dirty="0">
                <a:solidFill>
                  <a:prstClr val="white"/>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is a 14-</a:t>
            </a:r>
            <a:r>
              <a:rPr lang="en-US" sz="2000" dirty="0">
                <a:solidFill>
                  <a:schemeClr val="tx2"/>
                </a:solidFill>
                <a:ea typeface="Calibri" panose="020F0502020204030204" pitchFamily="34" charset="0"/>
                <a:cs typeface="Times New Roman" panose="02020603050405020304" pitchFamily="18" charset="0"/>
              </a:rPr>
              <a:t>line rhyming poem, often about love</a:t>
            </a:r>
            <a:r>
              <a:rPr lang="en-US" sz="2000" dirty="0">
                <a:solidFill>
                  <a:schemeClr val="bg1"/>
                </a:solidFill>
                <a:ea typeface="Calibri" panose="020F0502020204030204" pitchFamily="34" charset="0"/>
                <a:cs typeface="Times New Roman" panose="02020603050405020304" pitchFamily="18" charset="0"/>
              </a:rPr>
              <a:t>.</a:t>
            </a:r>
            <a:endParaRPr lang="en-US" sz="2000" dirty="0">
              <a:solidFill>
                <a:prstClr val="white"/>
              </a:solidFill>
              <a:ea typeface="Calibri" panose="020F0502020204030204" pitchFamily="34" charset="0"/>
              <a:cs typeface="Times New Roman" panose="02020603050405020304" pitchFamily="18" charset="0"/>
            </a:endParaRPr>
          </a:p>
          <a:p>
            <a:pPr marL="457200" lvl="0" indent="-3429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There are </a:t>
            </a:r>
            <a:r>
              <a:rPr lang="en-US" sz="2000" dirty="0">
                <a:solidFill>
                  <a:schemeClr val="tx2"/>
                </a:solidFill>
                <a:ea typeface="Calibri" panose="020F0502020204030204" pitchFamily="34" charset="0"/>
                <a:cs typeface="Times New Roman" panose="02020603050405020304" pitchFamily="18" charset="0"/>
              </a:rPr>
              <a:t>three</a:t>
            </a:r>
            <a:r>
              <a:rPr lang="en-US" sz="2000" dirty="0">
                <a:solidFill>
                  <a:prstClr val="white"/>
                </a:solidFill>
                <a:ea typeface="Calibri" panose="020F0502020204030204" pitchFamily="34" charset="0"/>
                <a:cs typeface="Times New Roman" panose="02020603050405020304" pitchFamily="18" charset="0"/>
              </a:rPr>
              <a:t> quatrains in an English or Shakespearean </a:t>
            </a:r>
            <a:r>
              <a:rPr lang="en-US" sz="2000" b="1" dirty="0">
                <a:solidFill>
                  <a:srgbClr val="00B0F0"/>
                </a:solidFill>
                <a:ea typeface="Calibri" panose="020F0502020204030204" pitchFamily="34" charset="0"/>
                <a:cs typeface="Times New Roman" panose="02020603050405020304" pitchFamily="18" charset="0"/>
              </a:rPr>
              <a:t>sonnet</a:t>
            </a:r>
            <a:r>
              <a:rPr lang="en-US" sz="2000" dirty="0">
                <a:solidFill>
                  <a:prstClr val="white"/>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and there is </a:t>
            </a:r>
            <a:r>
              <a:rPr lang="en-US" sz="2000" dirty="0">
                <a:solidFill>
                  <a:schemeClr val="tx2"/>
                </a:solidFill>
                <a:ea typeface="Calibri" panose="020F0502020204030204" pitchFamily="34" charset="0"/>
                <a:cs typeface="Times New Roman" panose="02020603050405020304" pitchFamily="18" charset="0"/>
              </a:rPr>
              <a:t>one</a:t>
            </a:r>
            <a:r>
              <a:rPr lang="en-US" sz="2000" dirty="0">
                <a:solidFill>
                  <a:prstClr val="white"/>
                </a:solidFill>
                <a:ea typeface="Calibri" panose="020F0502020204030204" pitchFamily="34" charset="0"/>
                <a:cs typeface="Times New Roman" panose="02020603050405020304" pitchFamily="18" charset="0"/>
              </a:rPr>
              <a:t> </a:t>
            </a:r>
            <a:r>
              <a:rPr lang="en-US" sz="2000" b="1" dirty="0">
                <a:solidFill>
                  <a:srgbClr val="00B0F0"/>
                </a:solidFill>
                <a:ea typeface="Calibri" panose="020F0502020204030204" pitchFamily="34" charset="0"/>
                <a:cs typeface="Times New Roman" panose="02020603050405020304" pitchFamily="18" charset="0"/>
              </a:rPr>
              <a:t>couplet.</a:t>
            </a:r>
            <a:endParaRPr lang="en-US" sz="2000" dirty="0">
              <a:solidFill>
                <a:srgbClr val="00B0F0"/>
              </a:solidFill>
              <a:ea typeface="Calibri" panose="020F0502020204030204" pitchFamily="34" charset="0"/>
              <a:cs typeface="Times New Roman" panose="02020603050405020304" pitchFamily="18" charset="0"/>
            </a:endParaRPr>
          </a:p>
          <a:p>
            <a:pPr marL="457200" lvl="0" indent="-3429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soliloquy</a:t>
            </a:r>
            <a:r>
              <a:rPr lang="en-US" sz="2000" dirty="0">
                <a:solidFill>
                  <a:prstClr val="white"/>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speech delivered by a character alone on stage, revealing their true thoughts and emotions.</a:t>
            </a:r>
          </a:p>
          <a:p>
            <a:pPr marL="457200" lvl="0" indent="-3429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The time period from 1558-1603 is called the </a:t>
            </a:r>
            <a:r>
              <a:rPr lang="en-US" sz="2000" dirty="0">
                <a:solidFill>
                  <a:schemeClr val="tx2"/>
                </a:solidFill>
                <a:ea typeface="Calibri" panose="020F0502020204030204" pitchFamily="34" charset="0"/>
                <a:cs typeface="Times New Roman" panose="02020603050405020304" pitchFamily="18" charset="0"/>
              </a:rPr>
              <a:t>Elizabethan</a:t>
            </a:r>
            <a:r>
              <a:rPr lang="en-US" sz="2000" dirty="0">
                <a:solidFill>
                  <a:prstClr val="white"/>
                </a:solidFill>
                <a:ea typeface="Calibri" panose="020F0502020204030204" pitchFamily="34" charset="0"/>
                <a:cs typeface="Times New Roman" panose="02020603050405020304" pitchFamily="18" charset="0"/>
              </a:rPr>
              <a:t> period because it was named after the queen of England at the time, </a:t>
            </a:r>
            <a:r>
              <a:rPr lang="en-US" sz="2000" dirty="0">
                <a:solidFill>
                  <a:srgbClr val="00B0F0"/>
                </a:solidFill>
                <a:ea typeface="Calibri" panose="020F0502020204030204" pitchFamily="34" charset="0"/>
                <a:cs typeface="Times New Roman" panose="02020603050405020304" pitchFamily="18" charset="0"/>
              </a:rPr>
              <a:t>Queen Elizabeth I.</a:t>
            </a:r>
          </a:p>
          <a:p>
            <a:pPr marL="457200" lvl="0" indent="-3429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pun</a:t>
            </a:r>
            <a:r>
              <a:rPr lang="en-US" sz="2000" dirty="0">
                <a:solidFill>
                  <a:prstClr val="white"/>
                </a:solidFill>
                <a:ea typeface="Calibri" panose="020F0502020204030204" pitchFamily="34" charset="0"/>
                <a:cs typeface="Times New Roman" panose="02020603050405020304" pitchFamily="18" charset="0"/>
              </a:rPr>
              <a:t> is </a:t>
            </a:r>
            <a:r>
              <a:rPr lang="en-US" sz="2000" dirty="0">
                <a:solidFill>
                  <a:schemeClr val="tx2"/>
                </a:solidFill>
                <a:ea typeface="Calibri" panose="020F0502020204030204" pitchFamily="34" charset="0"/>
                <a:cs typeface="Times New Roman" panose="02020603050405020304" pitchFamily="18" charset="0"/>
              </a:rPr>
              <a:t>humor that occurs when a word has two or more different meanings.</a:t>
            </a:r>
            <a:r>
              <a:rPr lang="en-US" sz="2000" dirty="0">
                <a:solidFill>
                  <a:prstClr val="white"/>
                </a:solidFill>
                <a:ea typeface="Calibri" panose="020F0502020204030204" pitchFamily="34" charset="0"/>
                <a:cs typeface="Times New Roman" panose="02020603050405020304" pitchFamily="18" charset="0"/>
              </a:rPr>
              <a:t>  &lt;</a:t>
            </a:r>
            <a:r>
              <a:rPr lang="en-US" sz="2000" dirty="0">
                <a:solidFill>
                  <a:srgbClr val="FF0000"/>
                </a:solidFill>
                <a:ea typeface="Calibri" panose="020F0502020204030204" pitchFamily="34" charset="0"/>
                <a:cs typeface="Times New Roman" panose="02020603050405020304" pitchFamily="18" charset="0"/>
              </a:rPr>
              <a:t>insert answer here</a:t>
            </a:r>
            <a:r>
              <a:rPr lang="en-US" sz="2000" dirty="0">
                <a:solidFill>
                  <a:prstClr val="white"/>
                </a:solidFill>
                <a:ea typeface="Calibri" panose="020F0502020204030204" pitchFamily="34" charset="0"/>
                <a:cs typeface="Times New Roman" panose="02020603050405020304" pitchFamily="18" charset="0"/>
              </a:rPr>
              <a:t>&gt;</a:t>
            </a:r>
          </a:p>
          <a:p>
            <a:pPr lvl="0"/>
            <a:endParaRPr lang="en-US" dirty="0">
              <a:solidFill>
                <a:prstClr val="white"/>
              </a:solidFill>
              <a:latin typeface="Calibri" panose="020F0502020204030204" pitchFamily="34" charset="0"/>
              <a:ea typeface="Calibri" panose="020F0502020204030204" pitchFamily="34" charset="0"/>
              <a:cs typeface="Times New Roman" panose="02020603050405020304" pitchFamily="18" charset="0"/>
            </a:endParaRPr>
          </a:p>
        </p:txBody>
      </p:sp>
      <p:sp>
        <p:nvSpPr>
          <p:cNvPr id="2" name="Rectangle 1">
            <a:extLst>
              <a:ext uri="{FF2B5EF4-FFF2-40B4-BE49-F238E27FC236}">
                <a16:creationId xmlns:a16="http://schemas.microsoft.com/office/drawing/2014/main" id="{77006D92-E26E-454B-975A-EDAC673D7A73}"/>
              </a:ext>
            </a:extLst>
          </p:cNvPr>
          <p:cNvSpPr/>
          <p:nvPr/>
        </p:nvSpPr>
        <p:spPr>
          <a:xfrm>
            <a:off x="6349130" y="6218256"/>
            <a:ext cx="2483372" cy="400110"/>
          </a:xfrm>
          <a:prstGeom prst="rect">
            <a:avLst/>
          </a:prstGeom>
        </p:spPr>
        <p:txBody>
          <a:bodyPr wrap="none">
            <a:spAutoFit/>
          </a:bodyPr>
          <a:lstStyle/>
          <a:p>
            <a:pPr lvl="0" algn="r"/>
            <a:r>
              <a:rPr lang="en-US" sz="2000" dirty="0">
                <a:solidFill>
                  <a:srgbClr val="FFDD00"/>
                </a:solidFill>
              </a:rPr>
              <a:t>Self-score: ______ /5</a:t>
            </a:r>
          </a:p>
        </p:txBody>
      </p:sp>
    </p:spTree>
    <p:extLst>
      <p:ext uri="{BB962C8B-B14F-4D97-AF65-F5344CB8AC3E}">
        <p14:creationId xmlns:p14="http://schemas.microsoft.com/office/powerpoint/2010/main" val="1337695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1312" y="0"/>
            <a:ext cx="5655330" cy="836525"/>
          </a:xfrm>
          <a:noFill/>
        </p:spPr>
        <p:txBody>
          <a:bodyPr>
            <a:normAutofit/>
          </a:bodyPr>
          <a:lstStyle/>
          <a:p>
            <a:pPr algn="ctr" eaLnBrk="1" hangingPunct="1"/>
            <a:r>
              <a:rPr lang="en-US" sz="2700" dirty="0">
                <a:solidFill>
                  <a:schemeClr val="tx2"/>
                </a:solidFill>
              </a:rPr>
              <a:t>Retrieval Practice:  Lesson 9</a:t>
            </a:r>
            <a:endParaRPr lang="en-US" sz="2700" dirty="0">
              <a:solidFill>
                <a:schemeClr val="bg1"/>
              </a:solidFill>
            </a:endParaRPr>
          </a:p>
        </p:txBody>
      </p:sp>
      <p:sp>
        <p:nvSpPr>
          <p:cNvPr id="3" name="TextBox 2">
            <a:extLst>
              <a:ext uri="{FF2B5EF4-FFF2-40B4-BE49-F238E27FC236}">
                <a16:creationId xmlns:a16="http://schemas.microsoft.com/office/drawing/2014/main" id="{00613E7B-F47E-4E01-ABFE-D8A55D67CFE2}"/>
              </a:ext>
            </a:extLst>
          </p:cNvPr>
          <p:cNvSpPr txBox="1"/>
          <p:nvPr/>
        </p:nvSpPr>
        <p:spPr>
          <a:xfrm>
            <a:off x="476668" y="676382"/>
            <a:ext cx="8190663" cy="4743863"/>
          </a:xfrm>
          <a:prstGeom prst="rect">
            <a:avLst/>
          </a:prstGeom>
          <a:noFill/>
        </p:spPr>
        <p:txBody>
          <a:bodyPr wrap="square" rtlCol="0">
            <a:spAutoFit/>
          </a:bodyPr>
          <a:lstStyle/>
          <a:p>
            <a:pPr marL="457200" indent="-457200">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Prologue</a:t>
            </a:r>
            <a:r>
              <a:rPr lang="en-US" sz="2000" dirty="0">
                <a:solidFill>
                  <a:schemeClr val="bg1"/>
                </a:solidFill>
                <a:ea typeface="Calibri" panose="020F0502020204030204" pitchFamily="34" charset="0"/>
                <a:cs typeface="Times New Roman" panose="02020603050405020304" pitchFamily="18" charset="0"/>
              </a:rPr>
              <a:t>? </a:t>
            </a:r>
          </a:p>
          <a:p>
            <a:pPr marL="342900" indent="-342900">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topic or idea that Shakespeare included in the Act 1 </a:t>
            </a:r>
            <a:r>
              <a:rPr lang="en-US" sz="2000" dirty="0">
                <a:solidFill>
                  <a:srgbClr val="00B0F0"/>
                </a:solidFill>
                <a:ea typeface="Calibri" panose="020F0502020204030204" pitchFamily="34" charset="0"/>
                <a:cs typeface="Times New Roman" panose="02020603050405020304" pitchFamily="18" charset="0"/>
              </a:rPr>
              <a:t>Prologue</a:t>
            </a:r>
            <a:r>
              <a:rPr lang="en-US" sz="2000" dirty="0">
                <a:solidFill>
                  <a:schemeClr val="bg1"/>
                </a:solidFill>
                <a:ea typeface="Calibri" panose="020F0502020204030204" pitchFamily="34" charset="0"/>
                <a:cs typeface="Times New Roman" panose="02020603050405020304" pitchFamily="18" charset="0"/>
              </a:rPr>
              <a:t>? What is one from the Act 2 </a:t>
            </a:r>
            <a:r>
              <a:rPr lang="en-US" sz="2000" dirty="0">
                <a:solidFill>
                  <a:srgbClr val="00B0F0"/>
                </a:solidFill>
                <a:ea typeface="Calibri" panose="020F0502020204030204" pitchFamily="34" charset="0"/>
                <a:cs typeface="Times New Roman" panose="02020603050405020304" pitchFamily="18" charset="0"/>
              </a:rPr>
              <a:t>Prologue</a:t>
            </a:r>
            <a:r>
              <a:rPr lang="en-US" sz="2000" dirty="0">
                <a:solidFill>
                  <a:schemeClr val="bg1"/>
                </a:solidFill>
                <a:ea typeface="Calibri" panose="020F0502020204030204" pitchFamily="34" charset="0"/>
                <a:cs typeface="Times New Roman" panose="02020603050405020304" pitchFamily="18" charset="0"/>
              </a:rPr>
              <a:t>?</a:t>
            </a:r>
          </a:p>
          <a:p>
            <a:pPr marL="457200" marR="0" lvl="0" indent="-4572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do we call a speech by a character who is alone on the stage?</a:t>
            </a:r>
          </a:p>
          <a:p>
            <a:pPr marL="457200" marR="0" lvl="0" indent="-457200">
              <a:lnSpc>
                <a:spcPct val="107000"/>
              </a:lnSpc>
              <a:spcBef>
                <a:spcPts val="60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foil</a:t>
            </a:r>
            <a:r>
              <a:rPr lang="en-US" sz="2000" dirty="0">
                <a:solidFill>
                  <a:schemeClr val="bg1"/>
                </a:solidFill>
                <a:ea typeface="Calibri" panose="020F0502020204030204" pitchFamily="34" charset="0"/>
                <a:cs typeface="Times New Roman" panose="02020603050405020304" pitchFamily="18" charset="0"/>
              </a:rPr>
              <a:t>? In what ways is Mercutio a </a:t>
            </a:r>
            <a:r>
              <a:rPr lang="en-US" sz="2000" b="1" dirty="0">
                <a:solidFill>
                  <a:srgbClr val="00B0F0"/>
                </a:solidFill>
                <a:ea typeface="Calibri" panose="020F0502020204030204" pitchFamily="34" charset="0"/>
                <a:cs typeface="Times New Roman" panose="02020603050405020304" pitchFamily="18" charset="0"/>
              </a:rPr>
              <a:t>foil</a:t>
            </a:r>
            <a:r>
              <a:rPr lang="en-US" sz="2000" dirty="0">
                <a:solidFill>
                  <a:schemeClr val="bg1"/>
                </a:solidFill>
                <a:ea typeface="Calibri" panose="020F0502020204030204" pitchFamily="34" charset="0"/>
                <a:cs typeface="Times New Roman" panose="02020603050405020304" pitchFamily="18" charset="0"/>
              </a:rPr>
              <a:t> for Romeo? Explain. </a:t>
            </a:r>
          </a:p>
          <a:p>
            <a:pPr marL="457200" marR="0" lvl="0" indent="-457200">
              <a:lnSpc>
                <a:spcPct val="107000"/>
              </a:lnSpc>
              <a:spcBef>
                <a:spcPts val="600"/>
              </a:spcBef>
              <a:spcAft>
                <a:spcPts val="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60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do we call a hint that suggests future events? Can you recall any from the play?</a:t>
            </a:r>
          </a:p>
          <a:p>
            <a:pPr marL="457200" marR="0" lvl="0" indent="-457200">
              <a:lnSpc>
                <a:spcPct val="107000"/>
              </a:lnSpc>
              <a:spcBef>
                <a:spcPts val="600"/>
              </a:spcBef>
              <a:spcAft>
                <a:spcPts val="0"/>
              </a:spcAft>
              <a:buFont typeface="+mj-lt"/>
              <a:buAutoNum type="arabicPeriod"/>
            </a:pPr>
            <a:endParaRPr lang="en-US" sz="2000" dirty="0">
              <a:solidFill>
                <a:schemeClr val="bg1"/>
              </a:solidFill>
              <a:ea typeface="Calibri" panose="020F0502020204030204" pitchFamily="34" charset="0"/>
              <a:cs typeface="Times New Roman" panose="02020603050405020304" pitchFamily="18" charset="0"/>
            </a:endParaRPr>
          </a:p>
          <a:p>
            <a:pPr marL="457200" marR="0" lvl="0" indent="-457200">
              <a:lnSpc>
                <a:spcPct val="107000"/>
              </a:lnSpc>
              <a:spcBef>
                <a:spcPts val="600"/>
              </a:spcBef>
              <a:spcAft>
                <a:spcPts val="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b="1" dirty="0">
                <a:solidFill>
                  <a:srgbClr val="00B0F0"/>
                </a:solidFill>
                <a:ea typeface="Calibri" panose="020F0502020204030204" pitchFamily="34" charset="0"/>
                <a:cs typeface="Times New Roman" panose="02020603050405020304" pitchFamily="18" charset="0"/>
              </a:rPr>
              <a:t>motif</a:t>
            </a:r>
            <a:r>
              <a:rPr lang="en-US" sz="2000" dirty="0">
                <a:solidFill>
                  <a:schemeClr val="bg1"/>
                </a:solidFill>
                <a:ea typeface="Calibri" panose="020F0502020204030204" pitchFamily="34" charset="0"/>
                <a:cs typeface="Times New Roman" panose="02020603050405020304" pitchFamily="18" charset="0"/>
              </a:rPr>
              <a:t>? What </a:t>
            </a:r>
            <a:r>
              <a:rPr lang="en-US" sz="2000" b="1" dirty="0">
                <a:solidFill>
                  <a:srgbClr val="00B0F0"/>
                </a:solidFill>
                <a:ea typeface="Calibri" panose="020F0502020204030204" pitchFamily="34" charset="0"/>
                <a:cs typeface="Times New Roman" panose="02020603050405020304" pitchFamily="18" charset="0"/>
              </a:rPr>
              <a:t>motif</a:t>
            </a:r>
            <a:r>
              <a:rPr lang="en-US" sz="2000" dirty="0">
                <a:solidFill>
                  <a:schemeClr val="bg1"/>
                </a:solidFill>
                <a:ea typeface="Calibri" panose="020F0502020204030204" pitchFamily="34" charset="0"/>
                <a:cs typeface="Times New Roman" panose="02020603050405020304" pitchFamily="18" charset="0"/>
              </a:rPr>
              <a:t> have we noted in </a:t>
            </a:r>
            <a:r>
              <a:rPr lang="en-US" sz="2000" i="1" dirty="0">
                <a:solidFill>
                  <a:schemeClr val="bg1"/>
                </a:solidFill>
                <a:ea typeface="Calibri" panose="020F0502020204030204" pitchFamily="34" charset="0"/>
                <a:cs typeface="Times New Roman" panose="02020603050405020304" pitchFamily="18" charset="0"/>
              </a:rPr>
              <a:t>Romeo and Juliet</a:t>
            </a:r>
            <a:r>
              <a:rPr lang="en-US" sz="2000" dirty="0">
                <a:solidFill>
                  <a:schemeClr val="bg1"/>
                </a:solidFill>
                <a:ea typeface="Calibri" panose="020F0502020204030204" pitchFamily="34" charset="0"/>
                <a:cs typeface="Times New Roman" panose="02020603050405020304" pitchFamily="18" charset="0"/>
              </a:rPr>
              <a:t>? </a:t>
            </a:r>
          </a:p>
          <a:p>
            <a:endParaRPr lang="en-US" sz="2000" dirty="0">
              <a:solidFill>
                <a:schemeClr val="bg1"/>
              </a:solidFill>
            </a:endParaRPr>
          </a:p>
        </p:txBody>
      </p:sp>
      <p:sp>
        <p:nvSpPr>
          <p:cNvPr id="4" name="Explosion: 8 Points 3">
            <a:extLst>
              <a:ext uri="{FF2B5EF4-FFF2-40B4-BE49-F238E27FC236}">
                <a16:creationId xmlns:a16="http://schemas.microsoft.com/office/drawing/2014/main" id="{7CC9358F-B277-4CC4-8392-EA0926C50D03}"/>
              </a:ext>
            </a:extLst>
          </p:cNvPr>
          <p:cNvSpPr/>
          <p:nvPr/>
        </p:nvSpPr>
        <p:spPr>
          <a:xfrm>
            <a:off x="6460569" y="4832290"/>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3973893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900395" y="0"/>
            <a:ext cx="5655330" cy="836525"/>
          </a:xfrm>
          <a:noFill/>
        </p:spPr>
        <p:txBody>
          <a:bodyPr>
            <a:normAutofit fontScale="90000"/>
          </a:bodyPr>
          <a:lstStyle/>
          <a:p>
            <a:pPr algn="ctr" eaLnBrk="1" hangingPunct="1"/>
            <a:r>
              <a:rPr lang="en-US" sz="2700" dirty="0">
                <a:solidFill>
                  <a:schemeClr val="tx2"/>
                </a:solidFill>
              </a:rPr>
              <a:t>Retrieval Practice Answers:  Lesson 9</a:t>
            </a:r>
          </a:p>
        </p:txBody>
      </p:sp>
      <p:sp>
        <p:nvSpPr>
          <p:cNvPr id="3" name="TextBox 2">
            <a:extLst>
              <a:ext uri="{FF2B5EF4-FFF2-40B4-BE49-F238E27FC236}">
                <a16:creationId xmlns:a16="http://schemas.microsoft.com/office/drawing/2014/main" id="{00613E7B-F47E-4E01-ABFE-D8A55D67CFE2}"/>
              </a:ext>
            </a:extLst>
          </p:cNvPr>
          <p:cNvSpPr txBox="1"/>
          <p:nvPr/>
        </p:nvSpPr>
        <p:spPr>
          <a:xfrm>
            <a:off x="31401" y="713256"/>
            <a:ext cx="9081198" cy="5431487"/>
          </a:xfrm>
          <a:prstGeom prst="rect">
            <a:avLst/>
          </a:prstGeom>
          <a:noFill/>
        </p:spPr>
        <p:txBody>
          <a:bodyPr wrap="square" rtlCol="0">
            <a:spAutoFit/>
          </a:bodyPr>
          <a:lstStyle/>
          <a:p>
            <a:pPr marL="457200" lvl="0" indent="-457200">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prologue</a:t>
            </a:r>
            <a:r>
              <a:rPr lang="en-US" sz="2000" dirty="0">
                <a:solidFill>
                  <a:prstClr val="white"/>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spoken introduction to a play.</a:t>
            </a:r>
            <a:r>
              <a:rPr lang="en-US" sz="2000" dirty="0">
                <a:solidFill>
                  <a:prstClr val="white"/>
                </a:solidFill>
                <a:ea typeface="Calibri" panose="020F0502020204030204" pitchFamily="34" charset="0"/>
                <a:cs typeface="Times New Roman" panose="02020603050405020304" pitchFamily="18" charset="0"/>
              </a:rPr>
              <a:t> </a:t>
            </a:r>
          </a:p>
          <a:p>
            <a:pPr marL="342900" lvl="0" indent="-342900">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In the Act 1 </a:t>
            </a:r>
            <a:r>
              <a:rPr lang="en-US" sz="2000" dirty="0">
                <a:solidFill>
                  <a:srgbClr val="00B0F0"/>
                </a:solidFill>
                <a:ea typeface="Calibri" panose="020F0502020204030204" pitchFamily="34" charset="0"/>
                <a:cs typeface="Times New Roman" panose="02020603050405020304" pitchFamily="18" charset="0"/>
              </a:rPr>
              <a:t>Prologue, </a:t>
            </a:r>
            <a:r>
              <a:rPr lang="en-US" sz="2000" dirty="0">
                <a:solidFill>
                  <a:prstClr val="white"/>
                </a:solidFill>
                <a:ea typeface="Calibri" panose="020F0502020204030204" pitchFamily="34" charset="0"/>
                <a:cs typeface="Times New Roman" panose="02020603050405020304" pitchFamily="18" charset="0"/>
              </a:rPr>
              <a:t>Shakespeare mentions </a:t>
            </a:r>
            <a:r>
              <a:rPr lang="en-US" sz="2000" dirty="0">
                <a:solidFill>
                  <a:schemeClr val="tx2"/>
                </a:solidFill>
                <a:ea typeface="Calibri" panose="020F0502020204030204" pitchFamily="34" charset="0"/>
                <a:cs typeface="Times New Roman" panose="02020603050405020304" pitchFamily="18" charset="0"/>
              </a:rPr>
              <a:t>the parents</a:t>
            </a:r>
            <a:r>
              <a:rPr lang="en-US" sz="2000" dirty="0">
                <a:solidFill>
                  <a:prstClr val="white"/>
                </a:solidFill>
                <a:ea typeface="Calibri" panose="020F0502020204030204" pitchFamily="34" charset="0"/>
                <a:cs typeface="Times New Roman" panose="02020603050405020304" pitchFamily="18" charset="0"/>
              </a:rPr>
              <a:t>. In the Act 2 </a:t>
            </a:r>
            <a:r>
              <a:rPr lang="en-US" sz="2000" dirty="0">
                <a:solidFill>
                  <a:srgbClr val="00B0F0"/>
                </a:solidFill>
                <a:ea typeface="Calibri" panose="020F0502020204030204" pitchFamily="34" charset="0"/>
                <a:cs typeface="Times New Roman" panose="02020603050405020304" pitchFamily="18" charset="0"/>
              </a:rPr>
              <a:t>Prologue </a:t>
            </a:r>
            <a:r>
              <a:rPr lang="en-US" sz="2000" dirty="0">
                <a:solidFill>
                  <a:prstClr val="white"/>
                </a:solidFill>
                <a:ea typeface="Calibri" panose="020F0502020204030204" pitchFamily="34" charset="0"/>
                <a:cs typeface="Times New Roman" panose="02020603050405020304" pitchFamily="18" charset="0"/>
              </a:rPr>
              <a:t>Shakespeare includes </a:t>
            </a:r>
            <a:r>
              <a:rPr lang="en-US" sz="2000" dirty="0">
                <a:solidFill>
                  <a:schemeClr val="tx2"/>
                </a:solidFill>
                <a:ea typeface="Calibri" panose="020F0502020204030204" pitchFamily="34" charset="0"/>
                <a:cs typeface="Times New Roman" panose="02020603050405020304" pitchFamily="18" charset="0"/>
              </a:rPr>
              <a:t>Romeo and Juliet’s names. </a:t>
            </a:r>
          </a:p>
          <a:p>
            <a:pPr marL="457200" lvl="0" indent="-4572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speech by a character who is alone on the stage is called a </a:t>
            </a:r>
            <a:r>
              <a:rPr lang="en-US" sz="2000" dirty="0">
                <a:solidFill>
                  <a:schemeClr val="tx2"/>
                </a:solidFill>
                <a:ea typeface="Calibri" panose="020F0502020204030204" pitchFamily="34" charset="0"/>
                <a:cs typeface="Times New Roman" panose="02020603050405020304" pitchFamily="18" charset="0"/>
              </a:rPr>
              <a:t>soliloquy.</a:t>
            </a:r>
          </a:p>
          <a:p>
            <a:pPr marL="457200" lvl="0" indent="-457200">
              <a:lnSpc>
                <a:spcPct val="107000"/>
              </a:lnSpc>
              <a:spcBef>
                <a:spcPts val="600"/>
              </a:spcBef>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foil</a:t>
            </a:r>
            <a:r>
              <a:rPr lang="en-US" sz="2000" dirty="0">
                <a:solidFill>
                  <a:prstClr val="white"/>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character who contrasts another character in order to highlight particular qualities</a:t>
            </a:r>
            <a:r>
              <a:rPr lang="en-US" sz="2000" dirty="0">
                <a:solidFill>
                  <a:prstClr val="white"/>
                </a:solidFill>
                <a:ea typeface="Calibri" panose="020F0502020204030204" pitchFamily="34" charset="0"/>
                <a:cs typeface="Times New Roman" panose="02020603050405020304" pitchFamily="18" charset="0"/>
              </a:rPr>
              <a:t>. Mercutio is a </a:t>
            </a:r>
            <a:r>
              <a:rPr lang="en-US" sz="2000" b="1" dirty="0">
                <a:solidFill>
                  <a:srgbClr val="00B0F0"/>
                </a:solidFill>
                <a:ea typeface="Calibri" panose="020F0502020204030204" pitchFamily="34" charset="0"/>
                <a:cs typeface="Times New Roman" panose="02020603050405020304" pitchFamily="18" charset="0"/>
              </a:rPr>
              <a:t>foil</a:t>
            </a:r>
            <a:r>
              <a:rPr lang="en-US" sz="2000" dirty="0">
                <a:solidFill>
                  <a:prstClr val="white"/>
                </a:solidFill>
                <a:ea typeface="Calibri" panose="020F0502020204030204" pitchFamily="34" charset="0"/>
                <a:cs typeface="Times New Roman" panose="02020603050405020304" pitchFamily="18" charset="0"/>
              </a:rPr>
              <a:t> for Romeo because </a:t>
            </a:r>
            <a:r>
              <a:rPr lang="en-US" sz="2000" dirty="0">
                <a:solidFill>
                  <a:schemeClr val="tx2"/>
                </a:solidFill>
                <a:ea typeface="Calibri" panose="020F0502020204030204" pitchFamily="34" charset="0"/>
                <a:cs typeface="Times New Roman" panose="02020603050405020304" pitchFamily="18" charset="0"/>
              </a:rPr>
              <a:t>Mercutio is not interested in romantic love while Romeo is obsessed with it.</a:t>
            </a:r>
          </a:p>
          <a:p>
            <a:pPr marL="457200" lvl="0" indent="-457200">
              <a:lnSpc>
                <a:spcPct val="107000"/>
              </a:lnSpc>
              <a:spcBef>
                <a:spcPts val="600"/>
              </a:spcBef>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lnSpc>
                <a:spcPct val="107000"/>
              </a:lnSpc>
              <a:spcBef>
                <a:spcPts val="600"/>
              </a:spcBef>
              <a:buFont typeface="+mj-lt"/>
              <a:buAutoNum type="arabicPeriod"/>
            </a:pPr>
            <a:r>
              <a:rPr lang="en-US" sz="2000" dirty="0">
                <a:solidFill>
                  <a:schemeClr val="tx2"/>
                </a:solidFill>
                <a:ea typeface="Calibri" panose="020F0502020204030204" pitchFamily="34" charset="0"/>
                <a:cs typeface="Times New Roman" panose="02020603050405020304" pitchFamily="18" charset="0"/>
              </a:rPr>
              <a:t>Foreshadowing</a:t>
            </a:r>
            <a:r>
              <a:rPr lang="en-US" sz="2000" dirty="0">
                <a:solidFill>
                  <a:srgbClr val="00B0F0"/>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is</a:t>
            </a:r>
            <a:r>
              <a:rPr lang="en-US" sz="2000" dirty="0">
                <a:solidFill>
                  <a:srgbClr val="00B0F0"/>
                </a:solidFill>
                <a:ea typeface="Calibri" panose="020F0502020204030204" pitchFamily="34" charset="0"/>
                <a:cs typeface="Times New Roman" panose="02020603050405020304" pitchFamily="18" charset="0"/>
              </a:rPr>
              <a:t> </a:t>
            </a:r>
            <a:r>
              <a:rPr lang="en-US" sz="2000" dirty="0">
                <a:solidFill>
                  <a:prstClr val="white"/>
                </a:solidFill>
                <a:ea typeface="Calibri" panose="020F0502020204030204" pitchFamily="34" charset="0"/>
                <a:cs typeface="Times New Roman" panose="02020603050405020304" pitchFamily="18" charset="0"/>
              </a:rPr>
              <a:t>a hint that suggests future events. </a:t>
            </a:r>
            <a:r>
              <a:rPr lang="en-US" sz="2000" dirty="0">
                <a:solidFill>
                  <a:srgbClr val="00B0F0"/>
                </a:solidFill>
                <a:ea typeface="Calibri" panose="020F0502020204030204" pitchFamily="34" charset="0"/>
                <a:cs typeface="Times New Roman" panose="02020603050405020304" pitchFamily="18" charset="0"/>
              </a:rPr>
              <a:t>Foreshadowing</a:t>
            </a:r>
            <a:r>
              <a:rPr lang="en-US" sz="2000" dirty="0">
                <a:solidFill>
                  <a:prstClr val="white"/>
                </a:solidFill>
                <a:ea typeface="Calibri" panose="020F0502020204030204" pitchFamily="34" charset="0"/>
                <a:cs typeface="Times New Roman" panose="02020603050405020304" pitchFamily="18" charset="0"/>
              </a:rPr>
              <a:t> is found in the play when &lt;</a:t>
            </a:r>
            <a:r>
              <a:rPr lang="en-US" sz="2000" dirty="0">
                <a:solidFill>
                  <a:srgbClr val="FF0000"/>
                </a:solidFill>
                <a:ea typeface="Calibri" panose="020F0502020204030204" pitchFamily="34" charset="0"/>
                <a:cs typeface="Times New Roman" panose="02020603050405020304" pitchFamily="18" charset="0"/>
              </a:rPr>
              <a:t>Insert answers here</a:t>
            </a:r>
            <a:r>
              <a:rPr lang="en-US" sz="2000" dirty="0">
                <a:solidFill>
                  <a:prstClr val="white"/>
                </a:solidFill>
                <a:ea typeface="Calibri" panose="020F0502020204030204" pitchFamily="34" charset="0"/>
                <a:cs typeface="Times New Roman" panose="02020603050405020304" pitchFamily="18" charset="0"/>
              </a:rPr>
              <a:t>&gt;.</a:t>
            </a:r>
          </a:p>
          <a:p>
            <a:pPr marL="457200" lvl="0" indent="-457200">
              <a:lnSpc>
                <a:spcPct val="107000"/>
              </a:lnSpc>
              <a:spcBef>
                <a:spcPts val="600"/>
              </a:spcBef>
              <a:buFont typeface="+mj-lt"/>
              <a:buAutoNum type="arabicPeriod"/>
            </a:pPr>
            <a:endParaRPr lang="en-US" sz="2000" dirty="0">
              <a:solidFill>
                <a:prstClr val="white"/>
              </a:solidFill>
              <a:ea typeface="Calibri" panose="020F0502020204030204" pitchFamily="34" charset="0"/>
              <a:cs typeface="Times New Roman" panose="02020603050405020304" pitchFamily="18" charset="0"/>
            </a:endParaRPr>
          </a:p>
          <a:p>
            <a:pPr marL="457200" lvl="0" indent="-457200">
              <a:lnSpc>
                <a:spcPct val="107000"/>
              </a:lnSpc>
              <a:spcBef>
                <a:spcPts val="600"/>
              </a:spcBef>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b="1" dirty="0">
                <a:solidFill>
                  <a:srgbClr val="00B0F0"/>
                </a:solidFill>
                <a:ea typeface="Calibri" panose="020F0502020204030204" pitchFamily="34" charset="0"/>
                <a:cs typeface="Times New Roman" panose="02020603050405020304" pitchFamily="18" charset="0"/>
              </a:rPr>
              <a:t>motif</a:t>
            </a:r>
            <a:r>
              <a:rPr lang="en-US" sz="2000" dirty="0">
                <a:solidFill>
                  <a:prstClr val="white"/>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repeated image that helps develop a theme</a:t>
            </a:r>
            <a:r>
              <a:rPr lang="en-US" sz="2000" dirty="0">
                <a:solidFill>
                  <a:prstClr val="white"/>
                </a:solidFill>
                <a:ea typeface="Calibri" panose="020F0502020204030204" pitchFamily="34" charset="0"/>
                <a:cs typeface="Times New Roman" panose="02020603050405020304" pitchFamily="18" charset="0"/>
              </a:rPr>
              <a:t>. We noted a </a:t>
            </a:r>
            <a:r>
              <a:rPr lang="en-US" sz="2000" dirty="0">
                <a:solidFill>
                  <a:srgbClr val="00B0F0"/>
                </a:solidFill>
                <a:ea typeface="Calibri" panose="020F0502020204030204" pitchFamily="34" charset="0"/>
                <a:cs typeface="Times New Roman" panose="02020603050405020304" pitchFamily="18" charset="0"/>
              </a:rPr>
              <a:t>motif</a:t>
            </a:r>
            <a:r>
              <a:rPr lang="en-US" sz="2000" dirty="0">
                <a:solidFill>
                  <a:prstClr val="white"/>
                </a:solidFill>
                <a:ea typeface="Calibri" panose="020F0502020204030204" pitchFamily="34" charset="0"/>
                <a:cs typeface="Times New Roman" panose="02020603050405020304" pitchFamily="18" charset="0"/>
              </a:rPr>
              <a:t> of </a:t>
            </a:r>
            <a:r>
              <a:rPr lang="en-US" sz="2000" dirty="0">
                <a:solidFill>
                  <a:schemeClr val="tx2"/>
                </a:solidFill>
                <a:ea typeface="Calibri" panose="020F0502020204030204" pitchFamily="34" charset="0"/>
                <a:cs typeface="Times New Roman" panose="02020603050405020304" pitchFamily="18" charset="0"/>
              </a:rPr>
              <a:t>light and darkness.</a:t>
            </a:r>
          </a:p>
        </p:txBody>
      </p:sp>
      <p:sp>
        <p:nvSpPr>
          <p:cNvPr id="4" name="Rectangle 3">
            <a:extLst>
              <a:ext uri="{FF2B5EF4-FFF2-40B4-BE49-F238E27FC236}">
                <a16:creationId xmlns:a16="http://schemas.microsoft.com/office/drawing/2014/main" id="{9584543E-C012-4056-A6A2-C1377CFBA1D4}"/>
              </a:ext>
            </a:extLst>
          </p:cNvPr>
          <p:cNvSpPr/>
          <p:nvPr/>
        </p:nvSpPr>
        <p:spPr>
          <a:xfrm>
            <a:off x="6576580" y="6218091"/>
            <a:ext cx="2250937" cy="369332"/>
          </a:xfrm>
          <a:prstGeom prst="rect">
            <a:avLst/>
          </a:prstGeom>
        </p:spPr>
        <p:txBody>
          <a:bodyPr wrap="none">
            <a:spAutoFit/>
          </a:bodyPr>
          <a:lstStyle/>
          <a:p>
            <a:pPr lvl="0" algn="r"/>
            <a:r>
              <a:rPr lang="en-US" dirty="0">
                <a:solidFill>
                  <a:srgbClr val="FFDD00"/>
                </a:solidFill>
              </a:rPr>
              <a:t>Self-score: ______ /6</a:t>
            </a:r>
          </a:p>
        </p:txBody>
      </p:sp>
    </p:spTree>
    <p:extLst>
      <p:ext uri="{BB962C8B-B14F-4D97-AF65-F5344CB8AC3E}">
        <p14:creationId xmlns:p14="http://schemas.microsoft.com/office/powerpoint/2010/main" val="102370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744335" y="0"/>
            <a:ext cx="5655330" cy="836525"/>
          </a:xfrm>
          <a:noFill/>
        </p:spPr>
        <p:txBody>
          <a:bodyPr>
            <a:normAutofit/>
          </a:bodyPr>
          <a:lstStyle/>
          <a:p>
            <a:pPr algn="ctr" eaLnBrk="1" hangingPunct="1"/>
            <a:r>
              <a:rPr lang="en-US" sz="2700" dirty="0">
                <a:solidFill>
                  <a:schemeClr val="tx2"/>
                </a:solidFill>
              </a:rPr>
              <a:t>Retrieval Practice: Lesson 12</a:t>
            </a:r>
          </a:p>
        </p:txBody>
      </p:sp>
      <p:sp>
        <p:nvSpPr>
          <p:cNvPr id="3" name="TextBox 2">
            <a:extLst>
              <a:ext uri="{FF2B5EF4-FFF2-40B4-BE49-F238E27FC236}">
                <a16:creationId xmlns:a16="http://schemas.microsoft.com/office/drawing/2014/main" id="{00613E7B-F47E-4E01-ABFE-D8A55D67CFE2}"/>
              </a:ext>
            </a:extLst>
          </p:cNvPr>
          <p:cNvSpPr txBox="1"/>
          <p:nvPr/>
        </p:nvSpPr>
        <p:spPr>
          <a:xfrm>
            <a:off x="31401" y="696548"/>
            <a:ext cx="9081198" cy="3783856"/>
          </a:xfrm>
          <a:prstGeom prst="rect">
            <a:avLst/>
          </a:prstGeom>
          <a:noFill/>
        </p:spPr>
        <p:txBody>
          <a:bodyPr wrap="square" rtlCol="0">
            <a:spAutoFit/>
          </a:bodyPr>
          <a:lstStyle/>
          <a:p>
            <a:pPr marL="457200" marR="0" lvl="0" indent="-342900">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dirty="0">
                <a:solidFill>
                  <a:srgbClr val="00B0F0"/>
                </a:solidFill>
                <a:ea typeface="Calibri" panose="020F0502020204030204" pitchFamily="34" charset="0"/>
                <a:cs typeface="Times New Roman" panose="02020603050405020304" pitchFamily="18" charset="0"/>
              </a:rPr>
              <a:t>paradox</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Which of the quotes on our Knowledge Organizer contains a </a:t>
            </a:r>
            <a:r>
              <a:rPr lang="en-US" sz="2000" dirty="0">
                <a:solidFill>
                  <a:srgbClr val="00B0F0"/>
                </a:solidFill>
                <a:ea typeface="Calibri" panose="020F0502020204030204" pitchFamily="34" charset="0"/>
                <a:cs typeface="Times New Roman" panose="02020603050405020304" pitchFamily="18" charset="0"/>
              </a:rPr>
              <a:t>paradox</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dirty="0">
                <a:solidFill>
                  <a:srgbClr val="00B0F0"/>
                </a:solidFill>
                <a:ea typeface="Calibri" panose="020F0502020204030204" pitchFamily="34" charset="0"/>
                <a:cs typeface="Times New Roman" panose="02020603050405020304" pitchFamily="18" charset="0"/>
              </a:rPr>
              <a:t>motif</a:t>
            </a:r>
            <a:r>
              <a:rPr lang="en-US" sz="2000" dirty="0">
                <a:solidFill>
                  <a:schemeClr val="bg1"/>
                </a:solidFill>
                <a:ea typeface="Calibri" panose="020F0502020204030204" pitchFamily="34" charset="0"/>
                <a:cs typeface="Times New Roman" panose="02020603050405020304" pitchFamily="18" charset="0"/>
              </a:rPr>
              <a:t>? </a:t>
            </a:r>
          </a:p>
          <a:p>
            <a:pPr marL="457200" marR="0" lvl="0" indent="-342900">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Which of our quotes contains a </a:t>
            </a:r>
            <a:r>
              <a:rPr lang="en-US" sz="2000" dirty="0">
                <a:solidFill>
                  <a:srgbClr val="00B0F0"/>
                </a:solidFill>
                <a:ea typeface="Calibri" panose="020F0502020204030204" pitchFamily="34" charset="0"/>
                <a:cs typeface="Times New Roman" panose="02020603050405020304" pitchFamily="18" charset="0"/>
              </a:rPr>
              <a:t>motif</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do we call it when a character speaks alone on the stage, revealing their true thoughts?</a:t>
            </a:r>
          </a:p>
          <a:p>
            <a:pPr marL="457200" marR="0" lvl="0" indent="-342900">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the setting of </a:t>
            </a:r>
            <a:r>
              <a:rPr lang="en-US" sz="2000" i="1" dirty="0">
                <a:solidFill>
                  <a:schemeClr val="bg1"/>
                </a:solidFill>
                <a:ea typeface="Calibri" panose="020F0502020204030204" pitchFamily="34" charset="0"/>
                <a:cs typeface="Times New Roman" panose="02020603050405020304" pitchFamily="18" charset="0"/>
              </a:rPr>
              <a:t>Romeo and Juliet</a:t>
            </a:r>
            <a:r>
              <a:rPr lang="en-US" sz="2000" dirty="0">
                <a:solidFill>
                  <a:schemeClr val="bg1"/>
                </a:solidFill>
                <a:ea typeface="Calibri" panose="020F0502020204030204" pitchFamily="34" charset="0"/>
                <a:cs typeface="Times New Roman" panose="02020603050405020304" pitchFamily="18" charset="0"/>
              </a:rPr>
              <a:t>?</a:t>
            </a:r>
          </a:p>
          <a:p>
            <a:pPr marL="457200" marR="0" lvl="0" indent="-342900">
              <a:lnSpc>
                <a:spcPct val="107000"/>
              </a:lnSpc>
              <a:spcBef>
                <a:spcPts val="600"/>
              </a:spcBef>
              <a:spcAft>
                <a:spcPts val="1000"/>
              </a:spcAft>
              <a:buFont typeface="+mj-lt"/>
              <a:buAutoNum type="arabicPeriod"/>
            </a:pPr>
            <a:r>
              <a:rPr lang="en-US" sz="2000" dirty="0">
                <a:solidFill>
                  <a:schemeClr val="bg1"/>
                </a:solidFill>
                <a:ea typeface="Calibri" panose="020F0502020204030204" pitchFamily="34" charset="0"/>
                <a:cs typeface="Times New Roman" panose="02020603050405020304" pitchFamily="18" charset="0"/>
              </a:rPr>
              <a:t>What is a </a:t>
            </a:r>
            <a:r>
              <a:rPr lang="en-US" sz="2000" dirty="0">
                <a:solidFill>
                  <a:srgbClr val="00B0F0"/>
                </a:solidFill>
                <a:ea typeface="Calibri" panose="020F0502020204030204" pitchFamily="34" charset="0"/>
                <a:cs typeface="Times New Roman" panose="02020603050405020304" pitchFamily="18" charset="0"/>
              </a:rPr>
              <a:t>sonnet</a:t>
            </a:r>
            <a:r>
              <a:rPr lang="en-US" sz="2000" dirty="0">
                <a:solidFill>
                  <a:schemeClr val="bg1"/>
                </a:solidFill>
                <a:ea typeface="Calibri" panose="020F0502020204030204" pitchFamily="34" charset="0"/>
                <a:cs typeface="Times New Roman" panose="02020603050405020304" pitchFamily="18" charset="0"/>
              </a:rPr>
              <a:t>? Name one place a </a:t>
            </a:r>
            <a:r>
              <a:rPr lang="en-US" sz="2000" dirty="0">
                <a:solidFill>
                  <a:srgbClr val="00B0F0"/>
                </a:solidFill>
                <a:ea typeface="Calibri" panose="020F0502020204030204" pitchFamily="34" charset="0"/>
                <a:cs typeface="Times New Roman" panose="02020603050405020304" pitchFamily="18" charset="0"/>
              </a:rPr>
              <a:t>sonnet</a:t>
            </a:r>
            <a:r>
              <a:rPr lang="en-US" sz="2000" dirty="0">
                <a:solidFill>
                  <a:schemeClr val="bg1"/>
                </a:solidFill>
                <a:ea typeface="Calibri" panose="020F0502020204030204" pitchFamily="34" charset="0"/>
                <a:cs typeface="Times New Roman" panose="02020603050405020304" pitchFamily="18" charset="0"/>
              </a:rPr>
              <a:t> occurs in the play.</a:t>
            </a:r>
          </a:p>
        </p:txBody>
      </p:sp>
      <p:sp>
        <p:nvSpPr>
          <p:cNvPr id="4" name="Explosion: 8 Points 3">
            <a:extLst>
              <a:ext uri="{FF2B5EF4-FFF2-40B4-BE49-F238E27FC236}">
                <a16:creationId xmlns:a16="http://schemas.microsoft.com/office/drawing/2014/main" id="{30E73C4E-797C-4C58-824B-E2B879501068}"/>
              </a:ext>
            </a:extLst>
          </p:cNvPr>
          <p:cNvSpPr/>
          <p:nvPr/>
        </p:nvSpPr>
        <p:spPr>
          <a:xfrm>
            <a:off x="6429168" y="4480404"/>
            <a:ext cx="2683431" cy="2025710"/>
          </a:xfrm>
          <a:prstGeom prst="irregularSeal1">
            <a:avLst/>
          </a:prstGeom>
          <a:solidFill>
            <a:srgbClr val="FFDD00"/>
          </a:solidFill>
          <a:ln w="9525" cap="flat" cmpd="sng" algn="ctr">
            <a:solidFill>
              <a:srgbClr val="12C1DF">
                <a:shade val="95000"/>
                <a:satMod val="105000"/>
              </a:srgbClr>
            </a:solidFill>
            <a:prstDash val="solid"/>
          </a:ln>
          <a:effectLst/>
        </p:spPr>
        <p:txBody>
          <a:bodyPr rtlCol="0" anchor="ctr"/>
          <a:lstStyle/>
          <a:p>
            <a:pPr algn="ctr" defTabSz="685800">
              <a:defRPr/>
            </a:pPr>
            <a:r>
              <a:rPr lang="en-US" sz="1500" kern="0" dirty="0">
                <a:solidFill>
                  <a:srgbClr val="3F3F3F"/>
                </a:solidFill>
                <a:latin typeface="Franklin Gothic Book"/>
              </a:rPr>
              <a:t>Take 3 minutes to complete these questions</a:t>
            </a:r>
          </a:p>
        </p:txBody>
      </p:sp>
    </p:spTree>
    <p:extLst>
      <p:ext uri="{BB962C8B-B14F-4D97-AF65-F5344CB8AC3E}">
        <p14:creationId xmlns:p14="http://schemas.microsoft.com/office/powerpoint/2010/main" val="4017634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ctrTitle"/>
          </p:nvPr>
        </p:nvSpPr>
        <p:spPr>
          <a:xfrm>
            <a:off x="1835703" y="0"/>
            <a:ext cx="5655330" cy="836525"/>
          </a:xfrm>
          <a:noFill/>
        </p:spPr>
        <p:txBody>
          <a:bodyPr>
            <a:normAutofit fontScale="90000"/>
          </a:bodyPr>
          <a:lstStyle/>
          <a:p>
            <a:pPr algn="ctr" eaLnBrk="1" hangingPunct="1"/>
            <a:r>
              <a:rPr lang="en-US" sz="2700" dirty="0">
                <a:solidFill>
                  <a:schemeClr val="tx2"/>
                </a:solidFill>
              </a:rPr>
              <a:t>Retrieval Practice Answers: Lesson 12</a:t>
            </a:r>
          </a:p>
        </p:txBody>
      </p:sp>
      <p:sp>
        <p:nvSpPr>
          <p:cNvPr id="3" name="TextBox 2">
            <a:extLst>
              <a:ext uri="{FF2B5EF4-FFF2-40B4-BE49-F238E27FC236}">
                <a16:creationId xmlns:a16="http://schemas.microsoft.com/office/drawing/2014/main" id="{00613E7B-F47E-4E01-ABFE-D8A55D67CFE2}"/>
              </a:ext>
            </a:extLst>
          </p:cNvPr>
          <p:cNvSpPr txBox="1"/>
          <p:nvPr/>
        </p:nvSpPr>
        <p:spPr>
          <a:xfrm>
            <a:off x="122769" y="1020536"/>
            <a:ext cx="9081198" cy="4572534"/>
          </a:xfrm>
          <a:prstGeom prst="rect">
            <a:avLst/>
          </a:prstGeom>
          <a:noFill/>
        </p:spPr>
        <p:txBody>
          <a:bodyPr wrap="square" rtlCol="0">
            <a:spAutoFit/>
          </a:bodyPr>
          <a:lstStyle/>
          <a:p>
            <a:pPr marL="457200" lvl="0" indent="-342900">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dirty="0">
                <a:solidFill>
                  <a:srgbClr val="00B0F0"/>
                </a:solidFill>
                <a:ea typeface="Calibri" panose="020F0502020204030204" pitchFamily="34" charset="0"/>
                <a:cs typeface="Times New Roman" panose="02020603050405020304" pitchFamily="18" charset="0"/>
              </a:rPr>
              <a:t>paradox</a:t>
            </a:r>
            <a:r>
              <a:rPr lang="en-US" sz="2000" dirty="0">
                <a:solidFill>
                  <a:prstClr val="white"/>
                </a:solidFill>
                <a:ea typeface="Calibri" panose="020F0502020204030204" pitchFamily="34" charset="0"/>
                <a:cs typeface="Times New Roman" panose="02020603050405020304" pitchFamily="18" charset="0"/>
              </a:rPr>
              <a:t> </a:t>
            </a:r>
            <a:r>
              <a:rPr lang="en-US" sz="2000" dirty="0">
                <a:solidFill>
                  <a:schemeClr val="bg1"/>
                </a:solidFill>
                <a:ea typeface="Calibri" panose="020F0502020204030204" pitchFamily="34" charset="0"/>
                <a:cs typeface="Times New Roman" panose="02020603050405020304" pitchFamily="18" charset="0"/>
              </a:rPr>
              <a:t>is an </a:t>
            </a:r>
            <a:r>
              <a:rPr lang="en-US" sz="2000" dirty="0">
                <a:solidFill>
                  <a:schemeClr val="tx2"/>
                </a:solidFill>
                <a:ea typeface="Calibri" panose="020F0502020204030204" pitchFamily="34" charset="0"/>
                <a:cs typeface="Times New Roman" panose="02020603050405020304" pitchFamily="18" charset="0"/>
              </a:rPr>
              <a:t>apparent contradiction that seems true.</a:t>
            </a:r>
          </a:p>
          <a:p>
            <a:pPr marL="457200" lvl="0" indent="-342900">
              <a:spcBef>
                <a:spcPts val="600"/>
              </a:spcBef>
              <a:spcAft>
                <a:spcPts val="1000"/>
              </a:spcAft>
              <a:buFont typeface="+mj-lt"/>
              <a:buAutoNum type="arabicPeriod"/>
            </a:pPr>
            <a:r>
              <a:rPr lang="en-US" sz="2000" dirty="0">
                <a:solidFill>
                  <a:schemeClr val="tx2"/>
                </a:solidFill>
                <a:ea typeface="Calibri" panose="020F0502020204030204" pitchFamily="34" charset="0"/>
                <a:cs typeface="Times New Roman" panose="02020603050405020304" pitchFamily="18" charset="0"/>
              </a:rPr>
              <a:t>“Parting is such sweet sorrow” </a:t>
            </a:r>
            <a:r>
              <a:rPr lang="en-US" sz="2000" dirty="0">
                <a:solidFill>
                  <a:prstClr val="white"/>
                </a:solidFill>
                <a:ea typeface="Calibri" panose="020F0502020204030204" pitchFamily="34" charset="0"/>
                <a:cs typeface="Times New Roman" panose="02020603050405020304" pitchFamily="18" charset="0"/>
              </a:rPr>
              <a:t>contains a </a:t>
            </a:r>
            <a:r>
              <a:rPr lang="en-US" sz="2000" dirty="0">
                <a:solidFill>
                  <a:srgbClr val="00B0F0"/>
                </a:solidFill>
                <a:ea typeface="Calibri" panose="020F0502020204030204" pitchFamily="34" charset="0"/>
                <a:cs typeface="Times New Roman" panose="02020603050405020304" pitchFamily="18" charset="0"/>
              </a:rPr>
              <a:t>paradox.</a:t>
            </a:r>
          </a:p>
          <a:p>
            <a:pPr marL="457200" lvl="0" indent="-342900">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dirty="0">
                <a:solidFill>
                  <a:srgbClr val="00B0F0"/>
                </a:solidFill>
                <a:ea typeface="Calibri" panose="020F0502020204030204" pitchFamily="34" charset="0"/>
                <a:cs typeface="Times New Roman" panose="02020603050405020304" pitchFamily="18" charset="0"/>
              </a:rPr>
              <a:t>motif</a:t>
            </a:r>
            <a:r>
              <a:rPr lang="en-US" sz="2000" dirty="0">
                <a:solidFill>
                  <a:prstClr val="white"/>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repeated image that helps develop a theme</a:t>
            </a:r>
            <a:r>
              <a:rPr lang="en-US" sz="2000" dirty="0">
                <a:solidFill>
                  <a:prstClr val="white"/>
                </a:solidFill>
                <a:ea typeface="Calibri" panose="020F0502020204030204" pitchFamily="34" charset="0"/>
                <a:cs typeface="Times New Roman" panose="02020603050405020304" pitchFamily="18" charset="0"/>
              </a:rPr>
              <a:t>.</a:t>
            </a:r>
          </a:p>
          <a:p>
            <a:pPr marL="457200" lvl="0" indent="-342900">
              <a:spcBef>
                <a:spcPts val="600"/>
              </a:spcBef>
              <a:spcAft>
                <a:spcPts val="1000"/>
              </a:spcAft>
              <a:buFont typeface="+mj-lt"/>
              <a:buAutoNum type="arabicPeriod"/>
            </a:pPr>
            <a:r>
              <a:rPr lang="en-US" sz="2000" dirty="0">
                <a:solidFill>
                  <a:schemeClr val="tx2"/>
                </a:solidFill>
                <a:ea typeface="Calibri" panose="020F0502020204030204" pitchFamily="34" charset="0"/>
                <a:cs typeface="Times New Roman" panose="02020603050405020304" pitchFamily="18" charset="0"/>
              </a:rPr>
              <a:t>“What light through yonder window breaks…” </a:t>
            </a:r>
            <a:r>
              <a:rPr lang="en-US" sz="2000" dirty="0">
                <a:solidFill>
                  <a:prstClr val="white"/>
                </a:solidFill>
                <a:ea typeface="Calibri" panose="020F0502020204030204" pitchFamily="34" charset="0"/>
                <a:cs typeface="Times New Roman" panose="02020603050405020304" pitchFamily="18" charset="0"/>
              </a:rPr>
              <a:t>contains a </a:t>
            </a:r>
            <a:r>
              <a:rPr lang="en-US" sz="2000" dirty="0">
                <a:solidFill>
                  <a:srgbClr val="00B0F0"/>
                </a:solidFill>
                <a:ea typeface="Calibri" panose="020F0502020204030204" pitchFamily="34" charset="0"/>
                <a:cs typeface="Times New Roman" panose="02020603050405020304" pitchFamily="18" charset="0"/>
              </a:rPr>
              <a:t>motif.</a:t>
            </a:r>
          </a:p>
          <a:p>
            <a:pPr marL="457200" lvl="0" indent="-342900">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character speaking their true thoughts alone on the stage is delivering a </a:t>
            </a:r>
            <a:r>
              <a:rPr lang="en-US" sz="2000" dirty="0">
                <a:solidFill>
                  <a:schemeClr val="tx2"/>
                </a:solidFill>
                <a:ea typeface="Calibri" panose="020F0502020204030204" pitchFamily="34" charset="0"/>
                <a:cs typeface="Times New Roman" panose="02020603050405020304" pitchFamily="18" charset="0"/>
              </a:rPr>
              <a:t>soliloquy.</a:t>
            </a:r>
          </a:p>
          <a:p>
            <a:pPr marL="457200" lvl="0" indent="-342900">
              <a:spcBef>
                <a:spcPts val="600"/>
              </a:spcBef>
              <a:spcAft>
                <a:spcPts val="1000"/>
              </a:spcAft>
              <a:buFont typeface="+mj-lt"/>
              <a:buAutoNum type="arabicPeriod"/>
            </a:pPr>
            <a:r>
              <a:rPr lang="en-US" sz="2000" i="1" dirty="0">
                <a:solidFill>
                  <a:prstClr val="white"/>
                </a:solidFill>
                <a:ea typeface="Calibri" panose="020F0502020204030204" pitchFamily="34" charset="0"/>
                <a:cs typeface="Times New Roman" panose="02020603050405020304" pitchFamily="18" charset="0"/>
              </a:rPr>
              <a:t>Romeo and Juliet</a:t>
            </a:r>
            <a:r>
              <a:rPr lang="en-US" sz="2000" dirty="0">
                <a:solidFill>
                  <a:prstClr val="white"/>
                </a:solidFill>
                <a:ea typeface="Calibri" panose="020F0502020204030204" pitchFamily="34" charset="0"/>
                <a:cs typeface="Times New Roman" panose="02020603050405020304" pitchFamily="18" charset="0"/>
              </a:rPr>
              <a:t> is set in </a:t>
            </a:r>
            <a:r>
              <a:rPr lang="en-US" sz="2000" dirty="0">
                <a:solidFill>
                  <a:schemeClr val="tx2"/>
                </a:solidFill>
                <a:ea typeface="Calibri" panose="020F0502020204030204" pitchFamily="34" charset="0"/>
                <a:cs typeface="Times New Roman" panose="02020603050405020304" pitchFamily="18" charset="0"/>
              </a:rPr>
              <a:t>Verona, Italy.</a:t>
            </a:r>
            <a:endParaRPr lang="en-US" sz="2000" dirty="0">
              <a:solidFill>
                <a:prstClr val="white"/>
              </a:solidFill>
              <a:ea typeface="Calibri" panose="020F0502020204030204" pitchFamily="34" charset="0"/>
              <a:cs typeface="Times New Roman" panose="02020603050405020304" pitchFamily="18" charset="0"/>
            </a:endParaRPr>
          </a:p>
          <a:p>
            <a:pPr marL="457200" lvl="0" indent="-342900">
              <a:lnSpc>
                <a:spcPct val="107000"/>
              </a:lnSpc>
              <a:spcBef>
                <a:spcPts val="600"/>
              </a:spcBef>
              <a:spcAft>
                <a:spcPts val="1000"/>
              </a:spcAft>
              <a:buFont typeface="+mj-lt"/>
              <a:buAutoNum type="arabicPeriod"/>
            </a:pPr>
            <a:r>
              <a:rPr lang="en-US" sz="2000" dirty="0">
                <a:solidFill>
                  <a:prstClr val="white"/>
                </a:solidFill>
                <a:ea typeface="Calibri" panose="020F0502020204030204" pitchFamily="34" charset="0"/>
                <a:cs typeface="Times New Roman" panose="02020603050405020304" pitchFamily="18" charset="0"/>
              </a:rPr>
              <a:t>A </a:t>
            </a:r>
            <a:r>
              <a:rPr lang="en-US" sz="2000" dirty="0">
                <a:solidFill>
                  <a:srgbClr val="00B0F0"/>
                </a:solidFill>
                <a:ea typeface="Calibri" panose="020F0502020204030204" pitchFamily="34" charset="0"/>
                <a:cs typeface="Times New Roman" panose="02020603050405020304" pitchFamily="18" charset="0"/>
              </a:rPr>
              <a:t>sonnet</a:t>
            </a:r>
            <a:r>
              <a:rPr lang="en-US" sz="2000" dirty="0">
                <a:solidFill>
                  <a:prstClr val="white"/>
                </a:solidFill>
                <a:ea typeface="Calibri" panose="020F0502020204030204" pitchFamily="34" charset="0"/>
                <a:cs typeface="Times New Roman" panose="02020603050405020304" pitchFamily="18" charset="0"/>
              </a:rPr>
              <a:t> is a </a:t>
            </a:r>
            <a:r>
              <a:rPr lang="en-US" sz="2000" dirty="0">
                <a:solidFill>
                  <a:schemeClr val="tx2"/>
                </a:solidFill>
                <a:ea typeface="Calibri" panose="020F0502020204030204" pitchFamily="34" charset="0"/>
                <a:cs typeface="Times New Roman" panose="02020603050405020304" pitchFamily="18" charset="0"/>
              </a:rPr>
              <a:t>14-line rhyming poem, often about love</a:t>
            </a:r>
            <a:r>
              <a:rPr lang="en-US" sz="2000" dirty="0">
                <a:solidFill>
                  <a:prstClr val="white"/>
                </a:solidFill>
                <a:ea typeface="Calibri" panose="020F0502020204030204" pitchFamily="34" charset="0"/>
                <a:cs typeface="Times New Roman" panose="02020603050405020304" pitchFamily="18" charset="0"/>
              </a:rPr>
              <a:t>. Sonnets occur in the </a:t>
            </a:r>
            <a:r>
              <a:rPr lang="en-US" sz="2000" dirty="0">
                <a:solidFill>
                  <a:schemeClr val="tx2"/>
                </a:solidFill>
                <a:ea typeface="Calibri" panose="020F0502020204030204" pitchFamily="34" charset="0"/>
                <a:cs typeface="Times New Roman" panose="02020603050405020304" pitchFamily="18" charset="0"/>
              </a:rPr>
              <a:t>Prologues to Acts 1 and 2</a:t>
            </a:r>
            <a:r>
              <a:rPr lang="en-US" sz="2000" dirty="0">
                <a:solidFill>
                  <a:prstClr val="white"/>
                </a:solidFill>
                <a:ea typeface="Calibri" panose="020F0502020204030204" pitchFamily="34" charset="0"/>
                <a:cs typeface="Times New Roman" panose="02020603050405020304" pitchFamily="18" charset="0"/>
              </a:rPr>
              <a:t>, and in </a:t>
            </a:r>
            <a:r>
              <a:rPr lang="en-US" sz="2000" dirty="0">
                <a:solidFill>
                  <a:schemeClr val="tx2"/>
                </a:solidFill>
                <a:ea typeface="Calibri" panose="020F0502020204030204" pitchFamily="34" charset="0"/>
                <a:cs typeface="Times New Roman" panose="02020603050405020304" pitchFamily="18" charset="0"/>
              </a:rPr>
              <a:t>Romeo and Juliet’s first conversation.</a:t>
            </a:r>
          </a:p>
          <a:p>
            <a:pPr lvl="0"/>
            <a:endParaRPr lang="en-US" sz="2000" dirty="0">
              <a:solidFill>
                <a:schemeClr val="bg1"/>
              </a:solidFill>
            </a:endParaRPr>
          </a:p>
        </p:txBody>
      </p:sp>
      <p:sp>
        <p:nvSpPr>
          <p:cNvPr id="4" name="Rectangle 3">
            <a:extLst>
              <a:ext uri="{FF2B5EF4-FFF2-40B4-BE49-F238E27FC236}">
                <a16:creationId xmlns:a16="http://schemas.microsoft.com/office/drawing/2014/main" id="{F58FA7CC-B834-4612-B9D1-56238E4FFEEC}"/>
              </a:ext>
            </a:extLst>
          </p:cNvPr>
          <p:cNvSpPr/>
          <p:nvPr/>
        </p:nvSpPr>
        <p:spPr>
          <a:xfrm>
            <a:off x="6100473" y="6191049"/>
            <a:ext cx="2483372" cy="400110"/>
          </a:xfrm>
          <a:prstGeom prst="rect">
            <a:avLst/>
          </a:prstGeom>
        </p:spPr>
        <p:txBody>
          <a:bodyPr wrap="none">
            <a:spAutoFit/>
          </a:bodyPr>
          <a:lstStyle/>
          <a:p>
            <a:pPr lvl="0" algn="r"/>
            <a:r>
              <a:rPr lang="en-US" sz="2000" dirty="0">
                <a:solidFill>
                  <a:srgbClr val="FFDD00"/>
                </a:solidFill>
              </a:rPr>
              <a:t>Self-score: ______ /7</a:t>
            </a:r>
          </a:p>
        </p:txBody>
      </p:sp>
    </p:spTree>
    <p:extLst>
      <p:ext uri="{BB962C8B-B14F-4D97-AF65-F5344CB8AC3E}">
        <p14:creationId xmlns:p14="http://schemas.microsoft.com/office/powerpoint/2010/main" val="456908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USI">
  <a:themeElements>
    <a:clrScheme name="Uncommon Schools">
      <a:dk1>
        <a:srgbClr val="4C4C4C"/>
      </a:dk1>
      <a:lt1>
        <a:sysClr val="window" lastClr="FFFFFF"/>
      </a:lt1>
      <a:dk2>
        <a:srgbClr val="FFDE22"/>
      </a:dk2>
      <a:lt2>
        <a:srgbClr val="78002D"/>
      </a:lt2>
      <a:accent1>
        <a:srgbClr val="DD7B16"/>
      </a:accent1>
      <a:accent2>
        <a:srgbClr val="00521C"/>
      </a:accent2>
      <a:accent3>
        <a:srgbClr val="002A65"/>
      </a:accent3>
      <a:accent4>
        <a:srgbClr val="2E5A7C"/>
      </a:accent4>
      <a:accent5>
        <a:srgbClr val="3399CC"/>
      </a:accent5>
      <a:accent6>
        <a:srgbClr val="3BAAAB"/>
      </a:accent6>
      <a:hlink>
        <a:srgbClr val="FFDD00"/>
      </a:hlink>
      <a:folHlink>
        <a:srgbClr val="919191"/>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华文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effectLst/>
      </a:spPr>
      <a:bodyPr/>
      <a:lstStyle>
        <a:defPP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6361</TotalTime>
  <Words>3139</Words>
  <Application>Microsoft Office PowerPoint</Application>
  <PresentationFormat>On-screen Show (4:3)</PresentationFormat>
  <Paragraphs>278</Paragraphs>
  <Slides>20</Slides>
  <Notes>20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Franklin Gothic Book</vt:lpstr>
      <vt:lpstr>Franklin Gothic Medium</vt:lpstr>
      <vt:lpstr>Verdana</vt:lpstr>
      <vt:lpstr>USI</vt:lpstr>
      <vt:lpstr>Retrieval Practice Romeo and Juliet</vt:lpstr>
      <vt:lpstr>Retrieval Practice: Lesson 4 </vt:lpstr>
      <vt:lpstr>Retrieval Practice Answers: Lesson 4</vt:lpstr>
      <vt:lpstr>Retrieval Practice:  Lesson 8</vt:lpstr>
      <vt:lpstr>Retrieval Practice Answers:  Lesson 8</vt:lpstr>
      <vt:lpstr>Retrieval Practice:  Lesson 9</vt:lpstr>
      <vt:lpstr>Retrieval Practice Answers:  Lesson 9</vt:lpstr>
      <vt:lpstr>Retrieval Practice: Lesson 12</vt:lpstr>
      <vt:lpstr>Retrieval Practice Answers: Lesson 12</vt:lpstr>
      <vt:lpstr>Retrieval Practice: Lesson 13</vt:lpstr>
      <vt:lpstr>Retrieval Practice Answers: Lesson 13</vt:lpstr>
      <vt:lpstr>Retrieval Practice Answers: Lesson 13, continued</vt:lpstr>
      <vt:lpstr>Retrieval Practice: Lesson 16</vt:lpstr>
      <vt:lpstr>Retrieval Practice Answers: Lesson 16</vt:lpstr>
      <vt:lpstr>Retrieval Practice: Lesson 19</vt:lpstr>
      <vt:lpstr>Retrieval Practice Answers: Lesson 19</vt:lpstr>
      <vt:lpstr>Retrieval Practice: Lesson 22</vt:lpstr>
      <vt:lpstr>Retrieval Practice Answers: Lesson 22</vt:lpstr>
      <vt:lpstr>Retrieval Practice: Lesson 23</vt:lpstr>
      <vt:lpstr>Retrieval Practice Answers: Lesson 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Jaimie Brillante</dc:creator>
  <cp:lastModifiedBy>Beth Verrilli</cp:lastModifiedBy>
  <cp:revision>71</cp:revision>
  <dcterms:created xsi:type="dcterms:W3CDTF">2020-07-09T13:53:08Z</dcterms:created>
  <dcterms:modified xsi:type="dcterms:W3CDTF">2020-09-21T20:36:33Z</dcterms:modified>
</cp:coreProperties>
</file>