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9"/>
  </p:notesMasterIdLst>
  <p:sldIdLst>
    <p:sldId id="1073" r:id="rId2"/>
    <p:sldId id="1095" r:id="rId3"/>
    <p:sldId id="1074" r:id="rId4"/>
    <p:sldId id="1078" r:id="rId5"/>
    <p:sldId id="1096" r:id="rId6"/>
    <p:sldId id="1075" r:id="rId7"/>
    <p:sldId id="1097" r:id="rId8"/>
    <p:sldId id="1079" r:id="rId9"/>
    <p:sldId id="1098" r:id="rId10"/>
    <p:sldId id="1076" r:id="rId11"/>
    <p:sldId id="1099" r:id="rId12"/>
    <p:sldId id="1080" r:id="rId13"/>
    <p:sldId id="1088" r:id="rId14"/>
    <p:sldId id="1077" r:id="rId15"/>
    <p:sldId id="1100" r:id="rId16"/>
    <p:sldId id="1081" r:id="rId17"/>
    <p:sldId id="1089" r:id="rId18"/>
    <p:sldId id="1082" r:id="rId19"/>
    <p:sldId id="1101" r:id="rId20"/>
    <p:sldId id="1083" r:id="rId21"/>
    <p:sldId id="1090" r:id="rId22"/>
    <p:sldId id="1086" r:id="rId23"/>
    <p:sldId id="1102" r:id="rId24"/>
    <p:sldId id="1091" r:id="rId25"/>
    <p:sldId id="1092" r:id="rId26"/>
    <p:sldId id="1087" r:id="rId27"/>
    <p:sldId id="1103" r:id="rId28"/>
    <p:sldId id="1093" r:id="rId29"/>
    <p:sldId id="1094" r:id="rId30"/>
    <p:sldId id="1104" r:id="rId31"/>
    <p:sldId id="1105" r:id="rId32"/>
    <p:sldId id="1106" r:id="rId33"/>
    <p:sldId id="1107" r:id="rId34"/>
    <p:sldId id="1108" r:id="rId35"/>
    <p:sldId id="1109" r:id="rId36"/>
    <p:sldId id="1110" r:id="rId37"/>
    <p:sldId id="111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8"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72579" autoAdjust="0"/>
  </p:normalViewPr>
  <p:slideViewPr>
    <p:cSldViewPr snapToGrid="0">
      <p:cViewPr varScale="1">
        <p:scale>
          <a:sx n="62" d="100"/>
          <a:sy n="62" d="100"/>
        </p:scale>
        <p:origin x="20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58FB4-961A-4B9D-AF1E-28E719AB7D3A}" type="datetimeFigureOut">
              <a:rPr lang="en-US" smtClean="0"/>
              <a:t>9/2/2021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236B4-BDDC-4FB7-8889-15A1241A04E6}" type="slidenum">
              <a:rPr lang="en-US" smtClean="0"/>
              <a:t>‹#›</a:t>
            </a:fld>
            <a:endParaRPr lang="en-US"/>
          </a:p>
        </p:txBody>
      </p:sp>
    </p:spTree>
    <p:extLst>
      <p:ext uri="{BB962C8B-B14F-4D97-AF65-F5344CB8AC3E}">
        <p14:creationId xmlns:p14="http://schemas.microsoft.com/office/powerpoint/2010/main" val="115556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rPr>
              <a:t>Welcome! We are thrilled that are using our retrieval practice resource for </a:t>
            </a:r>
            <a:r>
              <a:rPr lang="en-US" sz="1000" i="1" dirty="0">
                <a:latin typeface="Arial" charset="0"/>
              </a:rPr>
              <a:t>The Outsiders </a:t>
            </a:r>
            <a:r>
              <a:rPr lang="en-US" sz="1000" dirty="0">
                <a:latin typeface="Arial" charset="0"/>
              </a:rPr>
              <a:t>Curriculum Unit.  </a:t>
            </a:r>
          </a:p>
          <a:p>
            <a:r>
              <a:rPr lang="en-US" sz="1200" b="1" kern="1200" dirty="0">
                <a:solidFill>
                  <a:schemeClr val="tx1"/>
                </a:solidFill>
                <a:effectLst/>
                <a:latin typeface="+mn-lt"/>
                <a:ea typeface="+mn-ea"/>
                <a:cs typeface="+mn-cs"/>
              </a:rPr>
              <a:t>Retrieval Practice</a:t>
            </a:r>
          </a:p>
          <a:p>
            <a:r>
              <a:rPr lang="en-US" sz="1200" kern="1200" dirty="0">
                <a:solidFill>
                  <a:schemeClr val="tx1"/>
                </a:solidFill>
                <a:effectLst/>
                <a:latin typeface="+mn-lt"/>
                <a:ea typeface="+mn-ea"/>
                <a:cs typeface="+mn-cs"/>
              </a:rPr>
              <a:t>Retrieval Practice is an academic system in which you ask students questions designed to help encode key knowledge into long-term memory. These questions draw on knowledge from the Knowledge Organizer, the novel itself, or recently read embedded texts.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Tips for Planning &amp; Implementation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 your target response for each Retrieval Practice question. You might note these responses in your teacher-created version of the student packet or simply print out this RP deck.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Decide how students will respond to each Active Practice question: Turn and Talk, Cold Call, Raise Hands, Everybody Writes. Students do not need to write the response for every Retrieval Practice question.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activity is designed to be fast and energetic with little discussion. The purpose is the retrieval. This helps encode the information in long term memory. A common mistake is to spend time discussing answers to these questions. If students are dying to discuss, it is of course permissible from time to time but doing so is likely to disrupt lesson timings. Occasionally, teachers may choose to engage in brief discussion based on data or to leverage student enthusiasm, but the focus of this section of the lesson should be quick, efficient, and accurate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charset="0"/>
              </a:rPr>
              <a:t>You will find two to four slides per retrieval practice depending on the number of questions.  The first slides list the questions.  The second slides list the answers.   Each slide is labeled at the top with the lesson number.  Within this deck you will find retrieval practice for lessons . 1, 3, 7, 9, 13, 16, 18, 21, 23, and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charset="0"/>
              </a:rPr>
              <a:t>We currently have included timestamps for each set of questions but know that you may modify these timestamps depending on the needs of your students and length of your ELA block. Ideally, you want to ensure retrieval practice (both worktime and review) takes only 10 minutes.  Due to the numbers of questions within the retrieval practice, we anticipate you will need to cut some questions.  Use your students’ areas of strength and weakness to help identify which questions should stay and which should be cut.  </a:t>
            </a:r>
          </a:p>
          <a:p>
            <a:pPr eaLnBrk="1" hangingPunct="1"/>
            <a:endParaRPr lang="en-US" sz="1000" b="1" dirty="0">
              <a:latin typeface="Arial" charset="0"/>
            </a:endParaRPr>
          </a:p>
          <a:p>
            <a:pPr eaLnBrk="1" hangingPunct="1"/>
            <a:r>
              <a:rPr lang="en-US" sz="1000" b="1" dirty="0">
                <a:latin typeface="Arial" charset="0"/>
              </a:rPr>
              <a:t>Things to note:</a:t>
            </a:r>
          </a:p>
          <a:p>
            <a:pPr marL="228600" indent="-228600" eaLnBrk="1" hangingPunct="1">
              <a:buAutoNum type="arabicParenR"/>
            </a:pPr>
            <a:r>
              <a:rPr lang="en-US" sz="1000" b="0" dirty="0">
                <a:latin typeface="Arial" charset="0"/>
              </a:rPr>
              <a:t>Key terms from the knowledge organizer are written in blue.</a:t>
            </a:r>
          </a:p>
          <a:p>
            <a:pPr marL="228600" indent="-228600" eaLnBrk="1" hangingPunct="1">
              <a:buAutoNum type="arabicParenR"/>
            </a:pPr>
            <a:r>
              <a:rPr lang="en-US" sz="1000" b="0" dirty="0">
                <a:latin typeface="Arial" charset="0"/>
              </a:rPr>
              <a:t>Answers are written with key ideas or vocabulary in gold.</a:t>
            </a:r>
          </a:p>
          <a:p>
            <a:pPr marL="228600" indent="-228600" eaLnBrk="1" hangingPunct="1">
              <a:buAutoNum type="arabicParenR"/>
            </a:pPr>
            <a:r>
              <a:rPr lang="en-US" sz="1000" b="0" dirty="0">
                <a:latin typeface="Arial" charset="0"/>
              </a:rPr>
              <a:t>Answers which require examples from the teacher are noted in red.  Additional examples are sometimes listed in the notes section of the slide.</a:t>
            </a:r>
          </a:p>
          <a:p>
            <a:pPr marL="228600" indent="-228600" eaLnBrk="1" hangingPunct="1">
              <a:buAutoNum type="arabicParenR"/>
            </a:pPr>
            <a:r>
              <a:rPr lang="en-US" sz="1000" b="0" dirty="0">
                <a:latin typeface="Arial" charset="0"/>
              </a:rPr>
              <a:t>Each retrieval practice is designed to be student self-scoring with each question worth 1 point unless otherwise noted on the slide.  This will allow students to complete, score, and self-report their work.</a:t>
            </a:r>
          </a:p>
        </p:txBody>
      </p:sp>
    </p:spTree>
    <p:extLst>
      <p:ext uri="{BB962C8B-B14F-4D97-AF65-F5344CB8AC3E}">
        <p14:creationId xmlns:p14="http://schemas.microsoft.com/office/powerpoint/2010/main" val="259306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29605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721480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156716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19076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98607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16923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0" dirty="0">
                <a:latin typeface="Arial" charset="0"/>
              </a:rPr>
              <a:t>2.  Other possible Motifs within the Outsiders are </a:t>
            </a:r>
          </a:p>
          <a:p>
            <a:pPr lvl="1" algn="l">
              <a:buFont typeface="Arial" panose="020B0604020202020204" pitchFamily="34" charset="0"/>
              <a:buChar char="•"/>
            </a:pPr>
            <a:r>
              <a:rPr lang="en-US" sz="1200" b="0" i="0" dirty="0">
                <a:solidFill>
                  <a:srgbClr val="202124"/>
                </a:solidFill>
                <a:effectLst/>
                <a:latin typeface="Roboto"/>
              </a:rPr>
              <a:t>Bob's rings- Symbol. Money. ...</a:t>
            </a:r>
          </a:p>
          <a:p>
            <a:pPr lvl="1" algn="l">
              <a:buFont typeface="Arial" panose="020B0604020202020204" pitchFamily="34" charset="0"/>
              <a:buChar char="•"/>
            </a:pPr>
            <a:r>
              <a:rPr lang="en-US" sz="1200" b="0" i="0" dirty="0">
                <a:solidFill>
                  <a:srgbClr val="202124"/>
                </a:solidFill>
                <a:effectLst/>
                <a:latin typeface="Roboto"/>
              </a:rPr>
              <a:t>Two-Bit's switchblade knife- Symbol. Power. ...</a:t>
            </a:r>
          </a:p>
          <a:p>
            <a:pPr lvl="1" algn="l">
              <a:buFont typeface="Arial" panose="020B0604020202020204" pitchFamily="34" charset="0"/>
              <a:buChar char="•"/>
            </a:pPr>
            <a:r>
              <a:rPr lang="en-US" sz="1200" b="0" i="0" dirty="0">
                <a:solidFill>
                  <a:srgbClr val="202124"/>
                </a:solidFill>
                <a:effectLst/>
                <a:latin typeface="Roboto"/>
              </a:rPr>
              <a:t>Cars- Symbol. The socs having power over the greasers. ...</a:t>
            </a:r>
          </a:p>
          <a:p>
            <a:pPr lvl="1" algn="l">
              <a:buFont typeface="Arial" panose="020B0604020202020204" pitchFamily="34" charset="0"/>
              <a:buChar char="•"/>
            </a:pPr>
            <a:r>
              <a:rPr lang="en-US" sz="1200" b="0" i="0" dirty="0">
                <a:solidFill>
                  <a:srgbClr val="202124"/>
                </a:solidFill>
                <a:effectLst/>
                <a:latin typeface="Roboto"/>
              </a:rPr>
              <a:t>Chocolate Cake-Symbol. the sweetness of family and home. ...</a:t>
            </a:r>
          </a:p>
          <a:p>
            <a:pPr lvl="1" algn="l">
              <a:buFont typeface="Arial" panose="020B0604020202020204" pitchFamily="34" charset="0"/>
              <a:buChar char="•"/>
            </a:pPr>
            <a:r>
              <a:rPr lang="en-US" sz="1200" b="0" i="0" dirty="0">
                <a:solidFill>
                  <a:srgbClr val="202124"/>
                </a:solidFill>
                <a:effectLst/>
                <a:latin typeface="Roboto"/>
              </a:rPr>
              <a:t>Dally's Jacket- Symbol. Warmth, comfort and being at home. ...</a:t>
            </a:r>
          </a:p>
          <a:p>
            <a:pPr eaLnBrk="1" hangingPunct="1"/>
            <a:endParaRPr lang="en-US" sz="1000" b="0" dirty="0">
              <a:latin typeface="Arial" charset="0"/>
            </a:endParaRPr>
          </a:p>
          <a:p>
            <a:pPr eaLnBrk="1" hangingPunct="1"/>
            <a:endParaRPr lang="en-US" sz="1000" b="0" dirty="0">
              <a:latin typeface="Arial" charset="0"/>
            </a:endParaRPr>
          </a:p>
        </p:txBody>
      </p:sp>
    </p:spTree>
    <p:extLst>
      <p:ext uri="{BB962C8B-B14F-4D97-AF65-F5344CB8AC3E}">
        <p14:creationId xmlns:p14="http://schemas.microsoft.com/office/powerpoint/2010/main" val="3729446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0" dirty="0">
                <a:latin typeface="Arial" charset="0"/>
              </a:rPr>
              <a:t>Additional answer for number 7 may include losing their innocence.</a:t>
            </a:r>
          </a:p>
        </p:txBody>
      </p:sp>
    </p:spTree>
    <p:extLst>
      <p:ext uri="{BB962C8B-B14F-4D97-AF65-F5344CB8AC3E}">
        <p14:creationId xmlns:p14="http://schemas.microsoft.com/office/powerpoint/2010/main" val="1493977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55494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67968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0" dirty="0">
              <a:latin typeface="Arial" charset="0"/>
            </a:endParaRPr>
          </a:p>
        </p:txBody>
      </p:sp>
    </p:spTree>
    <p:extLst>
      <p:ext uri="{BB962C8B-B14F-4D97-AF65-F5344CB8AC3E}">
        <p14:creationId xmlns:p14="http://schemas.microsoft.com/office/powerpoint/2010/main" val="3283375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p:txBody>
      </p:sp>
    </p:spTree>
    <p:extLst>
      <p:ext uri="{BB962C8B-B14F-4D97-AF65-F5344CB8AC3E}">
        <p14:creationId xmlns:p14="http://schemas.microsoft.com/office/powerpoint/2010/main" val="155242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p:txBody>
      </p:sp>
    </p:spTree>
    <p:extLst>
      <p:ext uri="{BB962C8B-B14F-4D97-AF65-F5344CB8AC3E}">
        <p14:creationId xmlns:p14="http://schemas.microsoft.com/office/powerpoint/2010/main" val="1900967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510158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584340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p:txBody>
      </p:sp>
    </p:spTree>
    <p:extLst>
      <p:ext uri="{BB962C8B-B14F-4D97-AF65-F5344CB8AC3E}">
        <p14:creationId xmlns:p14="http://schemas.microsoft.com/office/powerpoint/2010/main" val="3916537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p:txBody>
      </p:sp>
    </p:spTree>
    <p:extLst>
      <p:ext uri="{BB962C8B-B14F-4D97-AF65-F5344CB8AC3E}">
        <p14:creationId xmlns:p14="http://schemas.microsoft.com/office/powerpoint/2010/main" val="1418261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933768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161744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0" dirty="0">
              <a:latin typeface="Arial" charset="0"/>
            </a:endParaRPr>
          </a:p>
        </p:txBody>
      </p:sp>
    </p:spTree>
    <p:extLst>
      <p:ext uri="{BB962C8B-B14F-4D97-AF65-F5344CB8AC3E}">
        <p14:creationId xmlns:p14="http://schemas.microsoft.com/office/powerpoint/2010/main" val="3196343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eaLnBrk="1" hangingPunct="1"/>
            <a:r>
              <a:rPr lang="en-US" sz="1000" b="0" dirty="0">
                <a:latin typeface="Arial" charset="0"/>
              </a:rPr>
              <a:t>Question 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homes were made up of two parent households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Anxiety surrounding juvenile delinquency and crime.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Fear of choices that reflected tradition such as leather or jeans.</a:t>
            </a:r>
            <a:endParaRPr lang="en-US" sz="1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eaLnBrk="1" hangingPunct="1"/>
            <a:endParaRPr lang="en-US" sz="1000" b="0" dirty="0">
              <a:latin typeface="Arial" charset="0"/>
            </a:endParaRPr>
          </a:p>
        </p:txBody>
      </p:sp>
    </p:spTree>
    <p:extLst>
      <p:ext uri="{BB962C8B-B14F-4D97-AF65-F5344CB8AC3E}">
        <p14:creationId xmlns:p14="http://schemas.microsoft.com/office/powerpoint/2010/main" val="91762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0" dirty="0">
              <a:latin typeface="Arial" charset="0"/>
            </a:endParaRPr>
          </a:p>
        </p:txBody>
      </p:sp>
    </p:spTree>
    <p:extLst>
      <p:ext uri="{BB962C8B-B14F-4D97-AF65-F5344CB8AC3E}">
        <p14:creationId xmlns:p14="http://schemas.microsoft.com/office/powerpoint/2010/main" val="78976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798775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44652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eaLnBrk="1" hangingPunct="1"/>
            <a:endParaRPr lang="en-US" sz="1000" b="0" dirty="0">
              <a:latin typeface="Arial" charset="0"/>
            </a:endParaRPr>
          </a:p>
        </p:txBody>
      </p:sp>
    </p:spTree>
    <p:extLst>
      <p:ext uri="{BB962C8B-B14F-4D97-AF65-F5344CB8AC3E}">
        <p14:creationId xmlns:p14="http://schemas.microsoft.com/office/powerpoint/2010/main" val="2166896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eaLnBrk="1" hangingPunct="1"/>
            <a:r>
              <a:rPr lang="en-US" sz="1000" b="0" dirty="0">
                <a:latin typeface="Arial" charset="0"/>
              </a:rPr>
              <a:t>Question 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He will be behind in school.</a:t>
            </a:r>
            <a:endParaRPr lang="en-US" dirty="0">
              <a:solidFill>
                <a:schemeClr val="bg1"/>
              </a:solidFill>
            </a:endParaRPr>
          </a:p>
          <a:p>
            <a:pPr marL="171450" indent="-171450" eaLnBrk="1" hangingPunct="1">
              <a:buFont typeface="Arial" panose="020B0604020202020204" pitchFamily="34" charset="0"/>
              <a:buChar char="•"/>
            </a:pPr>
            <a:r>
              <a:rPr lang="en-US" dirty="0">
                <a:solidFill>
                  <a:schemeClr val="bg1"/>
                </a:solidFill>
              </a:rPr>
              <a:t>He will have to live in a different house.</a:t>
            </a:r>
          </a:p>
          <a:p>
            <a:pPr marL="171450" indent="-171450">
              <a:buFont typeface="Arial" panose="020B0604020202020204" pitchFamily="34" charset="0"/>
              <a:buChar char="•"/>
            </a:pPr>
            <a:r>
              <a:rPr lang="en-US" dirty="0"/>
              <a:t>He did not ask for Darry.</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buAutoNum type="arabicPeriod" startAt="6"/>
            </a:pPr>
            <a:endParaRPr lang="en-US" sz="2000" dirty="0">
              <a:solidFill>
                <a:schemeClr val="bg1"/>
              </a:solidFill>
            </a:endParaRPr>
          </a:p>
          <a:p>
            <a:pPr marL="457200" lvl="0" indent="-457200">
              <a:buAutoNum type="arabicPeriod" startAt="6"/>
            </a:pPr>
            <a:endParaRPr lang="en-US" sz="2000" dirty="0">
              <a:solidFill>
                <a:schemeClr val="bg1"/>
              </a:solidFill>
            </a:endParaRPr>
          </a:p>
          <a:p>
            <a:pPr eaLnBrk="1" hangingPunct="1"/>
            <a:endParaRPr lang="en-US" sz="1000" b="0" dirty="0">
              <a:latin typeface="Arial" charset="0"/>
            </a:endParaRPr>
          </a:p>
        </p:txBody>
      </p:sp>
    </p:spTree>
    <p:extLst>
      <p:ext uri="{BB962C8B-B14F-4D97-AF65-F5344CB8AC3E}">
        <p14:creationId xmlns:p14="http://schemas.microsoft.com/office/powerpoint/2010/main" val="2308240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948860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787574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eaLnBrk="1" hangingPunct="1"/>
            <a:endParaRPr lang="en-US" sz="1000" b="0" dirty="0">
              <a:latin typeface="Arial" charset="0"/>
            </a:endParaRPr>
          </a:p>
        </p:txBody>
      </p:sp>
    </p:spTree>
    <p:extLst>
      <p:ext uri="{BB962C8B-B14F-4D97-AF65-F5344CB8AC3E}">
        <p14:creationId xmlns:p14="http://schemas.microsoft.com/office/powerpoint/2010/main" val="496366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eaLnBrk="1" hangingPunct="1"/>
            <a:endParaRPr lang="en-US" sz="1000" b="0" dirty="0">
              <a:latin typeface="Arial" charset="0"/>
            </a:endParaRPr>
          </a:p>
        </p:txBody>
      </p:sp>
    </p:spTree>
    <p:extLst>
      <p:ext uri="{BB962C8B-B14F-4D97-AF65-F5344CB8AC3E}">
        <p14:creationId xmlns:p14="http://schemas.microsoft.com/office/powerpoint/2010/main" val="427192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eaLnBrk="1" hangingPunct="1"/>
            <a:endParaRPr lang="en-US" sz="1000" b="1" dirty="0">
              <a:latin typeface="Arial" charset="0"/>
            </a:endParaRPr>
          </a:p>
          <a:p>
            <a:pPr eaLnBrk="1" hangingPunct="1"/>
            <a:r>
              <a:rPr lang="en-US" sz="1000" b="0" dirty="0">
                <a:latin typeface="Arial" charset="0"/>
              </a:rPr>
              <a:t>3. One key difference between capitalism and communism is that under capitalism, individuals can earn as much as they can, while under communism people are paid based on abilities and need.</a:t>
            </a:r>
          </a:p>
        </p:txBody>
      </p:sp>
    </p:spTree>
    <p:extLst>
      <p:ext uri="{BB962C8B-B14F-4D97-AF65-F5344CB8AC3E}">
        <p14:creationId xmlns:p14="http://schemas.microsoft.com/office/powerpoint/2010/main" val="194308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eaLnBrk="1" hangingPunct="1"/>
            <a:endParaRPr lang="en-US" sz="1000" b="1" dirty="0">
              <a:latin typeface="Arial" charset="0"/>
            </a:endParaRPr>
          </a:p>
          <a:p>
            <a:pPr eaLnBrk="1" hangingPunct="1"/>
            <a:r>
              <a:rPr lang="en-US" sz="1000" b="0" dirty="0">
                <a:latin typeface="Arial" charset="0"/>
              </a:rPr>
              <a:t>3. One key difference between capitalism and communism is that under capitalism, individuals can earn as much as they can, while under communism people are paid based on abilities and need.</a:t>
            </a:r>
          </a:p>
        </p:txBody>
      </p:sp>
    </p:spTree>
    <p:extLst>
      <p:ext uri="{BB962C8B-B14F-4D97-AF65-F5344CB8AC3E}">
        <p14:creationId xmlns:p14="http://schemas.microsoft.com/office/powerpoint/2010/main" val="127477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215748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endParaRPr lang="en-US" sz="1000" b="1" dirty="0">
              <a:latin typeface="Arial" charset="0"/>
            </a:endParaRPr>
          </a:p>
        </p:txBody>
      </p:sp>
    </p:spTree>
    <p:extLst>
      <p:ext uri="{BB962C8B-B14F-4D97-AF65-F5344CB8AC3E}">
        <p14:creationId xmlns:p14="http://schemas.microsoft.com/office/powerpoint/2010/main" val="32295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eaLnBrk="1" hangingPunct="1"/>
            <a:r>
              <a:rPr lang="en-US" sz="1000" b="1" dirty="0">
                <a:latin typeface="Arial" charset="0"/>
              </a:rPr>
              <a:t>#4  </a:t>
            </a:r>
            <a:r>
              <a:rPr lang="en-US" sz="1800" dirty="0">
                <a:latin typeface="Segoe UI" panose="020B0502040204020203" pitchFamily="34" charset="0"/>
              </a:rPr>
              <a:t>Another reason might be that he loves to read and enjoys school.</a:t>
            </a:r>
            <a:endParaRPr lang="en-US" sz="1000" b="1" dirty="0">
              <a:latin typeface="Arial" charset="0"/>
            </a:endParaRPr>
          </a:p>
        </p:txBody>
      </p:sp>
    </p:spTree>
    <p:extLst>
      <p:ext uri="{BB962C8B-B14F-4D97-AF65-F5344CB8AC3E}">
        <p14:creationId xmlns:p14="http://schemas.microsoft.com/office/powerpoint/2010/main" val="2416821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1718D-9F16-44A4-B23F-2386F3EA81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371600" y="1143000"/>
            <a:ext cx="4114800" cy="3086100"/>
          </a:xfrm>
          <a:ln/>
        </p:spPr>
      </p:sp>
      <p:sp>
        <p:nvSpPr>
          <p:cNvPr id="24580" name="Rectangle 3"/>
          <p:cNvSpPr>
            <a:spLocks noGrp="1" noChangeArrowheads="1"/>
          </p:cNvSpPr>
          <p:nvPr>
            <p:ph type="body" idx="1"/>
          </p:nvPr>
        </p:nvSpPr>
        <p:spPr>
          <a:noFill/>
          <a:ln/>
        </p:spPr>
        <p:txBody>
          <a:bodyPr/>
          <a:lstStyle/>
          <a:p>
            <a:pPr eaLnBrk="1" hangingPunct="1"/>
            <a:r>
              <a:rPr lang="en-US" sz="1000" b="1" dirty="0">
                <a:latin typeface="Arial" charset="0"/>
              </a:rPr>
              <a:t>Additional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Arial" charset="0"/>
              </a:rPr>
              <a:t>#7  </a:t>
            </a:r>
            <a:r>
              <a:rPr lang="en-US" sz="1200" dirty="0">
                <a:solidFill>
                  <a:schemeClr val="bg1"/>
                </a:solidFill>
                <a:latin typeface="Roboto"/>
              </a:rPr>
              <a:t>Another reason might be they do not come from a two-parent household and that they are “rough” and don’t follow rules.</a:t>
            </a:r>
          </a:p>
          <a:p>
            <a:pPr eaLnBrk="1" hangingPunct="1"/>
            <a:endParaRPr lang="en-US" sz="1000" b="1" dirty="0">
              <a:latin typeface="Arial" charset="0"/>
            </a:endParaRPr>
          </a:p>
        </p:txBody>
      </p:sp>
    </p:spTree>
    <p:extLst>
      <p:ext uri="{BB962C8B-B14F-4D97-AF65-F5344CB8AC3E}">
        <p14:creationId xmlns:p14="http://schemas.microsoft.com/office/powerpoint/2010/main" val="28415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0757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2"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2" name="Title 1"/>
          <p:cNvSpPr>
            <a:spLocks noGrp="1"/>
          </p:cNvSpPr>
          <p:nvPr>
            <p:ph type="ctrTitle"/>
          </p:nvPr>
        </p:nvSpPr>
        <p:spPr>
          <a:xfrm>
            <a:off x="917760" y="213042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5" y="6356354"/>
            <a:ext cx="655237" cy="365125"/>
          </a:xfrm>
        </p:spPr>
        <p:txBody>
          <a:bodyPr/>
          <a:lstStyle>
            <a:lvl1pPr>
              <a:defRPr sz="600"/>
            </a:lvl1pPr>
          </a:lstStyle>
          <a:p>
            <a:fld id="{68C2560D-EC28-3B41-86E8-18F1CE0113B4}" type="datetimeFigureOut">
              <a:rPr lang="en-US" smtClean="0"/>
              <a:pPr/>
              <a:t>9/2/2021</a:t>
            </a:fld>
            <a:endParaRPr lang="en-US" dirty="0"/>
          </a:p>
        </p:txBody>
      </p:sp>
      <p:sp>
        <p:nvSpPr>
          <p:cNvPr id="9" name="Slide Number Placeholder 5"/>
          <p:cNvSpPr>
            <a:spLocks noGrp="1"/>
          </p:cNvSpPr>
          <p:nvPr>
            <p:ph type="sldNum" sz="quarter" idx="12"/>
          </p:nvPr>
        </p:nvSpPr>
        <p:spPr>
          <a:xfrm>
            <a:off x="8139330" y="6356354"/>
            <a:ext cx="547470" cy="365125"/>
          </a:xfrm>
        </p:spPr>
        <p:txBody>
          <a:bodyPr/>
          <a:lstStyle>
            <a:lvl1pPr>
              <a:defRPr sz="6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19934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1800">
              <a:solidFill>
                <a:srgbClr val="4C4C4C"/>
              </a:solidFill>
            </a:endParaRPr>
          </a:p>
        </p:txBody>
      </p:sp>
      <p:sp>
        <p:nvSpPr>
          <p:cNvPr id="3" name="Content Placeholder 2"/>
          <p:cNvSpPr>
            <a:spLocks noGrp="1"/>
          </p:cNvSpPr>
          <p:nvPr>
            <p:ph idx="1"/>
          </p:nvPr>
        </p:nvSpPr>
        <p:spPr>
          <a:xfrm>
            <a:off x="656760" y="99060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87189" y="152400"/>
            <a:ext cx="8328213" cy="563562"/>
          </a:xfrm>
          <a:prstGeom prst="rect">
            <a:avLst/>
          </a:prstGeom>
        </p:spPr>
        <p:txBody>
          <a:bodyPr>
            <a:normAutofit/>
          </a:bodyPr>
          <a:lstStyle>
            <a:lvl1pPr>
              <a:defRPr sz="2400"/>
            </a:lvl1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Click to edit Master title style</a:t>
            </a:r>
          </a:p>
        </p:txBody>
      </p:sp>
      <p:cxnSp>
        <p:nvCxnSpPr>
          <p:cNvPr id="14" name="Straight Connector 13"/>
          <p:cNvCxnSpPr/>
          <p:nvPr userDrawn="1"/>
        </p:nvCxnSpPr>
        <p:spPr>
          <a:xfrm>
            <a:off x="584139" y="685800"/>
            <a:ext cx="8255062" cy="0"/>
          </a:xfrm>
          <a:prstGeom prst="line">
            <a:avLst/>
          </a:prstGeom>
          <a:noFill/>
          <a:ln w="25400" cap="flat" cmpd="sng" algn="ctr">
            <a:solidFill>
              <a:srgbClr val="FFDD00"/>
            </a:solidFill>
            <a:prstDash val="solid"/>
          </a:ln>
          <a:effectLst>
            <a:outerShdw blurRad="40000" dist="20000" dir="5400000" rotWithShape="0">
              <a:srgbClr val="000000">
                <a:alpha val="38000"/>
              </a:srgbClr>
            </a:outerShdw>
          </a:effectLst>
        </p:spPr>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66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3F3F3F"/>
              </a:solidFill>
            </a:endParaRPr>
          </a:p>
        </p:txBody>
      </p:sp>
      <p:sp>
        <p:nvSpPr>
          <p:cNvPr id="2" name="Title 1"/>
          <p:cNvSpPr>
            <a:spLocks noGrp="1"/>
          </p:cNvSpPr>
          <p:nvPr>
            <p:ph type="title"/>
          </p:nvPr>
        </p:nvSpPr>
        <p:spPr>
          <a:xfrm>
            <a:off x="587189" y="76505"/>
            <a:ext cx="8252013" cy="563562"/>
          </a:xfrm>
        </p:spPr>
        <p:txBody>
          <a:bodyPr>
            <a:normAutofit/>
          </a:bodyPr>
          <a:lstStyle>
            <a:lvl1pPr>
              <a:defRPr sz="24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64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p:nvSpPr>
        <p:spPr>
          <a:xfrm>
            <a:off x="457203" y="6"/>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18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98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3F3F3F"/>
              </a:solidFill>
            </a:endParaRPr>
          </a:p>
        </p:txBody>
      </p:sp>
      <p:sp>
        <p:nvSpPr>
          <p:cNvPr id="3" name="Content Placeholder 2"/>
          <p:cNvSpPr>
            <a:spLocks noGrp="1"/>
          </p:cNvSpPr>
          <p:nvPr>
            <p:ph idx="1"/>
          </p:nvPr>
        </p:nvSpPr>
        <p:spPr>
          <a:xfrm>
            <a:off x="625461" y="1066804"/>
            <a:ext cx="8213740"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itle 1"/>
          <p:cNvSpPr>
            <a:spLocks noGrp="1"/>
          </p:cNvSpPr>
          <p:nvPr>
            <p:ph type="title"/>
          </p:nvPr>
        </p:nvSpPr>
        <p:spPr>
          <a:xfrm>
            <a:off x="587189" y="152400"/>
            <a:ext cx="8252013" cy="563562"/>
          </a:xfrm>
        </p:spPr>
        <p:txBody>
          <a:bodyPr>
            <a:normAutofit/>
          </a:bodyPr>
          <a:lstStyle>
            <a:lvl1pPr>
              <a:defRPr sz="2400"/>
            </a:lvl1pPr>
          </a:lstStyle>
          <a:p>
            <a:r>
              <a:rPr lang="en-US" dirty="0"/>
              <a:t>Click to edit Master title style</a:t>
            </a:r>
          </a:p>
        </p:txBody>
      </p:sp>
      <p:cxnSp>
        <p:nvCxnSpPr>
          <p:cNvPr id="14" name="Straight Connector 13"/>
          <p:cNvCxnSpPr/>
          <p:nvPr userDrawn="1"/>
        </p:nvCxnSpPr>
        <p:spPr>
          <a:xfrm>
            <a:off x="584139" y="685800"/>
            <a:ext cx="8255062" cy="24066"/>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14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2"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24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2" y="2715641"/>
            <a:ext cx="8686799" cy="2490177"/>
          </a:xfrm>
          <a:solidFill>
            <a:srgbClr val="4C4C4C">
              <a:alpha val="80000"/>
            </a:srgbClr>
          </a:solidFill>
        </p:spPr>
        <p:txBody>
          <a:bodyPr>
            <a:normAutofit/>
          </a:bodyPr>
          <a:lstStyle>
            <a:lvl1pPr>
              <a:defRPr sz="2100">
                <a:solidFill>
                  <a:schemeClr val="bg1"/>
                </a:solidFill>
              </a:defRPr>
            </a:lvl1pPr>
            <a:lvl2pPr>
              <a:defRPr sz="2100">
                <a:solidFill>
                  <a:schemeClr val="bg1"/>
                </a:solidFill>
              </a:defRPr>
            </a:lvl2pPr>
            <a:lvl3pPr>
              <a:defRPr sz="2100">
                <a:solidFill>
                  <a:schemeClr val="bg1"/>
                </a:solidFill>
              </a:defRPr>
            </a:lvl3pPr>
            <a:lvl4pPr>
              <a:defRPr sz="2100">
                <a:solidFill>
                  <a:schemeClr val="bg1"/>
                </a:solidFill>
              </a:defRPr>
            </a:lvl4pPr>
            <a:lvl5pPr>
              <a:defRPr sz="21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96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p:cNvSpPr/>
          <p:nvPr userDrawn="1"/>
        </p:nvSpPr>
        <p:spPr>
          <a:xfrm>
            <a:off x="457203" y="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35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57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3"/>
            <a:ext cx="868746" cy="365125"/>
          </a:xfrm>
          <a:prstGeom prst="rect">
            <a:avLst/>
          </a:prstGeom>
        </p:spPr>
        <p:txBody>
          <a:bodyPr/>
          <a:lstStyle>
            <a:lvl1pPr>
              <a:defRPr sz="75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9/2/2021</a:t>
            </a:fld>
            <a:endParaRPr lang="en-US" dirty="0">
              <a:latin typeface="Verdana" pitchFamily="34" charset="0"/>
            </a:endParaRPr>
          </a:p>
        </p:txBody>
      </p:sp>
      <p:sp>
        <p:nvSpPr>
          <p:cNvPr id="9" name="Slide Number Placeholder 5"/>
          <p:cNvSpPr>
            <a:spLocks noGrp="1"/>
          </p:cNvSpPr>
          <p:nvPr>
            <p:ph type="sldNum" sz="quarter" idx="4"/>
          </p:nvPr>
        </p:nvSpPr>
        <p:spPr>
          <a:xfrm>
            <a:off x="8139330" y="6287673"/>
            <a:ext cx="547470" cy="365125"/>
          </a:xfrm>
          <a:prstGeom prst="rect">
            <a:avLst/>
          </a:prstGeom>
        </p:spPr>
        <p:txBody>
          <a:bodyPr/>
          <a:lstStyle>
            <a:lvl1pPr algn="r">
              <a:defRPr sz="75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pic>
        <p:nvPicPr>
          <p:cNvPr id="6" name="Picture 5">
            <a:extLst>
              <a:ext uri="{FF2B5EF4-FFF2-40B4-BE49-F238E27FC236}">
                <a16:creationId xmlns:a16="http://schemas.microsoft.com/office/drawing/2014/main" id="{B90B8162-3FF9-49DB-A002-666F953DD39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28701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44334" y="857251"/>
            <a:ext cx="5655330" cy="1431131"/>
          </a:xfrm>
          <a:noFill/>
        </p:spPr>
        <p:txBody>
          <a:bodyPr>
            <a:normAutofit/>
          </a:bodyPr>
          <a:lstStyle/>
          <a:p>
            <a:pPr algn="ctr" eaLnBrk="1" hangingPunct="1"/>
            <a:r>
              <a:rPr lang="en-US" sz="2700" dirty="0">
                <a:solidFill>
                  <a:schemeClr val="tx2"/>
                </a:solidFill>
              </a:rPr>
              <a:t>Retrieval Practice</a:t>
            </a:r>
            <a:br>
              <a:rPr lang="en-US" sz="2700" dirty="0">
                <a:solidFill>
                  <a:schemeClr val="tx2"/>
                </a:solidFill>
              </a:rPr>
            </a:br>
            <a:r>
              <a:rPr lang="en-US" sz="2700" dirty="0">
                <a:solidFill>
                  <a:schemeClr val="tx2"/>
                </a:solidFill>
              </a:rPr>
              <a:t>The Outsiders</a:t>
            </a:r>
          </a:p>
        </p:txBody>
      </p:sp>
      <p:pic>
        <p:nvPicPr>
          <p:cNvPr id="1026" name="Picture 2">
            <a:extLst>
              <a:ext uri="{FF2B5EF4-FFF2-40B4-BE49-F238E27FC236}">
                <a16:creationId xmlns:a16="http://schemas.microsoft.com/office/drawing/2014/main" id="{5A5A02CA-9DA2-43CD-B397-F88B9B217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314699" y="2262585"/>
            <a:ext cx="2514599" cy="372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7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1312" y="0"/>
            <a:ext cx="5655330" cy="836525"/>
          </a:xfrm>
          <a:noFill/>
        </p:spPr>
        <p:txBody>
          <a:bodyPr>
            <a:normAutofit/>
          </a:bodyPr>
          <a:lstStyle/>
          <a:p>
            <a:pPr algn="ctr" eaLnBrk="1" hangingPunct="1"/>
            <a:r>
              <a:rPr lang="en-US" sz="2700" dirty="0">
                <a:solidFill>
                  <a:schemeClr val="tx2"/>
                </a:solidFill>
              </a:rPr>
              <a:t>Retrieval Practice:  Lesson 7</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468504" y="763467"/>
            <a:ext cx="8206992" cy="4708981"/>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social status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2.   Describe the differences in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social status</a:t>
            </a:r>
            <a:r>
              <a:rPr lang="en-US" sz="2000"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between the Socs and the  </a:t>
            </a:r>
          </a:p>
          <a:p>
            <a:pPr marR="0" lvl="0">
              <a:spcBef>
                <a:spcPts val="0"/>
              </a:spcBef>
              <a:spcAft>
                <a:spcPts val="0"/>
              </a:spcAft>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greasers.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30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3.   What is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counterculture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30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4.  Why might the greasers be considered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counterculture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30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5.  In what way(s) is Ponyboy an exception to typical greaser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US" sz="2000" dirty="0">
              <a:solidFill>
                <a:schemeClr val="bg1"/>
              </a:solidFill>
            </a:endParaRPr>
          </a:p>
        </p:txBody>
      </p:sp>
      <p:sp>
        <p:nvSpPr>
          <p:cNvPr id="4" name="Explosion: 8 Points 3">
            <a:extLst>
              <a:ext uri="{FF2B5EF4-FFF2-40B4-BE49-F238E27FC236}">
                <a16:creationId xmlns:a16="http://schemas.microsoft.com/office/drawing/2014/main" id="{7CC9358F-B277-4CC4-8392-EA0926C50D03}"/>
              </a:ext>
            </a:extLst>
          </p:cNvPr>
          <p:cNvSpPr/>
          <p:nvPr/>
        </p:nvSpPr>
        <p:spPr>
          <a:xfrm>
            <a:off x="6325901" y="4718598"/>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97389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1312" y="0"/>
            <a:ext cx="5655330" cy="836525"/>
          </a:xfrm>
          <a:noFill/>
        </p:spPr>
        <p:txBody>
          <a:bodyPr>
            <a:normAutofit fontScale="90000"/>
          </a:bodyPr>
          <a:lstStyle/>
          <a:p>
            <a:pPr algn="ctr" eaLnBrk="1" hangingPunct="1"/>
            <a:r>
              <a:rPr lang="en-US" sz="2700" dirty="0">
                <a:solidFill>
                  <a:schemeClr val="tx2"/>
                </a:solidFill>
              </a:rPr>
              <a:t>Retrieval Practice:  Lesson 7</a:t>
            </a:r>
            <a:br>
              <a:rPr lang="en-US" sz="2700" i="1" dirty="0">
                <a:solidFill>
                  <a:schemeClr val="tx2"/>
                </a:solidFill>
              </a:rPr>
            </a:br>
            <a:r>
              <a:rPr lang="en-US" sz="2700" i="1" dirty="0">
                <a:solidFill>
                  <a:schemeClr val="tx2"/>
                </a:solidFill>
              </a:rPr>
              <a:t>(continued)</a:t>
            </a:r>
            <a:endParaRPr lang="en-US" sz="2700" i="1"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555481" y="462699"/>
            <a:ext cx="8206992" cy="4544001"/>
          </a:xfrm>
          <a:prstGeom prst="rect">
            <a:avLst/>
          </a:prstGeom>
          <a:noFill/>
        </p:spPr>
        <p:txBody>
          <a:bodyPr wrap="square" rtlCol="0">
            <a:spAutoFit/>
          </a:bodyPr>
          <a:lstStyle/>
          <a:p>
            <a:pPr marR="0" lvl="0">
              <a:lnSpc>
                <a:spcPct val="30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6.  In what way(s) is Dallas an exception to typical greaser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culture</a:t>
            </a:r>
            <a:r>
              <a:rPr lang="en-US" sz="2000"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t>
            </a:r>
          </a:p>
          <a:p>
            <a:pPr marL="457200" marR="0" lvl="0" indent="-457200">
              <a:lnSpc>
                <a:spcPct val="300000"/>
              </a:lnSpc>
              <a:spcBef>
                <a:spcPts val="0"/>
              </a:spcBef>
              <a:spcAft>
                <a:spcPts val="0"/>
              </a:spcAft>
              <a:buAutoNum type="arabicPeriod" startAt="7"/>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In what way(s) is Cherry an exception to typical Soc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300000"/>
              </a:lnSpc>
              <a:spcBef>
                <a:spcPts val="0"/>
              </a:spcBef>
              <a:spcAft>
                <a:spcPts val="0"/>
              </a:spcAft>
              <a:buAutoNum type="arabicPeriod" startAt="7"/>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an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allusion</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300000"/>
              </a:lnSpc>
              <a:spcBef>
                <a:spcPts val="0"/>
              </a:spcBef>
              <a:spcAft>
                <a:spcPts val="0"/>
              </a:spcAft>
              <a:buAutoNum type="arabicPeriod" startAt="7"/>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allusion</a:t>
            </a:r>
            <a:r>
              <a:rPr lang="en-US" sz="2000"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have been made thus far in </a:t>
            </a:r>
            <a:r>
              <a:rPr lang="en-US" sz="20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300000"/>
              </a:lnSpc>
              <a:spcBef>
                <a:spcPts val="0"/>
              </a:spcBef>
              <a:spcAft>
                <a:spcPts val="0"/>
              </a:spcAft>
              <a:buAutoNum type="arabicPeriod" startAt="7"/>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hat is a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rodeo</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Describe at least one aspect of </a:t>
            </a:r>
            <a:r>
              <a:rPr lang="en-US" sz="20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rodeo 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xplosion: 8 Points 3">
            <a:extLst>
              <a:ext uri="{FF2B5EF4-FFF2-40B4-BE49-F238E27FC236}">
                <a16:creationId xmlns:a16="http://schemas.microsoft.com/office/drawing/2014/main" id="{7CC9358F-B277-4CC4-8392-EA0926C50D03}"/>
              </a:ext>
            </a:extLst>
          </p:cNvPr>
          <p:cNvSpPr/>
          <p:nvPr/>
        </p:nvSpPr>
        <p:spPr>
          <a:xfrm>
            <a:off x="6325901" y="4756698"/>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243597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7</a:t>
            </a:r>
          </a:p>
        </p:txBody>
      </p:sp>
      <p:sp>
        <p:nvSpPr>
          <p:cNvPr id="3" name="TextBox 2">
            <a:extLst>
              <a:ext uri="{FF2B5EF4-FFF2-40B4-BE49-F238E27FC236}">
                <a16:creationId xmlns:a16="http://schemas.microsoft.com/office/drawing/2014/main" id="{00613E7B-F47E-4E01-ABFE-D8A55D67CFE2}"/>
              </a:ext>
            </a:extLst>
          </p:cNvPr>
          <p:cNvSpPr txBox="1"/>
          <p:nvPr/>
        </p:nvSpPr>
        <p:spPr>
          <a:xfrm>
            <a:off x="406957" y="807008"/>
            <a:ext cx="8420559" cy="7509748"/>
          </a:xfrm>
          <a:prstGeom prst="rect">
            <a:avLst/>
          </a:prstGeom>
          <a:noFill/>
        </p:spPr>
        <p:txBody>
          <a:bodyPr wrap="square" rtlCol="0">
            <a:spAutoFit/>
          </a:bodyPr>
          <a:lstStyle/>
          <a:p>
            <a:pPr marL="457200" lvl="0" indent="-457200">
              <a:buFontTx/>
              <a:buAutoNum type="arabicPeriod"/>
            </a:pPr>
            <a:r>
              <a:rPr lang="en-US" sz="1900" dirty="0">
                <a:solidFill>
                  <a:srgbClr val="00B0F0"/>
                </a:solidFill>
              </a:rPr>
              <a:t>Social status </a:t>
            </a:r>
            <a:r>
              <a:rPr lang="en-US" sz="1900" dirty="0">
                <a:solidFill>
                  <a:prstClr val="white"/>
                </a:solidFill>
              </a:rPr>
              <a:t>is when </a:t>
            </a:r>
            <a:r>
              <a:rPr lang="en-US" sz="1900" dirty="0">
                <a:solidFill>
                  <a:srgbClr val="00B0F0"/>
                </a:solidFill>
              </a:rPr>
              <a:t>cultures</a:t>
            </a:r>
            <a:r>
              <a:rPr lang="en-US" sz="1900" dirty="0">
                <a:solidFill>
                  <a:prstClr val="white"/>
                </a:solidFill>
              </a:rPr>
              <a:t> </a:t>
            </a:r>
            <a:r>
              <a:rPr lang="en-US" sz="1900" dirty="0">
                <a:solidFill>
                  <a:schemeClr val="tx2"/>
                </a:solidFill>
              </a:rPr>
              <a:t>rank people based on a hierarchy of traits </a:t>
            </a:r>
            <a:r>
              <a:rPr lang="en-US" sz="1900" dirty="0">
                <a:solidFill>
                  <a:prstClr val="white"/>
                </a:solidFill>
              </a:rPr>
              <a:t>such as wealth and education.  </a:t>
            </a:r>
          </a:p>
          <a:p>
            <a:pPr marL="457200" lvl="0" indent="-457200">
              <a:buFontTx/>
              <a:buAutoNum type="arabicPeriod"/>
            </a:pPr>
            <a:endParaRPr lang="en-US" sz="1900" dirty="0">
              <a:solidFill>
                <a:prstClr val="white"/>
              </a:solidFill>
            </a:endParaRPr>
          </a:p>
          <a:p>
            <a:pPr marL="457200" lvl="0" indent="-457200">
              <a:buFontTx/>
              <a:buAutoNum type="arabicPeriod"/>
            </a:pPr>
            <a:r>
              <a:rPr lang="en-US" sz="1900" dirty="0">
                <a:solidFill>
                  <a:prstClr val="white"/>
                </a:solidFill>
              </a:rPr>
              <a:t> The </a:t>
            </a:r>
            <a:r>
              <a:rPr lang="en-US" sz="1900" dirty="0">
                <a:solidFill>
                  <a:srgbClr val="00B0F0"/>
                </a:solidFill>
              </a:rPr>
              <a:t>socs</a:t>
            </a:r>
            <a:r>
              <a:rPr lang="en-US" sz="1900" dirty="0">
                <a:solidFill>
                  <a:prstClr val="white"/>
                </a:solidFill>
              </a:rPr>
              <a:t> are considered higher class </a:t>
            </a:r>
            <a:r>
              <a:rPr lang="en-US" sz="1900" dirty="0">
                <a:solidFill>
                  <a:srgbClr val="00B0F0"/>
                </a:solidFill>
              </a:rPr>
              <a:t>status</a:t>
            </a:r>
            <a:r>
              <a:rPr lang="en-US" sz="1900" dirty="0">
                <a:solidFill>
                  <a:prstClr val="white"/>
                </a:solidFill>
              </a:rPr>
              <a:t> than the greasers because they</a:t>
            </a:r>
            <a:r>
              <a:rPr lang="en-US" sz="1900" dirty="0">
                <a:solidFill>
                  <a:schemeClr val="tx2"/>
                </a:solidFill>
              </a:rPr>
              <a:t> are wealthy</a:t>
            </a:r>
            <a:r>
              <a:rPr lang="en-US" sz="1900" dirty="0">
                <a:solidFill>
                  <a:prstClr val="white"/>
                </a:solidFill>
              </a:rPr>
              <a:t>.  The </a:t>
            </a:r>
            <a:r>
              <a:rPr lang="en-US" sz="1900" dirty="0">
                <a:solidFill>
                  <a:srgbClr val="00B0F0"/>
                </a:solidFill>
              </a:rPr>
              <a:t>greasers</a:t>
            </a:r>
            <a:r>
              <a:rPr lang="en-US" sz="1900" dirty="0">
                <a:solidFill>
                  <a:prstClr val="white"/>
                </a:solidFill>
              </a:rPr>
              <a:t> are considered </a:t>
            </a:r>
            <a:r>
              <a:rPr lang="en-US" sz="1900" dirty="0">
                <a:solidFill>
                  <a:srgbClr val="00B0F0"/>
                </a:solidFill>
              </a:rPr>
              <a:t>lower class status</a:t>
            </a:r>
            <a:r>
              <a:rPr lang="en-US" sz="1900" dirty="0">
                <a:solidFill>
                  <a:prstClr val="white"/>
                </a:solidFill>
              </a:rPr>
              <a:t> because </a:t>
            </a:r>
            <a:r>
              <a:rPr lang="en-US" sz="1900" dirty="0">
                <a:solidFill>
                  <a:schemeClr val="tx2"/>
                </a:solidFill>
              </a:rPr>
              <a:t>they are poorer </a:t>
            </a:r>
            <a:r>
              <a:rPr lang="en-US" sz="1900" dirty="0">
                <a:solidFill>
                  <a:prstClr val="white"/>
                </a:solidFill>
              </a:rPr>
              <a:t>and are </a:t>
            </a:r>
            <a:r>
              <a:rPr lang="en-US" sz="1900" dirty="0">
                <a:solidFill>
                  <a:schemeClr val="tx2"/>
                </a:solidFill>
              </a:rPr>
              <a:t>part of the working class</a:t>
            </a:r>
            <a:r>
              <a:rPr lang="en-US" sz="1900" dirty="0">
                <a:solidFill>
                  <a:prstClr val="white"/>
                </a:solidFill>
              </a:rPr>
              <a:t>.</a:t>
            </a:r>
          </a:p>
          <a:p>
            <a:pPr marL="457200" lvl="0" indent="-457200">
              <a:buFontTx/>
              <a:buAutoNum type="arabicPeriod"/>
            </a:pPr>
            <a:endParaRPr lang="en-US" sz="1900" dirty="0">
              <a:solidFill>
                <a:prstClr val="white"/>
              </a:solidFill>
            </a:endParaRPr>
          </a:p>
          <a:p>
            <a:pPr marL="457200" indent="-457200">
              <a:buFontTx/>
              <a:buAutoNum type="arabicPeriod"/>
            </a:pPr>
            <a:r>
              <a:rPr lang="en-US" sz="1900" b="1" dirty="0">
                <a:solidFill>
                  <a:srgbClr val="00B0F0"/>
                </a:solidFill>
              </a:rPr>
              <a:t>Counterculture</a:t>
            </a:r>
            <a:r>
              <a:rPr lang="en-US" sz="1900" dirty="0">
                <a:solidFill>
                  <a:srgbClr val="00B0F0"/>
                </a:solidFill>
              </a:rPr>
              <a:t> </a:t>
            </a:r>
            <a:r>
              <a:rPr lang="en-US" sz="1900" dirty="0">
                <a:solidFill>
                  <a:schemeClr val="bg1"/>
                </a:solidFill>
              </a:rPr>
              <a:t>means a way of living that </a:t>
            </a:r>
            <a:r>
              <a:rPr lang="en-US" sz="1900" dirty="0">
                <a:solidFill>
                  <a:schemeClr val="tx2"/>
                </a:solidFill>
              </a:rPr>
              <a:t>actively rejects what is expected by mainstream culture</a:t>
            </a:r>
            <a:r>
              <a:rPr lang="en-US" sz="1900" dirty="0">
                <a:solidFill>
                  <a:schemeClr val="bg1"/>
                </a:solidFill>
              </a:rPr>
              <a:t>, often in protest. </a:t>
            </a:r>
          </a:p>
          <a:p>
            <a:pPr marL="457200" indent="-457200">
              <a:buFontTx/>
              <a:buAutoNum type="arabicPeriod"/>
            </a:pPr>
            <a:endParaRPr lang="en-US" sz="1900" dirty="0">
              <a:solidFill>
                <a:schemeClr val="bg1"/>
              </a:solidFill>
            </a:endParaRPr>
          </a:p>
          <a:p>
            <a:pPr marL="457200" indent="-457200">
              <a:buFontTx/>
              <a:buAutoNum type="arabicPeriod"/>
            </a:pPr>
            <a:r>
              <a:rPr lang="en-US" sz="1900" dirty="0">
                <a:solidFill>
                  <a:schemeClr val="bg1"/>
                </a:solidFill>
              </a:rPr>
              <a:t>The </a:t>
            </a:r>
            <a:r>
              <a:rPr lang="en-US" sz="1900" dirty="0">
                <a:solidFill>
                  <a:srgbClr val="00B0F0"/>
                </a:solidFill>
              </a:rPr>
              <a:t>greasers</a:t>
            </a:r>
            <a:r>
              <a:rPr lang="en-US" sz="1900" dirty="0">
                <a:solidFill>
                  <a:schemeClr val="bg1"/>
                </a:solidFill>
              </a:rPr>
              <a:t> might be considered </a:t>
            </a:r>
            <a:r>
              <a:rPr lang="en-US" sz="1900" dirty="0">
                <a:solidFill>
                  <a:srgbClr val="00B0F0"/>
                </a:solidFill>
              </a:rPr>
              <a:t>counterculture </a:t>
            </a:r>
            <a:r>
              <a:rPr lang="en-US" sz="1900" dirty="0">
                <a:solidFill>
                  <a:schemeClr val="bg1"/>
                </a:solidFill>
              </a:rPr>
              <a:t>because they like to </a:t>
            </a:r>
            <a:r>
              <a:rPr lang="en-US" sz="1900" dirty="0">
                <a:solidFill>
                  <a:schemeClr val="tx2"/>
                </a:solidFill>
              </a:rPr>
              <a:t>wear jeans and leather and keep long hair </a:t>
            </a:r>
            <a:r>
              <a:rPr lang="en-US" sz="1900" dirty="0">
                <a:solidFill>
                  <a:schemeClr val="bg1"/>
                </a:solidFill>
              </a:rPr>
              <a:t>which suggested </a:t>
            </a:r>
            <a:r>
              <a:rPr lang="en-US" sz="1900" dirty="0">
                <a:solidFill>
                  <a:schemeClr val="tx2"/>
                </a:solidFill>
              </a:rPr>
              <a:t>the rejection of tradition</a:t>
            </a:r>
            <a:r>
              <a:rPr lang="en-US" sz="1900" dirty="0">
                <a:solidFill>
                  <a:schemeClr val="bg1"/>
                </a:solidFill>
              </a:rPr>
              <a:t>. </a:t>
            </a:r>
          </a:p>
          <a:p>
            <a:pPr marL="457200" indent="-457200">
              <a:buFontTx/>
              <a:buAutoNum type="arabicPeriod"/>
            </a:pPr>
            <a:endParaRPr lang="en-US" sz="1900" dirty="0">
              <a:solidFill>
                <a:schemeClr val="bg1"/>
              </a:solidFill>
              <a:latin typeface="Roboto"/>
            </a:endParaRPr>
          </a:p>
          <a:p>
            <a:pPr marL="457200" indent="-457200">
              <a:buFontTx/>
              <a:buAutoNum type="arabicPeriod"/>
            </a:pPr>
            <a:r>
              <a:rPr lang="en-US" sz="1900" dirty="0">
                <a:solidFill>
                  <a:schemeClr val="bg1"/>
                </a:solidFill>
                <a:ea typeface="Calibri" panose="020F0502020204030204" pitchFamily="34" charset="0"/>
                <a:cs typeface="Times New Roman" panose="02020603050405020304" pitchFamily="18" charset="0"/>
              </a:rPr>
              <a:t>Ponyboy is an exception to typical </a:t>
            </a:r>
            <a:r>
              <a:rPr lang="en-US" sz="1900" dirty="0">
                <a:solidFill>
                  <a:srgbClr val="00B0F0"/>
                </a:solidFill>
                <a:ea typeface="Calibri" panose="020F0502020204030204" pitchFamily="34" charset="0"/>
                <a:cs typeface="Times New Roman" panose="02020603050405020304" pitchFamily="18" charset="0"/>
              </a:rPr>
              <a:t>greaser</a:t>
            </a:r>
            <a:r>
              <a:rPr lang="en-US" sz="1900" dirty="0">
                <a:solidFill>
                  <a:schemeClr val="bg1"/>
                </a:solidFill>
                <a:ea typeface="Calibri" panose="020F0502020204030204" pitchFamily="34" charset="0"/>
                <a:cs typeface="Times New Roman" panose="02020603050405020304" pitchFamily="18" charset="0"/>
              </a:rPr>
              <a:t> </a:t>
            </a:r>
            <a:r>
              <a:rPr lang="en-US" sz="1900" dirty="0">
                <a:solidFill>
                  <a:srgbClr val="00B0F0"/>
                </a:solidFill>
                <a:ea typeface="Calibri" panose="020F0502020204030204" pitchFamily="34" charset="0"/>
                <a:cs typeface="Times New Roman" panose="02020603050405020304" pitchFamily="18" charset="0"/>
              </a:rPr>
              <a:t>culture </a:t>
            </a:r>
            <a:r>
              <a:rPr lang="en-US" sz="1900" dirty="0">
                <a:solidFill>
                  <a:schemeClr val="bg1"/>
                </a:solidFill>
                <a:ea typeface="Calibri" panose="020F0502020204030204" pitchFamily="34" charset="0"/>
                <a:cs typeface="Times New Roman" panose="02020603050405020304" pitchFamily="18" charset="0"/>
              </a:rPr>
              <a:t>because </a:t>
            </a:r>
            <a:r>
              <a:rPr lang="en-US" sz="1900" dirty="0">
                <a:solidFill>
                  <a:schemeClr val="tx2"/>
                </a:solidFill>
              </a:rPr>
              <a:t>Ponyboy does not enjoy treating people unkindly</a:t>
            </a:r>
            <a:r>
              <a:rPr lang="en-US" sz="1900" dirty="0">
                <a:solidFill>
                  <a:schemeClr val="bg1"/>
                </a:solidFill>
              </a:rPr>
              <a:t>. Ponyboy often differentiates himself because he is into art and culture, and he seems to be </a:t>
            </a:r>
            <a:r>
              <a:rPr lang="en-US" sz="1900" dirty="0">
                <a:solidFill>
                  <a:schemeClr val="tx2"/>
                </a:solidFill>
              </a:rPr>
              <a:t>quieter and more thoughtful</a:t>
            </a:r>
            <a:r>
              <a:rPr lang="en-US" sz="1900" dirty="0">
                <a:solidFill>
                  <a:schemeClr val="bg1"/>
                </a:solidFill>
              </a:rPr>
              <a:t> than other members of the greasers.</a:t>
            </a:r>
          </a:p>
          <a:p>
            <a:pPr marL="457200" indent="-457200">
              <a:buFontTx/>
              <a:buAutoNum type="arabicPeriod"/>
            </a:pPr>
            <a:endParaRPr lang="en-US" sz="2000" dirty="0">
              <a:solidFill>
                <a:schemeClr val="bg1"/>
              </a:solidFill>
            </a:endParaRPr>
          </a:p>
          <a:p>
            <a:pPr marL="457200" indent="-457200">
              <a:buFontTx/>
              <a:buAutoNum type="arabicPeriod"/>
            </a:pPr>
            <a:endParaRPr lang="en-US" sz="2000" dirty="0">
              <a:solidFill>
                <a:schemeClr val="bg1"/>
              </a:solidFill>
              <a:latin typeface="Roboto"/>
            </a:endParaRPr>
          </a:p>
          <a:p>
            <a:pPr marL="457200" indent="-457200">
              <a:buFontTx/>
              <a:buAutoNum type="arabicPeriod"/>
            </a:pPr>
            <a:endParaRPr lang="en-US" sz="2000" dirty="0">
              <a:solidFill>
                <a:schemeClr val="bg1"/>
              </a:solidFill>
              <a:latin typeface="Roboto"/>
            </a:endParaRPr>
          </a:p>
          <a:p>
            <a:pPr marL="457200" indent="-457200">
              <a:buFontTx/>
              <a:buAutoNum type="arabicPeriod"/>
            </a:pPr>
            <a:endParaRPr lang="en-US" sz="2000" dirty="0">
              <a:solidFill>
                <a:schemeClr val="bg1"/>
              </a:solidFill>
            </a:endParaRPr>
          </a:p>
          <a:p>
            <a:pPr marL="457200" indent="-457200">
              <a:buFontTx/>
              <a:buAutoNum type="arabicPeriod"/>
            </a:pPr>
            <a:endParaRPr lang="en-US" sz="2000" dirty="0">
              <a:solidFill>
                <a:schemeClr val="bg1"/>
              </a:solidFill>
            </a:endParaRPr>
          </a:p>
          <a:p>
            <a:pPr marL="457200" indent="-457200">
              <a:buFontTx/>
              <a:buAutoNum type="arabicPeriod"/>
            </a:pPr>
            <a:endParaRPr lang="en-US" sz="2000" dirty="0">
              <a:solidFill>
                <a:schemeClr val="bg1"/>
              </a:solidFill>
            </a:endParaRPr>
          </a:p>
          <a:p>
            <a:pPr marL="457200" lvl="0" indent="-457200">
              <a:buFontTx/>
              <a:buAutoNum type="arabicPeriod"/>
            </a:pPr>
            <a:endParaRPr lang="en-US" sz="2000" dirty="0">
              <a:solidFill>
                <a:prstClr val="white"/>
              </a:solidFill>
            </a:endParaRPr>
          </a:p>
        </p:txBody>
      </p:sp>
    </p:spTree>
    <p:extLst>
      <p:ext uri="{BB962C8B-B14F-4D97-AF65-F5344CB8AC3E}">
        <p14:creationId xmlns:p14="http://schemas.microsoft.com/office/powerpoint/2010/main" val="10237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43818"/>
            <a:ext cx="5655330" cy="836525"/>
          </a:xfrm>
          <a:noFill/>
        </p:spPr>
        <p:txBody>
          <a:bodyPr>
            <a:normAutofit fontScale="90000"/>
          </a:bodyPr>
          <a:lstStyle/>
          <a:p>
            <a:pPr algn="ctr" eaLnBrk="1" hangingPunct="1"/>
            <a:r>
              <a:rPr lang="en-US" sz="2700" dirty="0">
                <a:solidFill>
                  <a:schemeClr val="tx2"/>
                </a:solidFill>
              </a:rPr>
              <a:t>Retrieval Practice Answers:  Lesson 9</a:t>
            </a:r>
            <a:br>
              <a:rPr lang="en-US" sz="2700" dirty="0">
                <a:solidFill>
                  <a:schemeClr val="tx2"/>
                </a:solidFill>
              </a:rPr>
            </a:br>
            <a:r>
              <a:rPr lang="en-US" sz="2700" dirty="0">
                <a:solidFill>
                  <a:schemeClr val="tx2"/>
                </a:solidFill>
              </a:rPr>
              <a:t>(continued)</a:t>
            </a:r>
          </a:p>
        </p:txBody>
      </p:sp>
      <p:sp>
        <p:nvSpPr>
          <p:cNvPr id="3" name="TextBox 2">
            <a:extLst>
              <a:ext uri="{FF2B5EF4-FFF2-40B4-BE49-F238E27FC236}">
                <a16:creationId xmlns:a16="http://schemas.microsoft.com/office/drawing/2014/main" id="{00613E7B-F47E-4E01-ABFE-D8A55D67CFE2}"/>
              </a:ext>
            </a:extLst>
          </p:cNvPr>
          <p:cNvSpPr txBox="1"/>
          <p:nvPr/>
        </p:nvSpPr>
        <p:spPr>
          <a:xfrm>
            <a:off x="406957" y="807008"/>
            <a:ext cx="8420559" cy="5909310"/>
          </a:xfrm>
          <a:prstGeom prst="rect">
            <a:avLst/>
          </a:prstGeom>
          <a:noFill/>
        </p:spPr>
        <p:txBody>
          <a:bodyPr wrap="square" rtlCol="0">
            <a:spAutoFit/>
          </a:bodyPr>
          <a:lstStyle/>
          <a:p>
            <a:pPr lvl="0"/>
            <a:endParaRPr lang="en-US" sz="2000" dirty="0">
              <a:solidFill>
                <a:prstClr val="white"/>
              </a:solidFill>
            </a:endParaRPr>
          </a:p>
          <a:p>
            <a:pPr lvl="0"/>
            <a:r>
              <a:rPr lang="en-US" sz="2000" dirty="0">
                <a:solidFill>
                  <a:prstClr val="white"/>
                </a:solidFill>
              </a:rPr>
              <a:t>6.  Dallas is an exception to the typical </a:t>
            </a:r>
            <a:r>
              <a:rPr lang="en-US" sz="2000" b="1" dirty="0">
                <a:solidFill>
                  <a:srgbClr val="3399CC"/>
                </a:solidFill>
              </a:rPr>
              <a:t>greaser culture </a:t>
            </a:r>
            <a:r>
              <a:rPr lang="en-US" sz="2000" dirty="0">
                <a:solidFill>
                  <a:prstClr val="white"/>
                </a:solidFill>
              </a:rPr>
              <a:t>because he is</a:t>
            </a:r>
          </a:p>
          <a:p>
            <a:pPr lvl="0"/>
            <a:r>
              <a:rPr lang="en-US" sz="2000" dirty="0">
                <a:solidFill>
                  <a:schemeClr val="tx2"/>
                </a:solidFill>
              </a:rPr>
              <a:t>      more wild </a:t>
            </a:r>
            <a:r>
              <a:rPr lang="en-US" sz="2000" dirty="0">
                <a:solidFill>
                  <a:schemeClr val="bg1"/>
                </a:solidFill>
              </a:rPr>
              <a:t>than the others and </a:t>
            </a:r>
            <a:r>
              <a:rPr lang="en-US" sz="2000" dirty="0">
                <a:solidFill>
                  <a:schemeClr val="tx2"/>
                </a:solidFill>
              </a:rPr>
              <a:t>takes more risks.</a:t>
            </a:r>
          </a:p>
          <a:p>
            <a:pPr lvl="0"/>
            <a:endParaRPr lang="en-US" sz="2000" dirty="0">
              <a:solidFill>
                <a:prstClr val="white"/>
              </a:solidFill>
            </a:endParaRPr>
          </a:p>
          <a:p>
            <a:pPr lvl="0"/>
            <a:r>
              <a:rPr lang="en-US" sz="2000" dirty="0">
                <a:solidFill>
                  <a:prstClr val="white"/>
                </a:solidFill>
              </a:rPr>
              <a:t>7. </a:t>
            </a:r>
            <a:r>
              <a:rPr lang="en-US" sz="2000" dirty="0">
                <a:solidFill>
                  <a:schemeClr val="bg1"/>
                </a:solidFill>
              </a:rPr>
              <a:t>Cherry is different than the typical </a:t>
            </a:r>
            <a:r>
              <a:rPr lang="en-US" sz="2000" b="1" dirty="0">
                <a:solidFill>
                  <a:srgbClr val="00B0F0"/>
                </a:solidFill>
              </a:rPr>
              <a:t>Soc culture </a:t>
            </a:r>
            <a:r>
              <a:rPr lang="en-US" sz="2000" dirty="0">
                <a:solidFill>
                  <a:schemeClr val="bg1"/>
                </a:solidFill>
              </a:rPr>
              <a:t>because she </a:t>
            </a:r>
            <a:r>
              <a:rPr lang="en-US" sz="2000" dirty="0">
                <a:solidFill>
                  <a:schemeClr val="tx2"/>
                </a:solidFill>
              </a:rPr>
              <a:t>listens</a:t>
            </a:r>
            <a:r>
              <a:rPr lang="en-US" sz="2000" dirty="0">
                <a:solidFill>
                  <a:schemeClr val="bg1"/>
                </a:solidFill>
              </a:rPr>
              <a:t> to </a:t>
            </a:r>
          </a:p>
          <a:p>
            <a:pPr lvl="0"/>
            <a:r>
              <a:rPr lang="en-US" sz="2000" dirty="0">
                <a:solidFill>
                  <a:schemeClr val="bg1"/>
                </a:solidFill>
              </a:rPr>
              <a:t>    Ponyboy, </a:t>
            </a:r>
            <a:r>
              <a:rPr lang="en-US" sz="2000" dirty="0">
                <a:solidFill>
                  <a:schemeClr val="tx2"/>
                </a:solidFill>
              </a:rPr>
              <a:t>shows concern </a:t>
            </a:r>
            <a:r>
              <a:rPr lang="en-US" sz="2000" dirty="0">
                <a:solidFill>
                  <a:schemeClr val="bg1"/>
                </a:solidFill>
              </a:rPr>
              <a:t>for him, and </a:t>
            </a:r>
            <a:r>
              <a:rPr lang="en-US" sz="2000" dirty="0">
                <a:solidFill>
                  <a:schemeClr val="tx2"/>
                </a:solidFill>
              </a:rPr>
              <a:t>does not look down on him </a:t>
            </a:r>
            <a:r>
              <a:rPr lang="en-US" sz="2000" dirty="0">
                <a:solidFill>
                  <a:schemeClr val="bg1"/>
                </a:solidFill>
              </a:rPr>
              <a:t>because </a:t>
            </a:r>
          </a:p>
          <a:p>
            <a:pPr lvl="0"/>
            <a:r>
              <a:rPr lang="en-US" sz="2000" dirty="0">
                <a:solidFill>
                  <a:schemeClr val="bg1"/>
                </a:solidFill>
              </a:rPr>
              <a:t>    of his class.</a:t>
            </a:r>
          </a:p>
          <a:p>
            <a:pPr lvl="0"/>
            <a:endParaRPr lang="en-US" sz="2000" dirty="0">
              <a:solidFill>
                <a:schemeClr val="bg1"/>
              </a:solidFill>
            </a:endParaRPr>
          </a:p>
          <a:p>
            <a:pPr marL="457200" indent="-457200">
              <a:buFontTx/>
              <a:buAutoNum type="arabicPeriod" startAt="8"/>
            </a:pPr>
            <a:r>
              <a:rPr lang="en-US" sz="2000" dirty="0">
                <a:solidFill>
                  <a:schemeClr val="bg1"/>
                </a:solidFill>
              </a:rPr>
              <a:t>An</a:t>
            </a:r>
            <a:r>
              <a:rPr lang="en-US" sz="2000" b="1" dirty="0">
                <a:solidFill>
                  <a:srgbClr val="00B0F0"/>
                </a:solidFill>
              </a:rPr>
              <a:t> allusion </a:t>
            </a:r>
            <a:r>
              <a:rPr lang="en-US" sz="2000" dirty="0">
                <a:solidFill>
                  <a:schemeClr val="bg1"/>
                </a:solidFill>
              </a:rPr>
              <a:t>is a </a:t>
            </a:r>
            <a:r>
              <a:rPr lang="en-US" sz="2000" dirty="0">
                <a:solidFill>
                  <a:schemeClr val="tx2"/>
                </a:solidFill>
              </a:rPr>
              <a:t>reference to a significant historical, literary, cultural, or political figure or idea.  </a:t>
            </a:r>
          </a:p>
          <a:p>
            <a:pPr lvl="0"/>
            <a:endParaRPr lang="en-US" sz="2000" dirty="0">
              <a:solidFill>
                <a:schemeClr val="bg1"/>
              </a:solidFill>
            </a:endParaRPr>
          </a:p>
          <a:p>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9.  Some </a:t>
            </a:r>
            <a:r>
              <a:rPr lang="en-US" sz="2000"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allusion</a:t>
            </a:r>
            <a:r>
              <a:rPr lang="en-US" sz="2000"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s </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that have been made thus far in </a:t>
            </a:r>
            <a:r>
              <a:rPr lang="en-US" sz="2000" i="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The Outsiders are to </a:t>
            </a:r>
          </a:p>
          <a:p>
            <a:pPr marL="800100" lvl="1" indent="-342900">
              <a:buFont typeface="Arial" panose="020B0604020202020204" pitchFamily="34" charset="0"/>
              <a:buChar char="•"/>
            </a:pPr>
            <a:r>
              <a:rPr lang="en-US" sz="2000" i="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r>
              <a:rPr lang="en-US" i="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Gone with the Wind</a:t>
            </a:r>
          </a:p>
          <a:p>
            <a:pPr marL="800100" lvl="1" indent="-342900">
              <a:buFont typeface="Arial" panose="020B0604020202020204" pitchFamily="34" charset="0"/>
              <a:buChar char="•"/>
            </a:pPr>
            <a:r>
              <a:rPr lang="en-US" dirty="0">
                <a:solidFill>
                  <a:schemeClr val="bg1"/>
                </a:solidFill>
              </a:rPr>
              <a:t>A </a:t>
            </a:r>
            <a:r>
              <a:rPr lang="en-US" b="1" dirty="0">
                <a:solidFill>
                  <a:schemeClr val="bg1"/>
                </a:solidFill>
              </a:rPr>
              <a:t>“</a:t>
            </a:r>
            <a:r>
              <a:rPr lang="en-US" b="1" dirty="0" err="1">
                <a:solidFill>
                  <a:schemeClr val="bg1"/>
                </a:solidFill>
              </a:rPr>
              <a:t>chessy</a:t>
            </a:r>
            <a:r>
              <a:rPr lang="en-US" b="1" dirty="0">
                <a:solidFill>
                  <a:schemeClr val="bg1"/>
                </a:solidFill>
              </a:rPr>
              <a:t> cat”</a:t>
            </a:r>
            <a:r>
              <a:rPr lang="en-US" dirty="0">
                <a:solidFill>
                  <a:schemeClr val="bg1"/>
                </a:solidFill>
              </a:rPr>
              <a:t> which is short for the Cheshire Cat from Alice in Wonderland.</a:t>
            </a:r>
          </a:p>
          <a:p>
            <a:pPr marL="342900" indent="-342900">
              <a:buFont typeface="Arial" panose="020B0604020202020204" pitchFamily="34" charset="0"/>
              <a:buChar char="•"/>
            </a:pPr>
            <a:endPar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marL="457200" indent="-457200">
              <a:buAutoNum type="arabicPeriod" startAt="10"/>
            </a:pPr>
            <a:r>
              <a:rPr lang="en-US" sz="2000" dirty="0">
                <a:solidFill>
                  <a:schemeClr val="bg1"/>
                </a:solidFill>
                <a:ea typeface="Calibri" panose="020F0502020204030204" pitchFamily="34" charset="0"/>
                <a:cs typeface="Times New Roman" panose="02020603050405020304" pitchFamily="18" charset="0"/>
              </a:rPr>
              <a:t>A </a:t>
            </a:r>
            <a:r>
              <a:rPr lang="en-US" sz="2000" b="1" dirty="0">
                <a:solidFill>
                  <a:srgbClr val="00B0F0"/>
                </a:solidFill>
                <a:ea typeface="Calibri" panose="020F0502020204030204" pitchFamily="34" charset="0"/>
                <a:cs typeface="Times New Roman" panose="02020603050405020304" pitchFamily="18" charset="0"/>
              </a:rPr>
              <a:t>rodeo </a:t>
            </a:r>
            <a:r>
              <a:rPr lang="en-US" sz="2000" b="1" dirty="0">
                <a:solidFill>
                  <a:schemeClr val="bg1"/>
                </a:solidFill>
                <a:ea typeface="Calibri" panose="020F0502020204030204" pitchFamily="34" charset="0"/>
                <a:cs typeface="Times New Roman" panose="02020603050405020304" pitchFamily="18" charset="0"/>
              </a:rPr>
              <a:t>is </a:t>
            </a:r>
            <a:r>
              <a:rPr lang="en-US" sz="2000" dirty="0">
                <a:solidFill>
                  <a:schemeClr val="bg1"/>
                </a:solidFill>
              </a:rPr>
              <a:t>a popular sporting event meant to test the skills, speed, and </a:t>
            </a:r>
          </a:p>
          <a:p>
            <a:r>
              <a:rPr lang="en-US" sz="2000" dirty="0">
                <a:solidFill>
                  <a:schemeClr val="bg1"/>
                </a:solidFill>
              </a:rPr>
              <a:t>       agility of cowboys and cowgirls. </a:t>
            </a:r>
            <a:r>
              <a:rPr lang="en-US" sz="2000" b="1" dirty="0">
                <a:solidFill>
                  <a:srgbClr val="3399CC"/>
                </a:solidFill>
              </a:rPr>
              <a:t>Rodeos</a:t>
            </a:r>
            <a:r>
              <a:rPr lang="en-US" sz="2000" dirty="0">
                <a:solidFill>
                  <a:schemeClr val="bg1"/>
                </a:solidFill>
              </a:rPr>
              <a:t> are </a:t>
            </a:r>
            <a:r>
              <a:rPr lang="en-US" sz="2000" dirty="0">
                <a:solidFill>
                  <a:schemeClr val="tx2"/>
                </a:solidFill>
              </a:rPr>
              <a:t>dangerous</a:t>
            </a:r>
            <a:r>
              <a:rPr lang="en-US" sz="2000" dirty="0">
                <a:solidFill>
                  <a:schemeClr val="bg1"/>
                </a:solidFill>
              </a:rPr>
              <a:t> and take great     </a:t>
            </a:r>
          </a:p>
          <a:p>
            <a:r>
              <a:rPr lang="en-US" sz="2000" dirty="0">
                <a:solidFill>
                  <a:schemeClr val="bg1"/>
                </a:solidFill>
              </a:rPr>
              <a:t>       courage.</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buAutoNum type="arabicPeriod" startAt="8"/>
            </a:pPr>
            <a:endParaRPr lang="en-US" sz="2000" dirty="0">
              <a:solidFill>
                <a:schemeClr val="bg1"/>
              </a:solidFill>
            </a:endParaRPr>
          </a:p>
        </p:txBody>
      </p:sp>
      <p:sp>
        <p:nvSpPr>
          <p:cNvPr id="4" name="Rectangle 3">
            <a:extLst>
              <a:ext uri="{FF2B5EF4-FFF2-40B4-BE49-F238E27FC236}">
                <a16:creationId xmlns:a16="http://schemas.microsoft.com/office/drawing/2014/main" id="{9584543E-C012-4056-A6A2-C1377CFBA1D4}"/>
              </a:ext>
            </a:extLst>
          </p:cNvPr>
          <p:cNvSpPr/>
          <p:nvPr/>
        </p:nvSpPr>
        <p:spPr>
          <a:xfrm>
            <a:off x="6317663" y="6133026"/>
            <a:ext cx="2378152" cy="369332"/>
          </a:xfrm>
          <a:prstGeom prst="rect">
            <a:avLst/>
          </a:prstGeom>
        </p:spPr>
        <p:txBody>
          <a:bodyPr wrap="none">
            <a:spAutoFit/>
          </a:bodyPr>
          <a:lstStyle/>
          <a:p>
            <a:pPr lvl="0" algn="r"/>
            <a:r>
              <a:rPr lang="en-US" dirty="0">
                <a:solidFill>
                  <a:srgbClr val="FFDD00"/>
                </a:solidFill>
              </a:rPr>
              <a:t>Self-score: ______ /10</a:t>
            </a:r>
          </a:p>
        </p:txBody>
      </p:sp>
    </p:spTree>
    <p:extLst>
      <p:ext uri="{BB962C8B-B14F-4D97-AF65-F5344CB8AC3E}">
        <p14:creationId xmlns:p14="http://schemas.microsoft.com/office/powerpoint/2010/main" val="959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32066"/>
            <a:ext cx="5655330" cy="836525"/>
          </a:xfrm>
          <a:noFill/>
        </p:spPr>
        <p:txBody>
          <a:bodyPr>
            <a:normAutofit/>
          </a:bodyPr>
          <a:lstStyle/>
          <a:p>
            <a:pPr algn="ctr" eaLnBrk="1" hangingPunct="1"/>
            <a:r>
              <a:rPr lang="en-US" sz="2700" dirty="0">
                <a:solidFill>
                  <a:schemeClr val="tx2"/>
                </a:solidFill>
              </a:rPr>
              <a:t>Retrieval Practice: Lesson 13</a:t>
            </a:r>
          </a:p>
        </p:txBody>
      </p:sp>
      <p:sp>
        <p:nvSpPr>
          <p:cNvPr id="3" name="TextBox 2">
            <a:extLst>
              <a:ext uri="{FF2B5EF4-FFF2-40B4-BE49-F238E27FC236}">
                <a16:creationId xmlns:a16="http://schemas.microsoft.com/office/drawing/2014/main" id="{00613E7B-F47E-4E01-ABFE-D8A55D67CFE2}"/>
              </a:ext>
            </a:extLst>
          </p:cNvPr>
          <p:cNvSpPr txBox="1"/>
          <p:nvPr/>
        </p:nvSpPr>
        <p:spPr>
          <a:xfrm>
            <a:off x="391885" y="979854"/>
            <a:ext cx="8360229" cy="5016758"/>
          </a:xfrm>
          <a:prstGeom prst="rect">
            <a:avLst/>
          </a:prstGeom>
          <a:noFill/>
        </p:spPr>
        <p:txBody>
          <a:bodyPr wrap="square" rtlCol="0">
            <a:spAutoFit/>
          </a:bodyPr>
          <a:lstStyle/>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 motif</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Name at least one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motif</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from </a:t>
            </a:r>
            <a:r>
              <a:rPr lang="en-US" sz="20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Who wrote the poem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Nothing Gold Can Stay</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the message of the poem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Nothing Gold Can Stay</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Who is acting as a spy for the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greasers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endParaRPr lang="en-US" sz="2000" dirty="0">
              <a:solidFill>
                <a:schemeClr val="bg1"/>
              </a:solidFill>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068683" y="2000734"/>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401763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32066"/>
            <a:ext cx="5655330" cy="836525"/>
          </a:xfrm>
          <a:noFill/>
        </p:spPr>
        <p:txBody>
          <a:bodyPr>
            <a:normAutofit/>
          </a:bodyPr>
          <a:lstStyle/>
          <a:p>
            <a:pPr algn="ctr" eaLnBrk="1" hangingPunct="1"/>
            <a:r>
              <a:rPr lang="en-US" sz="2700" dirty="0">
                <a:solidFill>
                  <a:schemeClr val="tx2"/>
                </a:solidFill>
              </a:rPr>
              <a:t>Retrieval Practice: Lesson 13</a:t>
            </a:r>
          </a:p>
        </p:txBody>
      </p:sp>
      <p:sp>
        <p:nvSpPr>
          <p:cNvPr id="3" name="TextBox 2">
            <a:extLst>
              <a:ext uri="{FF2B5EF4-FFF2-40B4-BE49-F238E27FC236}">
                <a16:creationId xmlns:a16="http://schemas.microsoft.com/office/drawing/2014/main" id="{00613E7B-F47E-4E01-ABFE-D8A55D67CFE2}"/>
              </a:ext>
            </a:extLst>
          </p:cNvPr>
          <p:cNvSpPr txBox="1"/>
          <p:nvPr/>
        </p:nvSpPr>
        <p:spPr>
          <a:xfrm>
            <a:off x="391885" y="769709"/>
            <a:ext cx="8360229" cy="5016758"/>
          </a:xfrm>
          <a:prstGeom prst="rect">
            <a:avLst/>
          </a:prstGeom>
          <a:noFill/>
        </p:spPr>
        <p:txBody>
          <a:bodyPr wrap="square" rtlCol="0">
            <a:spAutoFit/>
          </a:bodyPr>
          <a:lstStyle/>
          <a:p>
            <a:pPr marL="457200" marR="0" lvl="0" indent="-457200">
              <a:spcBef>
                <a:spcPts val="0"/>
              </a:spcBef>
              <a:spcAft>
                <a:spcPts val="0"/>
              </a:spcAft>
              <a:buAutoNum type="arabicPeriod" startAt="6"/>
            </a:pPr>
            <a:endPar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457200" marR="0" lvl="0" indent="-457200">
              <a:lnSpc>
                <a:spcPct val="200000"/>
              </a:lnSpc>
              <a:spcBef>
                <a:spcPts val="0"/>
              </a:spcBef>
              <a:spcAft>
                <a:spcPts val="0"/>
              </a:spcAft>
              <a:buAutoNum type="arabicPeriod" startAt="6"/>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Who might Johnny consider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gallant</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Why?</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200000"/>
              </a:lnSpc>
              <a:spcBef>
                <a:spcPts val="0"/>
              </a:spcBef>
              <a:spcAft>
                <a:spcPts val="0"/>
              </a:spcAft>
              <a:buAutoNum type="arabicPeriod" startAt="7"/>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Describe at least one change that has happened to Ponyboy and Johnny since running away.</a:t>
            </a:r>
          </a:p>
          <a:p>
            <a:pPr marR="0" lvl="0">
              <a:lnSpc>
                <a:spcPct val="20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8.    What is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foreshadowing</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20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9.     Describe one way Hinton has used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foreshadowing</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throughout the novel.</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200000"/>
              </a:lnSpc>
              <a:spcBef>
                <a:spcPts val="0"/>
              </a:spcBef>
              <a:spcAft>
                <a:spcPts val="0"/>
              </a:spcAft>
              <a:buAutoNum type="arabicPeriod" startAt="10"/>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Recite the first line of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Nothing Gold Can Stay</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p>
          <a:p>
            <a:pPr marR="0" lvl="0">
              <a:lnSpc>
                <a:spcPct val="200000"/>
              </a:lnSpc>
              <a:spcBef>
                <a:spcPts val="0"/>
              </a:spcBef>
              <a:spcAft>
                <a:spcPts val="0"/>
              </a:spcAft>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r>
              <a:rPr lang="en-US" sz="20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Note: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Begin to memorize this poem!)</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endParaRPr lang="en-US" sz="2000" dirty="0">
              <a:solidFill>
                <a:schemeClr val="bg1"/>
              </a:solidFill>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165023" y="4547772"/>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46795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5703" y="184011"/>
            <a:ext cx="5655330" cy="836525"/>
          </a:xfrm>
          <a:noFill/>
        </p:spPr>
        <p:txBody>
          <a:bodyPr>
            <a:normAutofit fontScale="90000"/>
          </a:bodyPr>
          <a:lstStyle/>
          <a:p>
            <a:pPr algn="ctr" eaLnBrk="1" hangingPunct="1"/>
            <a:r>
              <a:rPr lang="en-US" sz="2700" dirty="0">
                <a:solidFill>
                  <a:schemeClr val="tx2"/>
                </a:solidFill>
              </a:rPr>
              <a:t>Retrieval Practice Answers: Lesson 13</a:t>
            </a:r>
          </a:p>
        </p:txBody>
      </p:sp>
      <p:sp>
        <p:nvSpPr>
          <p:cNvPr id="3" name="TextBox 2">
            <a:extLst>
              <a:ext uri="{FF2B5EF4-FFF2-40B4-BE49-F238E27FC236}">
                <a16:creationId xmlns:a16="http://schemas.microsoft.com/office/drawing/2014/main" id="{00613E7B-F47E-4E01-ABFE-D8A55D67CFE2}"/>
              </a:ext>
            </a:extLst>
          </p:cNvPr>
          <p:cNvSpPr txBox="1"/>
          <p:nvPr/>
        </p:nvSpPr>
        <p:spPr>
          <a:xfrm>
            <a:off x="122769" y="1020536"/>
            <a:ext cx="9081198" cy="5940088"/>
          </a:xfrm>
          <a:prstGeom prst="rect">
            <a:avLst/>
          </a:prstGeom>
          <a:noFill/>
        </p:spPr>
        <p:txBody>
          <a:bodyPr wrap="square" rtlCol="0">
            <a:spAutoFit/>
          </a:bodyPr>
          <a:lstStyle/>
          <a:p>
            <a:pPr marL="457200" indent="-457200">
              <a:lnSpc>
                <a:spcPct val="200000"/>
              </a:lnSpc>
              <a:buAutoNum type="arabicPeriod"/>
            </a:pPr>
            <a:r>
              <a:rPr lang="en-US" sz="2000" dirty="0">
                <a:solidFill>
                  <a:schemeClr val="bg1"/>
                </a:solidFill>
              </a:rPr>
              <a:t>A </a:t>
            </a:r>
            <a:r>
              <a:rPr lang="en-US" sz="2000" dirty="0">
                <a:solidFill>
                  <a:srgbClr val="3399CC"/>
                </a:solidFill>
              </a:rPr>
              <a:t>motif</a:t>
            </a:r>
            <a:r>
              <a:rPr lang="en-US" sz="2000" dirty="0">
                <a:solidFill>
                  <a:schemeClr val="bg1"/>
                </a:solidFill>
              </a:rPr>
              <a:t> is an </a:t>
            </a:r>
            <a:r>
              <a:rPr lang="en-US" sz="2000" dirty="0">
                <a:solidFill>
                  <a:schemeClr val="tx2"/>
                </a:solidFill>
              </a:rPr>
              <a:t>idea, symbol, image, or device </a:t>
            </a:r>
            <a:r>
              <a:rPr lang="en-US" sz="2000" dirty="0">
                <a:solidFill>
                  <a:schemeClr val="bg1"/>
                </a:solidFill>
              </a:rPr>
              <a:t>that occurs multiple times throughout a text.</a:t>
            </a:r>
          </a:p>
          <a:p>
            <a:pPr marL="457200" indent="-457200">
              <a:lnSpc>
                <a:spcPct val="200000"/>
              </a:lnSpc>
              <a:buFontTx/>
              <a:buAutoNum type="arabicPeriod"/>
            </a:pPr>
            <a:r>
              <a:rPr lang="en-US" sz="2000" dirty="0">
                <a:solidFill>
                  <a:schemeClr val="bg1"/>
                </a:solidFill>
                <a:ea typeface="Calibri" panose="020F0502020204030204" pitchFamily="34" charset="0"/>
                <a:cs typeface="Times New Roman" panose="02020603050405020304" pitchFamily="18" charset="0"/>
              </a:rPr>
              <a:t>One </a:t>
            </a:r>
            <a:r>
              <a:rPr lang="en-US" sz="2000" b="1" dirty="0">
                <a:solidFill>
                  <a:srgbClr val="3399CC"/>
                </a:solidFill>
                <a:ea typeface="Calibri" panose="020F0502020204030204" pitchFamily="34" charset="0"/>
                <a:cs typeface="Times New Roman" panose="02020603050405020304" pitchFamily="18" charset="0"/>
              </a:rPr>
              <a:t>motif</a:t>
            </a:r>
            <a:r>
              <a:rPr lang="en-US" sz="2000" dirty="0">
                <a:solidFill>
                  <a:schemeClr val="bg1"/>
                </a:solidFill>
                <a:ea typeface="Calibri" panose="020F0502020204030204" pitchFamily="34" charset="0"/>
                <a:cs typeface="Times New Roman" panose="02020603050405020304" pitchFamily="18" charset="0"/>
              </a:rPr>
              <a:t> from </a:t>
            </a:r>
            <a:r>
              <a:rPr lang="en-US" sz="2000" i="1" dirty="0">
                <a:solidFill>
                  <a:schemeClr val="bg1"/>
                </a:solidFill>
                <a:ea typeface="Calibri" panose="020F0502020204030204" pitchFamily="34" charset="0"/>
                <a:cs typeface="Times New Roman" panose="02020603050405020304" pitchFamily="18" charset="0"/>
              </a:rPr>
              <a:t>The Outsiders</a:t>
            </a:r>
            <a:r>
              <a:rPr lang="en-US" sz="2000" dirty="0">
                <a:solidFill>
                  <a:schemeClr val="bg1"/>
                </a:solidFill>
                <a:ea typeface="Calibri" panose="020F0502020204030204" pitchFamily="34" charset="0"/>
                <a:cs typeface="Times New Roman" panose="02020603050405020304" pitchFamily="18" charset="0"/>
              </a:rPr>
              <a:t> is gold.  </a:t>
            </a:r>
          </a:p>
          <a:p>
            <a:pPr marL="457200" indent="-457200">
              <a:lnSpc>
                <a:spcPct val="200000"/>
              </a:lnSpc>
              <a:buAutoNum type="arabicPeriod" startAt="3"/>
            </a:pPr>
            <a:r>
              <a:rPr lang="en-US" sz="2000" dirty="0">
                <a:solidFill>
                  <a:schemeClr val="tx2"/>
                </a:solidFill>
              </a:rPr>
              <a:t>Robert Frost </a:t>
            </a:r>
            <a:r>
              <a:rPr lang="en-US" sz="2000" dirty="0">
                <a:solidFill>
                  <a:schemeClr val="bg1"/>
                </a:solidFill>
              </a:rPr>
              <a:t>wrote the poem </a:t>
            </a:r>
            <a:r>
              <a:rPr lang="en-US" sz="2000" b="1" dirty="0">
                <a:solidFill>
                  <a:srgbClr val="3399CC"/>
                </a:solidFill>
              </a:rPr>
              <a:t>“Nothing Gold Can Stay.”</a:t>
            </a:r>
          </a:p>
          <a:p>
            <a:pPr marL="457200" indent="-457200">
              <a:lnSpc>
                <a:spcPct val="200000"/>
              </a:lnSpc>
              <a:buAutoNum type="arabicPeriod" startAt="3"/>
            </a:pPr>
            <a:r>
              <a:rPr lang="en-US" sz="2000" dirty="0">
                <a:solidFill>
                  <a:schemeClr val="bg1"/>
                </a:solidFill>
              </a:rPr>
              <a:t>The message of </a:t>
            </a:r>
            <a:r>
              <a:rPr lang="en-US" sz="2000" b="1" dirty="0">
                <a:solidFill>
                  <a:srgbClr val="3399CC"/>
                </a:solidFill>
              </a:rPr>
              <a:t>“Nothing Gold Can Stay” </a:t>
            </a:r>
            <a:r>
              <a:rPr lang="en-US" sz="2000" dirty="0">
                <a:solidFill>
                  <a:schemeClr val="bg1"/>
                </a:solidFill>
              </a:rPr>
              <a:t>is that </a:t>
            </a:r>
            <a:r>
              <a:rPr lang="en-US" sz="2000" dirty="0">
                <a:solidFill>
                  <a:schemeClr val="tx2"/>
                </a:solidFill>
              </a:rPr>
              <a:t>nothing of pure beauty lasts forever</a:t>
            </a:r>
            <a:r>
              <a:rPr lang="en-US" sz="2000" dirty="0">
                <a:solidFill>
                  <a:schemeClr val="bg1"/>
                </a:solidFill>
              </a:rPr>
              <a:t>. </a:t>
            </a:r>
          </a:p>
          <a:p>
            <a:pPr>
              <a:lnSpc>
                <a:spcPct val="200000"/>
              </a:lnSpc>
            </a:pPr>
            <a:r>
              <a:rPr lang="en-US" sz="2000" dirty="0">
                <a:solidFill>
                  <a:schemeClr val="bg1"/>
                </a:solidFill>
              </a:rPr>
              <a:t>5.  Cherry is acting as a spy for the </a:t>
            </a:r>
            <a:r>
              <a:rPr lang="en-US" sz="2000" dirty="0">
                <a:solidFill>
                  <a:schemeClr val="tx2"/>
                </a:solidFill>
              </a:rPr>
              <a:t>greasers</a:t>
            </a:r>
            <a:r>
              <a:rPr lang="en-US" sz="2000" dirty="0">
                <a:solidFill>
                  <a:schemeClr val="bg1"/>
                </a:solidFill>
              </a:rPr>
              <a:t>.</a:t>
            </a:r>
          </a:p>
          <a:p>
            <a:pPr marL="457200" indent="-457200">
              <a:buAutoNum type="arabicPeriod" startAt="3"/>
            </a:pPr>
            <a:endParaRPr lang="en-US" sz="2000" dirty="0">
              <a:solidFill>
                <a:schemeClr val="bg1"/>
              </a:solidFill>
            </a:endParaRPr>
          </a:p>
          <a:p>
            <a:pPr marL="457200" indent="-457200">
              <a:buAutoNum type="arabicPeriod" startAt="3"/>
            </a:pPr>
            <a:endParaRPr lang="en-US" sz="2000" dirty="0">
              <a:solidFill>
                <a:schemeClr val="bg1"/>
              </a:solidFill>
            </a:endParaRPr>
          </a:p>
          <a:p>
            <a:pPr marL="457200" indent="-457200">
              <a:buAutoNum type="arabicPeriod" startAt="3"/>
            </a:pPr>
            <a:endParaRPr lang="en-US" sz="2000" dirty="0">
              <a:solidFill>
                <a:schemeClr val="bg1"/>
              </a:solidFill>
            </a:endParaRPr>
          </a:p>
          <a:p>
            <a:pPr marL="457200" indent="-457200">
              <a:buAutoNum type="arabicPeriod" startAt="3"/>
            </a:pPr>
            <a:endParaRPr lang="en-US" sz="2000" dirty="0">
              <a:solidFill>
                <a:schemeClr val="bg1"/>
              </a:solidFill>
            </a:endParaRPr>
          </a:p>
          <a:p>
            <a:pPr lvl="0"/>
            <a:endParaRPr lang="en-US" sz="2000" dirty="0">
              <a:solidFill>
                <a:schemeClr val="tx2"/>
              </a:solidFill>
            </a:endParaRPr>
          </a:p>
        </p:txBody>
      </p:sp>
    </p:spTree>
    <p:extLst>
      <p:ext uri="{BB962C8B-B14F-4D97-AF65-F5344CB8AC3E}">
        <p14:creationId xmlns:p14="http://schemas.microsoft.com/office/powerpoint/2010/main" val="45690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35703" y="184011"/>
            <a:ext cx="5655330" cy="836525"/>
          </a:xfrm>
          <a:noFill/>
        </p:spPr>
        <p:txBody>
          <a:bodyPr>
            <a:normAutofit fontScale="90000"/>
          </a:bodyPr>
          <a:lstStyle/>
          <a:p>
            <a:pPr algn="ctr" eaLnBrk="1" hangingPunct="1"/>
            <a:r>
              <a:rPr lang="en-US" sz="2700" dirty="0">
                <a:solidFill>
                  <a:schemeClr val="tx2"/>
                </a:solidFill>
              </a:rPr>
              <a:t>Retrieval Practice Answers: Lesson 13</a:t>
            </a:r>
            <a:br>
              <a:rPr lang="en-US" sz="2700" dirty="0">
                <a:solidFill>
                  <a:schemeClr val="tx2"/>
                </a:solidFill>
              </a:rPr>
            </a:br>
            <a:r>
              <a:rPr lang="en-US" sz="2700" dirty="0">
                <a:solidFill>
                  <a:schemeClr val="tx2"/>
                </a:solidFill>
              </a:rPr>
              <a:t>(continued)</a:t>
            </a:r>
          </a:p>
        </p:txBody>
      </p:sp>
      <p:sp>
        <p:nvSpPr>
          <p:cNvPr id="3" name="TextBox 2">
            <a:extLst>
              <a:ext uri="{FF2B5EF4-FFF2-40B4-BE49-F238E27FC236}">
                <a16:creationId xmlns:a16="http://schemas.microsoft.com/office/drawing/2014/main" id="{00613E7B-F47E-4E01-ABFE-D8A55D67CFE2}"/>
              </a:ext>
            </a:extLst>
          </p:cNvPr>
          <p:cNvSpPr txBox="1"/>
          <p:nvPr/>
        </p:nvSpPr>
        <p:spPr>
          <a:xfrm>
            <a:off x="457199" y="1020536"/>
            <a:ext cx="8746767" cy="5940088"/>
          </a:xfrm>
          <a:prstGeom prst="rect">
            <a:avLst/>
          </a:prstGeom>
          <a:noFill/>
        </p:spPr>
        <p:txBody>
          <a:bodyPr wrap="square" rtlCol="0">
            <a:spAutoFit/>
          </a:bodyPr>
          <a:lstStyle/>
          <a:p>
            <a:pPr lvl="0"/>
            <a:endParaRPr lang="en-US" sz="2000" dirty="0">
              <a:solidFill>
                <a:schemeClr val="tx2"/>
              </a:solidFill>
            </a:endParaRPr>
          </a:p>
          <a:p>
            <a:pPr marL="457200" lvl="0" indent="-457200">
              <a:buAutoNum type="arabicPeriod" startAt="6"/>
            </a:pPr>
            <a:r>
              <a:rPr lang="en-US" sz="2000" dirty="0">
                <a:solidFill>
                  <a:schemeClr val="bg1"/>
                </a:solidFill>
              </a:rPr>
              <a:t>Johnny might consider </a:t>
            </a:r>
            <a:r>
              <a:rPr lang="en-US" sz="2000" dirty="0">
                <a:solidFill>
                  <a:schemeClr val="tx2"/>
                </a:solidFill>
              </a:rPr>
              <a:t>Dallas</a:t>
            </a:r>
            <a:r>
              <a:rPr lang="en-US" sz="2000" dirty="0">
                <a:solidFill>
                  <a:schemeClr val="bg1"/>
                </a:solidFill>
              </a:rPr>
              <a:t> </a:t>
            </a:r>
            <a:r>
              <a:rPr lang="en-US" sz="2000" dirty="0">
                <a:solidFill>
                  <a:srgbClr val="3399CC"/>
                </a:solidFill>
              </a:rPr>
              <a:t>gallant </a:t>
            </a:r>
            <a:r>
              <a:rPr lang="en-US" sz="2000" dirty="0">
                <a:solidFill>
                  <a:schemeClr val="bg1"/>
                </a:solidFill>
              </a:rPr>
              <a:t>because </a:t>
            </a:r>
            <a:r>
              <a:rPr lang="en-US" sz="2000" dirty="0">
                <a:solidFill>
                  <a:schemeClr val="bg1"/>
                </a:solidFill>
                <a:cs typeface="Times New Roman" panose="02020603050405020304" pitchFamily="18" charset="0"/>
              </a:rPr>
              <a:t>h</a:t>
            </a:r>
            <a:r>
              <a:rPr lang="en-US" sz="2000" dirty="0">
                <a:solidFill>
                  <a:schemeClr val="bg1"/>
                </a:solidFill>
                <a:ea typeface="Calibri" panose="020F0502020204030204" pitchFamily="34" charset="0"/>
                <a:cs typeface="Times New Roman" panose="02020603050405020304" pitchFamily="18" charset="0"/>
              </a:rPr>
              <a:t>e willfully lied to the police to send them in the wrong direction so that Ponyboy and Johnny would not get caught.</a:t>
            </a:r>
          </a:p>
          <a:p>
            <a:pPr marL="457200" lvl="0" indent="-457200">
              <a:buAutoNum type="arabicPeriod" startAt="6"/>
            </a:pPr>
            <a:endParaRPr lang="en-US" sz="2000" dirty="0">
              <a:solidFill>
                <a:schemeClr val="bg1"/>
              </a:solidFill>
              <a:ea typeface="Calibri" panose="020F0502020204030204" pitchFamily="34" charset="0"/>
              <a:cs typeface="Times New Roman" panose="02020603050405020304" pitchFamily="18" charset="0"/>
            </a:endParaRPr>
          </a:p>
          <a:p>
            <a:pPr marL="457200" lvl="0" indent="-457200">
              <a:buAutoNum type="arabicPeriod" startAt="6"/>
            </a:pPr>
            <a:r>
              <a:rPr lang="en-US" sz="2000" dirty="0">
                <a:solidFill>
                  <a:schemeClr val="bg1"/>
                </a:solidFill>
                <a:ea typeface="Calibri" panose="020F0502020204030204" pitchFamily="34" charset="0"/>
                <a:cs typeface="Times New Roman" panose="02020603050405020304" pitchFamily="18" charset="0"/>
              </a:rPr>
              <a:t> </a:t>
            </a:r>
            <a:r>
              <a:rPr lang="en-US" sz="2000" dirty="0">
                <a:solidFill>
                  <a:schemeClr val="bg1"/>
                </a:solidFill>
              </a:rPr>
              <a:t>Since running away, Ponyboy and Johnny </a:t>
            </a:r>
            <a:r>
              <a:rPr lang="en-US" sz="2000" dirty="0">
                <a:solidFill>
                  <a:schemeClr val="tx2"/>
                </a:solidFill>
              </a:rPr>
              <a:t>cut their hair</a:t>
            </a:r>
            <a:r>
              <a:rPr lang="en-US" sz="2000" dirty="0">
                <a:solidFill>
                  <a:schemeClr val="bg1"/>
                </a:solidFill>
              </a:rPr>
              <a:t>.</a:t>
            </a:r>
          </a:p>
          <a:p>
            <a:pPr marL="457200" lvl="0" indent="-457200">
              <a:buAutoNum type="arabicPeriod" startAt="6"/>
            </a:pPr>
            <a:endParaRPr lang="en-US" sz="2000" dirty="0">
              <a:solidFill>
                <a:schemeClr val="bg1"/>
              </a:solidFill>
            </a:endParaRPr>
          </a:p>
          <a:p>
            <a:pPr marL="457200" lvl="0" indent="-457200">
              <a:buAutoNum type="arabicPeriod" startAt="6"/>
            </a:pPr>
            <a:r>
              <a:rPr lang="en-US" sz="2000" dirty="0">
                <a:solidFill>
                  <a:schemeClr val="bg1"/>
                </a:solidFill>
              </a:rPr>
              <a:t> </a:t>
            </a:r>
            <a:r>
              <a:rPr lang="en-US" sz="2000" b="1" dirty="0">
                <a:solidFill>
                  <a:srgbClr val="3399CC"/>
                </a:solidFill>
              </a:rPr>
              <a:t>Foreshadowing</a:t>
            </a:r>
            <a:r>
              <a:rPr lang="en-US" sz="2000" dirty="0">
                <a:solidFill>
                  <a:schemeClr val="bg1"/>
                </a:solidFill>
              </a:rPr>
              <a:t> is a hint the author gives to suggest what might happen in the future.</a:t>
            </a:r>
          </a:p>
          <a:p>
            <a:pPr marL="457200" lvl="0" indent="-457200">
              <a:buAutoNum type="arabicPeriod" startAt="6"/>
            </a:pPr>
            <a:endParaRPr lang="en-US" sz="2000" dirty="0">
              <a:solidFill>
                <a:schemeClr val="bg1"/>
              </a:solidFill>
            </a:endParaRPr>
          </a:p>
          <a:p>
            <a:pPr marL="457200" lvl="0" indent="-457200">
              <a:buAutoNum type="arabicPeriod" startAt="6"/>
            </a:pPr>
            <a:r>
              <a:rPr lang="en-US" sz="2000" dirty="0">
                <a:solidFill>
                  <a:schemeClr val="bg1"/>
                </a:solidFill>
              </a:rPr>
              <a:t> </a:t>
            </a:r>
            <a:r>
              <a:rPr lang="en-US" sz="2000" b="1" dirty="0">
                <a:solidFill>
                  <a:srgbClr val="3399CC"/>
                </a:solidFill>
              </a:rPr>
              <a:t>S.E. Hinton </a:t>
            </a:r>
            <a:r>
              <a:rPr lang="en-US" sz="2000" dirty="0">
                <a:solidFill>
                  <a:schemeClr val="bg1"/>
                </a:solidFill>
              </a:rPr>
              <a:t>used </a:t>
            </a:r>
            <a:r>
              <a:rPr lang="en-US" sz="2000" b="1" dirty="0">
                <a:solidFill>
                  <a:srgbClr val="3399CC"/>
                </a:solidFill>
              </a:rPr>
              <a:t>foreshadowing</a:t>
            </a:r>
            <a:r>
              <a:rPr lang="en-US" sz="2000" dirty="0">
                <a:solidFill>
                  <a:schemeClr val="bg1"/>
                </a:solidFill>
              </a:rPr>
              <a:t> to </a:t>
            </a:r>
            <a:r>
              <a:rPr lang="en-US" sz="2000" dirty="0">
                <a:solidFill>
                  <a:schemeClr val="tx2"/>
                </a:solidFill>
              </a:rPr>
              <a:t>create suspense</a:t>
            </a:r>
            <a:r>
              <a:rPr lang="en-US" sz="2000" dirty="0">
                <a:solidFill>
                  <a:schemeClr val="bg1"/>
                </a:solidFill>
              </a:rPr>
              <a:t> before some of the most impactful events of </a:t>
            </a:r>
            <a:r>
              <a:rPr lang="en-US" sz="2000" b="1" dirty="0">
                <a:solidFill>
                  <a:srgbClr val="3399CC"/>
                </a:solidFill>
              </a:rPr>
              <a:t>The Outsiders</a:t>
            </a:r>
            <a:r>
              <a:rPr lang="en-US" sz="2000" dirty="0">
                <a:solidFill>
                  <a:schemeClr val="bg1"/>
                </a:solidFill>
              </a:rPr>
              <a:t>.  This often takes place at the very end of a chapter.  </a:t>
            </a:r>
          </a:p>
          <a:p>
            <a:endParaRPr lang="en-US" sz="2000" dirty="0">
              <a:solidFill>
                <a:schemeClr val="bg1"/>
              </a:solidFill>
            </a:endParaRPr>
          </a:p>
          <a:p>
            <a:pPr marL="457200" indent="-457200">
              <a:buAutoNum type="arabicPeriod" startAt="10"/>
            </a:pPr>
            <a:r>
              <a:rPr lang="en-US" sz="2000" dirty="0">
                <a:solidFill>
                  <a:schemeClr val="bg1"/>
                </a:solidFill>
              </a:rPr>
              <a:t>The first line of the poem </a:t>
            </a:r>
            <a:r>
              <a:rPr lang="en-US" sz="2000" dirty="0">
                <a:solidFill>
                  <a:srgbClr val="3399CC"/>
                </a:solidFill>
              </a:rPr>
              <a:t>“Nothing Gold Can Stay” </a:t>
            </a:r>
            <a:r>
              <a:rPr lang="en-US" sz="2000" dirty="0">
                <a:solidFill>
                  <a:schemeClr val="bg1"/>
                </a:solidFill>
              </a:rPr>
              <a:t>is </a:t>
            </a:r>
          </a:p>
          <a:p>
            <a:pPr lvl="2"/>
            <a:r>
              <a:rPr lang="en-US" sz="2000" i="1" dirty="0">
                <a:solidFill>
                  <a:schemeClr val="tx2"/>
                </a:solidFill>
              </a:rPr>
              <a:t>Nature’s first green is gold,</a:t>
            </a:r>
            <a:endParaRPr lang="en-US" sz="2000" dirty="0">
              <a:solidFill>
                <a:schemeClr val="tx2"/>
              </a:solidFill>
            </a:endParaRPr>
          </a:p>
          <a:p>
            <a:pPr lvl="1"/>
            <a:endParaRPr lang="en-US" sz="2000" dirty="0">
              <a:solidFill>
                <a:schemeClr val="bg1"/>
              </a:solidFill>
            </a:endParaRPr>
          </a:p>
          <a:p>
            <a:endParaRPr lang="en-US" sz="2000" dirty="0">
              <a:solidFill>
                <a:schemeClr val="bg1"/>
              </a:solidFill>
            </a:endParaRPr>
          </a:p>
          <a:p>
            <a:pPr marL="457200" lvl="0" indent="-457200">
              <a:buAutoNum type="arabicPeriod" startAt="6"/>
            </a:pPr>
            <a:endParaRPr lang="en-US" sz="2000" dirty="0">
              <a:solidFill>
                <a:schemeClr val="bg1"/>
              </a:solidFill>
            </a:endParaRPr>
          </a:p>
        </p:txBody>
      </p:sp>
      <p:sp>
        <p:nvSpPr>
          <p:cNvPr id="4" name="Rectangle 3">
            <a:extLst>
              <a:ext uri="{FF2B5EF4-FFF2-40B4-BE49-F238E27FC236}">
                <a16:creationId xmlns:a16="http://schemas.microsoft.com/office/drawing/2014/main" id="{94FB1543-9BA0-48B5-9607-CD1F0FEC2112}"/>
              </a:ext>
            </a:extLst>
          </p:cNvPr>
          <p:cNvSpPr/>
          <p:nvPr/>
        </p:nvSpPr>
        <p:spPr>
          <a:xfrm>
            <a:off x="6185978" y="5837464"/>
            <a:ext cx="2378152" cy="369332"/>
          </a:xfrm>
          <a:prstGeom prst="rect">
            <a:avLst/>
          </a:prstGeom>
        </p:spPr>
        <p:txBody>
          <a:bodyPr wrap="none">
            <a:spAutoFit/>
          </a:bodyPr>
          <a:lstStyle/>
          <a:p>
            <a:pPr lvl="0" algn="r"/>
            <a:r>
              <a:rPr lang="en-US" dirty="0">
                <a:solidFill>
                  <a:srgbClr val="FFDD00"/>
                </a:solidFill>
              </a:rPr>
              <a:t>Self-score: ______ /10</a:t>
            </a:r>
          </a:p>
        </p:txBody>
      </p:sp>
    </p:spTree>
    <p:extLst>
      <p:ext uri="{BB962C8B-B14F-4D97-AF65-F5344CB8AC3E}">
        <p14:creationId xmlns:p14="http://schemas.microsoft.com/office/powerpoint/2010/main" val="454556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79646"/>
            <a:ext cx="5655330" cy="836525"/>
          </a:xfrm>
          <a:noFill/>
        </p:spPr>
        <p:txBody>
          <a:bodyPr>
            <a:normAutofit/>
          </a:bodyPr>
          <a:lstStyle/>
          <a:p>
            <a:pPr algn="ctr" eaLnBrk="1" hangingPunct="1"/>
            <a:r>
              <a:rPr lang="en-US" sz="2700" dirty="0">
                <a:solidFill>
                  <a:schemeClr val="tx2"/>
                </a:solidFill>
              </a:rPr>
              <a:t>Retrieval Practice: Lesson 16</a:t>
            </a:r>
          </a:p>
        </p:txBody>
      </p:sp>
      <p:sp>
        <p:nvSpPr>
          <p:cNvPr id="3" name="TextBox 2">
            <a:extLst>
              <a:ext uri="{FF2B5EF4-FFF2-40B4-BE49-F238E27FC236}">
                <a16:creationId xmlns:a16="http://schemas.microsoft.com/office/drawing/2014/main" id="{00613E7B-F47E-4E01-ABFE-D8A55D67CFE2}"/>
              </a:ext>
            </a:extLst>
          </p:cNvPr>
          <p:cNvSpPr txBox="1"/>
          <p:nvPr/>
        </p:nvSpPr>
        <p:spPr>
          <a:xfrm>
            <a:off x="391886" y="1211454"/>
            <a:ext cx="8409214" cy="4401205"/>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Name one way that </a:t>
            </a:r>
            <a:r>
              <a:rPr lang="en-US" sz="2000" i="1" dirty="0">
                <a:solidFill>
                  <a:srgbClr val="3399CC"/>
                </a:solidFill>
                <a:effectLst/>
                <a:ea typeface="Calibri" panose="020F0502020204030204" pitchFamily="34" charset="0"/>
                <a:cs typeface="Times New Roman" panose="02020603050405020304" pitchFamily="18" charset="0"/>
              </a:rPr>
              <a:t>The Outsiders</a:t>
            </a:r>
            <a:r>
              <a:rPr lang="en-US" sz="2000" dirty="0">
                <a:solidFill>
                  <a:srgbClr val="3399CC"/>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might be based on </a:t>
            </a:r>
            <a:r>
              <a:rPr lang="en-US" sz="2000" b="1" dirty="0">
                <a:solidFill>
                  <a:srgbClr val="3399CC"/>
                </a:solidFill>
                <a:effectLst/>
                <a:ea typeface="Calibri" panose="020F0502020204030204" pitchFamily="34" charset="0"/>
                <a:cs typeface="Times New Roman" panose="02020603050405020304" pitchFamily="18" charset="0"/>
              </a:rPr>
              <a:t>S.E. Hinton’s</a:t>
            </a:r>
            <a:r>
              <a:rPr lang="en-US" sz="2000" dirty="0">
                <a:solidFill>
                  <a:srgbClr val="3399CC"/>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real life.</a:t>
            </a:r>
          </a:p>
          <a:p>
            <a:pPr marL="342900" marR="0" lvl="0" indent="-342900">
              <a:lnSpc>
                <a:spcPct val="150000"/>
              </a:lnSpc>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is an </a:t>
            </a:r>
            <a:r>
              <a:rPr lang="en-US" sz="2000" b="1" dirty="0">
                <a:solidFill>
                  <a:srgbClr val="3399CC"/>
                </a:solidFill>
                <a:effectLst/>
                <a:ea typeface="Calibri" panose="020F0502020204030204" pitchFamily="34" charset="0"/>
                <a:cs typeface="Times New Roman" panose="02020603050405020304" pitchFamily="18" charset="0"/>
              </a:rPr>
              <a:t>allusion</a:t>
            </a:r>
            <a:r>
              <a:rPr lang="en-US" sz="2000" dirty="0">
                <a:solidFill>
                  <a:schemeClr val="bg1"/>
                </a:solidFill>
                <a:effectLst/>
                <a:ea typeface="Calibri" panose="020F0502020204030204" pitchFamily="34" charset="0"/>
                <a:cs typeface="Times New Roman" panose="02020603050405020304" pitchFamily="18" charset="0"/>
              </a:rPr>
              <a:t>?</a:t>
            </a:r>
          </a:p>
          <a:p>
            <a:pPr marL="342900" marR="0" lvl="0" indent="-342900">
              <a:lnSpc>
                <a:spcPct val="150000"/>
              </a:lnSpc>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is </a:t>
            </a:r>
            <a:r>
              <a:rPr lang="en-US" sz="2000" b="1" dirty="0">
                <a:solidFill>
                  <a:srgbClr val="3399CC"/>
                </a:solidFill>
                <a:effectLst/>
                <a:ea typeface="Calibri" panose="020F0502020204030204" pitchFamily="34" charset="0"/>
                <a:cs typeface="Times New Roman" panose="02020603050405020304" pitchFamily="18" charset="0"/>
              </a:rPr>
              <a:t>retrospective narration</a:t>
            </a:r>
            <a:r>
              <a:rPr lang="en-US" sz="2000" dirty="0">
                <a:solidFill>
                  <a:schemeClr val="bg1"/>
                </a:solidFill>
                <a:effectLst/>
                <a:ea typeface="Calibri" panose="020F0502020204030204" pitchFamily="34" charset="0"/>
                <a:cs typeface="Times New Roman" panose="02020603050405020304" pitchFamily="18" charset="0"/>
              </a:rPr>
              <a:t>?</a:t>
            </a:r>
          </a:p>
          <a:p>
            <a:pPr marL="342900" marR="0" lvl="0" indent="-342900">
              <a:lnSpc>
                <a:spcPct val="150000"/>
              </a:lnSpc>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How might a story be different if the narration is </a:t>
            </a:r>
            <a:r>
              <a:rPr lang="en-US" sz="2000" b="1" dirty="0">
                <a:solidFill>
                  <a:srgbClr val="3399CC"/>
                </a:solidFill>
                <a:effectLst/>
                <a:ea typeface="Calibri" panose="020F0502020204030204" pitchFamily="34" charset="0"/>
                <a:cs typeface="Times New Roman" panose="02020603050405020304" pitchFamily="18" charset="0"/>
              </a:rPr>
              <a:t>retrospective</a:t>
            </a:r>
            <a:r>
              <a:rPr lang="en-US" sz="2000" dirty="0">
                <a:solidFill>
                  <a:schemeClr val="bg1"/>
                </a:solidFill>
                <a:effectLst/>
                <a:ea typeface="Calibri" panose="020F0502020204030204" pitchFamily="34" charset="0"/>
                <a:cs typeface="Times New Roman" panose="02020603050405020304" pitchFamily="18" charset="0"/>
              </a:rPr>
              <a:t> versus </a:t>
            </a:r>
            <a:r>
              <a:rPr lang="en-US" sz="2000" b="1" dirty="0">
                <a:solidFill>
                  <a:srgbClr val="3399CC"/>
                </a:solidFill>
                <a:effectLst/>
                <a:ea typeface="Calibri" panose="020F0502020204030204" pitchFamily="34" charset="0"/>
                <a:cs typeface="Times New Roman" panose="02020603050405020304" pitchFamily="18" charset="0"/>
              </a:rPr>
              <a:t>first-person present tense</a:t>
            </a:r>
            <a:r>
              <a:rPr lang="en-US" sz="2000" dirty="0">
                <a:solidFill>
                  <a:schemeClr val="bg1"/>
                </a:solidFill>
                <a:effectLst/>
                <a:ea typeface="Calibri" panose="020F0502020204030204" pitchFamily="34" charset="0"/>
                <a:cs typeface="Times New Roman" panose="02020603050405020304" pitchFamily="18" charset="0"/>
              </a:rPr>
              <a:t>?</a:t>
            </a:r>
          </a:p>
          <a:p>
            <a:pPr marL="342900" marR="0" lvl="0" indent="-342900">
              <a:lnSpc>
                <a:spcPct val="150000"/>
              </a:lnSpc>
              <a:spcBef>
                <a:spcPts val="0"/>
              </a:spcBef>
              <a:spcAft>
                <a:spcPts val="0"/>
              </a:spcAft>
              <a:buFont typeface="+mj-lt"/>
              <a:buAutoNum type="arabicPeriod"/>
            </a:pPr>
            <a:endParaRPr lang="en-US" sz="2000"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is an </a:t>
            </a:r>
            <a:r>
              <a:rPr lang="en-US" sz="2000" b="1" dirty="0">
                <a:solidFill>
                  <a:srgbClr val="3399CC"/>
                </a:solidFill>
                <a:effectLst/>
                <a:ea typeface="Calibri" panose="020F0502020204030204" pitchFamily="34" charset="0"/>
                <a:cs typeface="Times New Roman" panose="02020603050405020304" pitchFamily="18" charset="0"/>
              </a:rPr>
              <a:t>archetype</a:t>
            </a:r>
            <a:r>
              <a:rPr lang="en-US" sz="2000" dirty="0">
                <a:solidFill>
                  <a:schemeClr val="bg1"/>
                </a:solidFill>
                <a:effectLst/>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chemeClr val="bg1"/>
              </a:solidFill>
              <a:effectLst/>
              <a:ea typeface="Calibri" panose="020F0502020204030204" pitchFamily="34" charset="0"/>
              <a:cs typeface="Times New Roman" panose="02020603050405020304" pitchFamily="18" charset="0"/>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068683" y="4367364"/>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200092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79646"/>
            <a:ext cx="5655330" cy="836525"/>
          </a:xfrm>
          <a:noFill/>
        </p:spPr>
        <p:txBody>
          <a:bodyPr>
            <a:normAutofit fontScale="90000"/>
          </a:bodyPr>
          <a:lstStyle/>
          <a:p>
            <a:pPr algn="ctr" eaLnBrk="1" hangingPunct="1"/>
            <a:r>
              <a:rPr lang="en-US" sz="2700" dirty="0">
                <a:solidFill>
                  <a:schemeClr val="tx2"/>
                </a:solidFill>
              </a:rPr>
              <a:t>Retrieval Practice: Lesson 16</a:t>
            </a:r>
            <a:br>
              <a:rPr lang="en-US" sz="2700" dirty="0">
                <a:solidFill>
                  <a:schemeClr val="tx2"/>
                </a:solidFill>
              </a:rPr>
            </a:br>
            <a:r>
              <a:rPr lang="en-US" sz="2700" i="1" dirty="0">
                <a:solidFill>
                  <a:schemeClr val="tx2"/>
                </a:solidFill>
              </a:rPr>
              <a:t>(continued)</a:t>
            </a:r>
          </a:p>
        </p:txBody>
      </p:sp>
      <p:sp>
        <p:nvSpPr>
          <p:cNvPr id="3" name="TextBox 2">
            <a:extLst>
              <a:ext uri="{FF2B5EF4-FFF2-40B4-BE49-F238E27FC236}">
                <a16:creationId xmlns:a16="http://schemas.microsoft.com/office/drawing/2014/main" id="{00613E7B-F47E-4E01-ABFE-D8A55D67CFE2}"/>
              </a:ext>
            </a:extLst>
          </p:cNvPr>
          <p:cNvSpPr txBox="1"/>
          <p:nvPr/>
        </p:nvSpPr>
        <p:spPr>
          <a:xfrm>
            <a:off x="474467" y="1016171"/>
            <a:ext cx="8409214" cy="4469813"/>
          </a:xfrm>
          <a:prstGeom prst="rect">
            <a:avLst/>
          </a:prstGeom>
          <a:noFill/>
        </p:spPr>
        <p:txBody>
          <a:bodyPr wrap="square" rtlCol="0">
            <a:spAutoFit/>
          </a:bodyPr>
          <a:lstStyle/>
          <a:p>
            <a:pPr marL="457200" marR="0" lvl="0" indent="-457200">
              <a:spcBef>
                <a:spcPts val="0"/>
              </a:spcBef>
              <a:spcAft>
                <a:spcPts val="0"/>
              </a:spcAft>
              <a:buAutoNum type="arabicPeriod" startAt="6"/>
            </a:pPr>
            <a:r>
              <a:rPr lang="en-US" sz="2000" dirty="0">
                <a:solidFill>
                  <a:schemeClr val="bg1"/>
                </a:solidFill>
                <a:effectLst/>
                <a:ea typeface="Calibri" panose="020F0502020204030204" pitchFamily="34" charset="0"/>
                <a:cs typeface="Times New Roman" panose="02020603050405020304" pitchFamily="18" charset="0"/>
              </a:rPr>
              <a:t>Which character in </a:t>
            </a:r>
            <a:r>
              <a:rPr lang="en-US" sz="2000" i="1" dirty="0">
                <a:solidFill>
                  <a:schemeClr val="bg1"/>
                </a:solidFill>
                <a:effectLst/>
                <a:ea typeface="Calibri" panose="020F0502020204030204" pitchFamily="34" charset="0"/>
                <a:cs typeface="Times New Roman" panose="02020603050405020304" pitchFamily="18" charset="0"/>
              </a:rPr>
              <a:t>The Outsiders</a:t>
            </a:r>
            <a:r>
              <a:rPr lang="en-US" sz="2000" dirty="0">
                <a:solidFill>
                  <a:schemeClr val="bg1"/>
                </a:solidFill>
                <a:effectLst/>
                <a:ea typeface="Calibri" panose="020F0502020204030204" pitchFamily="34" charset="0"/>
                <a:cs typeface="Times New Roman" panose="02020603050405020304" pitchFamily="18" charset="0"/>
              </a:rPr>
              <a:t> fits “</a:t>
            </a:r>
            <a:r>
              <a:rPr lang="en-US" sz="2000" b="1" dirty="0">
                <a:solidFill>
                  <a:srgbClr val="3399CC"/>
                </a:solidFill>
                <a:effectLst/>
                <a:ea typeface="Calibri" panose="020F0502020204030204" pitchFamily="34" charset="0"/>
                <a:cs typeface="Times New Roman" panose="02020603050405020304" pitchFamily="18" charset="0"/>
              </a:rPr>
              <a:t>The Victim</a:t>
            </a:r>
            <a:r>
              <a:rPr lang="en-US" sz="2000" dirty="0">
                <a:solidFill>
                  <a:srgbClr val="3399CC"/>
                </a:solidFill>
                <a:effectLst/>
                <a:ea typeface="Calibri" panose="020F0502020204030204" pitchFamily="34" charset="0"/>
                <a:cs typeface="Times New Roman" panose="02020603050405020304" pitchFamily="18" charset="0"/>
              </a:rPr>
              <a:t>” </a:t>
            </a:r>
            <a:r>
              <a:rPr lang="en-US" sz="2000" b="1" dirty="0">
                <a:solidFill>
                  <a:srgbClr val="3399CC"/>
                </a:solidFill>
                <a:effectLst/>
                <a:ea typeface="Calibri" panose="020F0502020204030204" pitchFamily="34" charset="0"/>
                <a:cs typeface="Times New Roman" panose="02020603050405020304" pitchFamily="18" charset="0"/>
              </a:rPr>
              <a:t>archetype</a:t>
            </a:r>
            <a:r>
              <a:rPr lang="en-US" sz="2000" dirty="0">
                <a:solidFill>
                  <a:schemeClr val="bg1"/>
                </a:solidFill>
                <a:effectLst/>
                <a:ea typeface="Calibri" panose="020F0502020204030204" pitchFamily="34" charset="0"/>
                <a:cs typeface="Times New Roman" panose="02020603050405020304" pitchFamily="18" charset="0"/>
              </a:rPr>
              <a:t>?</a:t>
            </a:r>
          </a:p>
          <a:p>
            <a:pPr marR="0" lvl="0">
              <a:lnSpc>
                <a:spcPct val="150000"/>
              </a:lnSpc>
              <a:spcBef>
                <a:spcPts val="0"/>
              </a:spcBef>
              <a:spcAft>
                <a:spcPts val="0"/>
              </a:spcAft>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AutoNum type="arabicPeriod" startAt="7"/>
            </a:pPr>
            <a:r>
              <a:rPr lang="en-US" sz="2000" dirty="0">
                <a:solidFill>
                  <a:schemeClr val="bg1"/>
                </a:solidFill>
                <a:effectLst/>
                <a:ea typeface="Calibri" panose="020F0502020204030204" pitchFamily="34" charset="0"/>
                <a:cs typeface="Times New Roman" panose="02020603050405020304" pitchFamily="18" charset="0"/>
              </a:rPr>
              <a:t>Which character in </a:t>
            </a:r>
            <a:r>
              <a:rPr lang="en-US" sz="2000" i="1" dirty="0">
                <a:solidFill>
                  <a:schemeClr val="bg1"/>
                </a:solidFill>
                <a:effectLst/>
                <a:ea typeface="Calibri" panose="020F0502020204030204" pitchFamily="34" charset="0"/>
                <a:cs typeface="Times New Roman" panose="02020603050405020304" pitchFamily="18" charset="0"/>
              </a:rPr>
              <a:t>The Outsiders</a:t>
            </a:r>
            <a:r>
              <a:rPr lang="en-US" sz="2000" dirty="0">
                <a:solidFill>
                  <a:schemeClr val="bg1"/>
                </a:solidFill>
                <a:effectLst/>
                <a:ea typeface="Calibri" panose="020F0502020204030204" pitchFamily="34" charset="0"/>
                <a:cs typeface="Times New Roman" panose="02020603050405020304" pitchFamily="18" charset="0"/>
              </a:rPr>
              <a:t> fits “</a:t>
            </a:r>
            <a:r>
              <a:rPr lang="en-US" sz="2000" b="1" dirty="0">
                <a:solidFill>
                  <a:srgbClr val="3399CC"/>
                </a:solidFill>
                <a:effectLst/>
                <a:ea typeface="Calibri" panose="020F0502020204030204" pitchFamily="34" charset="0"/>
                <a:cs typeface="Times New Roman" panose="02020603050405020304" pitchFamily="18" charset="0"/>
              </a:rPr>
              <a:t>The Innocent</a:t>
            </a:r>
            <a:r>
              <a:rPr lang="en-US" sz="2000" dirty="0">
                <a:solidFill>
                  <a:srgbClr val="3399CC"/>
                </a:solidFill>
                <a:effectLst/>
                <a:ea typeface="Calibri" panose="020F0502020204030204" pitchFamily="34" charset="0"/>
                <a:cs typeface="Times New Roman" panose="02020603050405020304" pitchFamily="18" charset="0"/>
              </a:rPr>
              <a:t>” </a:t>
            </a:r>
            <a:r>
              <a:rPr lang="en-US" sz="2000" b="1" dirty="0">
                <a:solidFill>
                  <a:srgbClr val="3399CC"/>
                </a:solidFill>
                <a:effectLst/>
                <a:ea typeface="Calibri" panose="020F0502020204030204" pitchFamily="34" charset="0"/>
                <a:cs typeface="Times New Roman" panose="02020603050405020304" pitchFamily="18" charset="0"/>
              </a:rPr>
              <a:t>archetype</a:t>
            </a:r>
            <a:r>
              <a:rPr lang="en-US" sz="2000" dirty="0">
                <a:solidFill>
                  <a:schemeClr val="bg1"/>
                </a:solidFill>
                <a:effectLst/>
                <a:ea typeface="Calibri" panose="020F0502020204030204" pitchFamily="34" charset="0"/>
                <a:cs typeface="Times New Roman" panose="02020603050405020304" pitchFamily="18" charset="0"/>
              </a:rPr>
              <a:t>?</a:t>
            </a:r>
          </a:p>
          <a:p>
            <a:pPr marR="0" lvl="0">
              <a:lnSpc>
                <a:spcPct val="150000"/>
              </a:lnSpc>
              <a:spcBef>
                <a:spcPts val="0"/>
              </a:spcBef>
              <a:spcAft>
                <a:spcPts val="0"/>
              </a:spcAft>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AutoNum type="arabicPeriod" startAt="8"/>
            </a:pPr>
            <a:r>
              <a:rPr lang="en-US" sz="2000" dirty="0">
                <a:solidFill>
                  <a:schemeClr val="bg1"/>
                </a:solidFill>
                <a:effectLst/>
                <a:ea typeface="Calibri" panose="020F0502020204030204" pitchFamily="34" charset="0"/>
                <a:cs typeface="Times New Roman" panose="02020603050405020304" pitchFamily="18" charset="0"/>
              </a:rPr>
              <a:t>What is </a:t>
            </a:r>
            <a:r>
              <a:rPr lang="en-US" sz="2000" b="1" dirty="0">
                <a:solidFill>
                  <a:srgbClr val="3399CC"/>
                </a:solidFill>
                <a:effectLst/>
                <a:ea typeface="Calibri" panose="020F0502020204030204" pitchFamily="34" charset="0"/>
                <a:cs typeface="Times New Roman" panose="02020603050405020304" pitchFamily="18" charset="0"/>
              </a:rPr>
              <a:t>characterization</a:t>
            </a:r>
            <a:r>
              <a:rPr lang="en-US" sz="2000" dirty="0">
                <a:solidFill>
                  <a:schemeClr val="bg1"/>
                </a:solidFill>
                <a:effectLst/>
                <a:ea typeface="Calibri" panose="020F0502020204030204" pitchFamily="34" charset="0"/>
                <a:cs typeface="Times New Roman" panose="02020603050405020304" pitchFamily="18" charset="0"/>
              </a:rPr>
              <a:t>?</a:t>
            </a:r>
          </a:p>
          <a:p>
            <a:pPr marR="0" lvl="0">
              <a:lnSpc>
                <a:spcPct val="150000"/>
              </a:lnSpc>
              <a:spcBef>
                <a:spcPts val="0"/>
              </a:spcBef>
              <a:spcAft>
                <a:spcPts val="0"/>
              </a:spcAft>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AutoNum type="arabicPeriod" startAt="9"/>
            </a:pPr>
            <a:r>
              <a:rPr lang="en-US" sz="2000" dirty="0">
                <a:solidFill>
                  <a:schemeClr val="bg1"/>
                </a:solidFill>
                <a:effectLst/>
                <a:ea typeface="Calibri" panose="020F0502020204030204" pitchFamily="34" charset="0"/>
                <a:cs typeface="Times New Roman" panose="02020603050405020304" pitchFamily="18" charset="0"/>
              </a:rPr>
              <a:t>Describe how Hinton </a:t>
            </a:r>
            <a:r>
              <a:rPr lang="en-US" sz="2000" b="1" dirty="0">
                <a:solidFill>
                  <a:srgbClr val="3399CC"/>
                </a:solidFill>
                <a:effectLst/>
                <a:ea typeface="Calibri" panose="020F0502020204030204" pitchFamily="34" charset="0"/>
                <a:cs typeface="Times New Roman" panose="02020603050405020304" pitchFamily="18" charset="0"/>
              </a:rPr>
              <a:t>characterizes</a:t>
            </a:r>
            <a:r>
              <a:rPr lang="en-US" sz="2000" dirty="0">
                <a:solidFill>
                  <a:schemeClr val="bg1"/>
                </a:solidFill>
                <a:effectLst/>
                <a:ea typeface="Calibri" panose="020F0502020204030204" pitchFamily="34" charset="0"/>
                <a:cs typeface="Times New Roman" panose="02020603050405020304" pitchFamily="18" charset="0"/>
              </a:rPr>
              <a:t> Johnny in the  beginning of the novel.</a:t>
            </a:r>
          </a:p>
          <a:p>
            <a:pPr marR="0" lvl="0">
              <a:lnSpc>
                <a:spcPct val="150000"/>
              </a:lnSpc>
              <a:spcBef>
                <a:spcPts val="0"/>
              </a:spcBef>
              <a:spcAft>
                <a:spcPts val="0"/>
              </a:spcAft>
            </a:pPr>
            <a:endParaRPr lang="en-US" sz="2000" dirty="0">
              <a:solidFill>
                <a:schemeClr val="bg1"/>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AutoNum type="arabicPeriod" startAt="10"/>
            </a:pPr>
            <a:r>
              <a:rPr lang="en-US" sz="2000" dirty="0">
                <a:solidFill>
                  <a:schemeClr val="bg1"/>
                </a:solidFill>
                <a:effectLst/>
                <a:ea typeface="Calibri" panose="020F0502020204030204" pitchFamily="34" charset="0"/>
                <a:cs typeface="Times New Roman" panose="02020603050405020304" pitchFamily="18" charset="0"/>
              </a:rPr>
              <a:t>What is the difference between a </a:t>
            </a:r>
            <a:r>
              <a:rPr lang="en-US" sz="2000" b="1" dirty="0">
                <a:solidFill>
                  <a:srgbClr val="3399CC"/>
                </a:solidFill>
                <a:effectLst/>
                <a:ea typeface="Calibri" panose="020F0502020204030204" pitchFamily="34" charset="0"/>
                <a:cs typeface="Times New Roman" panose="02020603050405020304" pitchFamily="18" charset="0"/>
              </a:rPr>
              <a:t>true literary orphan</a:t>
            </a:r>
            <a:r>
              <a:rPr lang="en-US" sz="2000" dirty="0">
                <a:solidFill>
                  <a:srgbClr val="3399CC"/>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and a </a:t>
            </a:r>
            <a:r>
              <a:rPr lang="en-US" sz="2000" b="1" dirty="0">
                <a:solidFill>
                  <a:srgbClr val="3399CC"/>
                </a:solidFill>
                <a:effectLst/>
                <a:ea typeface="Calibri" panose="020F0502020204030204" pitchFamily="34" charset="0"/>
                <a:cs typeface="Times New Roman" panose="02020603050405020304" pitchFamily="18" charset="0"/>
              </a:rPr>
              <a:t>symbolic literary orphan</a:t>
            </a:r>
            <a:r>
              <a:rPr lang="en-US" sz="2000" dirty="0">
                <a:solidFill>
                  <a:schemeClr val="bg1"/>
                </a:solidFill>
                <a:effectLst/>
                <a:ea typeface="Calibri" panose="020F0502020204030204" pitchFamily="34" charset="0"/>
                <a:cs typeface="Times New Roman" panose="02020603050405020304" pitchFamily="18" charset="0"/>
              </a:rPr>
              <a:t>?</a:t>
            </a:r>
          </a:p>
          <a:p>
            <a:pPr marL="342900" marR="0" lvl="0" indent="-342900">
              <a:lnSpc>
                <a:spcPct val="300000"/>
              </a:lnSpc>
              <a:spcBef>
                <a:spcPts val="0"/>
              </a:spcBef>
              <a:spcAft>
                <a:spcPts val="0"/>
              </a:spcAft>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200250" y="4490882"/>
            <a:ext cx="2683431" cy="1990203"/>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288400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8945" y="80750"/>
            <a:ext cx="5655330" cy="821719"/>
          </a:xfrm>
          <a:noFill/>
        </p:spPr>
        <p:txBody>
          <a:bodyPr>
            <a:normAutofit fontScale="90000"/>
          </a:bodyPr>
          <a:lstStyle/>
          <a:p>
            <a:pPr algn="ctr" eaLnBrk="1" hangingPunct="1"/>
            <a:r>
              <a:rPr lang="en-US" sz="2700" dirty="0">
                <a:solidFill>
                  <a:schemeClr val="tx2"/>
                </a:solidFill>
              </a:rPr>
              <a:t>Retrieval Practice: Lesson 1</a:t>
            </a:r>
            <a:br>
              <a:rPr lang="en-US" sz="2700" dirty="0">
                <a:solidFill>
                  <a:schemeClr val="tx2"/>
                </a:solidFill>
              </a:rPr>
            </a:br>
            <a:endParaRPr lang="en-US" sz="2700" dirty="0">
              <a:solidFill>
                <a:schemeClr val="bg1"/>
              </a:solidFill>
            </a:endParaRPr>
          </a:p>
        </p:txBody>
      </p:sp>
      <p:sp>
        <p:nvSpPr>
          <p:cNvPr id="2" name="TextBox 1">
            <a:extLst>
              <a:ext uri="{FF2B5EF4-FFF2-40B4-BE49-F238E27FC236}">
                <a16:creationId xmlns:a16="http://schemas.microsoft.com/office/drawing/2014/main" id="{B5558239-0A10-4E22-ADCE-7ADEDCBBEBA0}"/>
              </a:ext>
            </a:extLst>
          </p:cNvPr>
          <p:cNvSpPr txBox="1"/>
          <p:nvPr/>
        </p:nvSpPr>
        <p:spPr>
          <a:xfrm>
            <a:off x="102995" y="588167"/>
            <a:ext cx="8938009" cy="5755422"/>
          </a:xfrm>
          <a:prstGeom prst="rect">
            <a:avLst/>
          </a:prstGeom>
          <a:noFill/>
        </p:spPr>
        <p:txBody>
          <a:bodyPr wrap="square" rtlCol="0">
            <a:spAutoFit/>
          </a:bodyPr>
          <a:lstStyle/>
          <a:p>
            <a:endParaRPr lang="en-US" sz="2000" dirty="0">
              <a:solidFill>
                <a:schemeClr val="bg1"/>
              </a:solidFill>
            </a:endParaRPr>
          </a:p>
          <a:p>
            <a:pPr marL="0" marR="0">
              <a:spcBef>
                <a:spcPts val="0"/>
              </a:spcBef>
              <a:spcAft>
                <a:spcPts val="0"/>
              </a:spcAft>
            </a:pPr>
            <a:r>
              <a:rPr lang="en-US" sz="2000" dirty="0">
                <a:solidFill>
                  <a:schemeClr val="bg1"/>
                </a:solidFill>
              </a:rPr>
              <a:t> </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Reference the “Terms to Discuss Culture” section of your Knowledge Organizer.</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none" strike="noStrike"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are some characteristics that make up someone’s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culture</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does the term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mainstream </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mean?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If something is described as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counterculture</a:t>
            </a:r>
            <a:r>
              <a:rPr lang="en-US" sz="1800"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does that mean?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does the term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status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mean?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How is the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Socs’ status</a:t>
            </a:r>
            <a:r>
              <a:rPr lang="en-US" sz="1800"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different from the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greasers’</a:t>
            </a:r>
            <a:r>
              <a:rPr lang="en-US" sz="1800"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000" dirty="0">
              <a:solidFill>
                <a:schemeClr val="bg1"/>
              </a:solidFill>
            </a:endParaRPr>
          </a:p>
          <a:p>
            <a:r>
              <a:rPr lang="en-US" sz="2000" dirty="0">
                <a:solidFill>
                  <a:schemeClr val="bg1"/>
                </a:solidFill>
              </a:rPr>
              <a:t>	</a:t>
            </a:r>
          </a:p>
        </p:txBody>
      </p:sp>
      <p:sp>
        <p:nvSpPr>
          <p:cNvPr id="5" name="Explosion: 8 Points 4">
            <a:extLst>
              <a:ext uri="{FF2B5EF4-FFF2-40B4-BE49-F238E27FC236}">
                <a16:creationId xmlns:a16="http://schemas.microsoft.com/office/drawing/2014/main" id="{B269E51F-CA87-4AC2-82D0-FA694D57A5EC}"/>
              </a:ext>
            </a:extLst>
          </p:cNvPr>
          <p:cNvSpPr/>
          <p:nvPr/>
        </p:nvSpPr>
        <p:spPr>
          <a:xfrm>
            <a:off x="6357573" y="4194817"/>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4194195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16</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404037" y="845927"/>
            <a:ext cx="8708562" cy="5421997"/>
          </a:xfrm>
          <a:prstGeom prst="rect">
            <a:avLst/>
          </a:prstGeom>
          <a:noFill/>
        </p:spPr>
        <p:txBody>
          <a:bodyPr wrap="square" rtlCol="0">
            <a:spAutoFit/>
          </a:bodyPr>
          <a:lstStyle/>
          <a:p>
            <a:pPr marL="457200" lvl="0" indent="-457200">
              <a:buAutoNum type="arabicPeriod"/>
            </a:pPr>
            <a:r>
              <a:rPr lang="en-US" sz="2000" i="1" dirty="0">
                <a:solidFill>
                  <a:srgbClr val="3399CC"/>
                </a:solidFill>
              </a:rPr>
              <a:t>The Outsiders </a:t>
            </a:r>
            <a:r>
              <a:rPr lang="en-US" sz="2000" dirty="0">
                <a:solidFill>
                  <a:schemeClr val="bg1"/>
                </a:solidFill>
              </a:rPr>
              <a:t>might be based on </a:t>
            </a:r>
            <a:r>
              <a:rPr lang="en-US" sz="2000" dirty="0" err="1">
                <a:solidFill>
                  <a:srgbClr val="3399CC"/>
                </a:solidFill>
              </a:rPr>
              <a:t>S.E.Hinton’s</a:t>
            </a:r>
            <a:r>
              <a:rPr lang="en-US" sz="2000" dirty="0">
                <a:solidFill>
                  <a:srgbClr val="3399CC"/>
                </a:solidFill>
              </a:rPr>
              <a:t> </a:t>
            </a:r>
            <a:r>
              <a:rPr lang="en-US" sz="2000" dirty="0">
                <a:solidFill>
                  <a:schemeClr val="bg1"/>
                </a:solidFill>
              </a:rPr>
              <a:t>real-life because there were </a:t>
            </a:r>
            <a:r>
              <a:rPr lang="en-US" sz="2000" dirty="0">
                <a:solidFill>
                  <a:schemeClr val="tx2"/>
                </a:solidFill>
              </a:rPr>
              <a:t>two rival gangs in her high school.</a:t>
            </a:r>
          </a:p>
          <a:p>
            <a:pPr marL="457200" lvl="0" indent="-457200">
              <a:buAutoNum type="arabicPeriod"/>
            </a:pPr>
            <a:endParaRPr lang="en-US" sz="2000" dirty="0">
              <a:solidFill>
                <a:schemeClr val="tx2"/>
              </a:solidFill>
            </a:endParaRPr>
          </a:p>
          <a:p>
            <a:pPr marL="457200" lvl="0" indent="-457200">
              <a:buAutoNum type="arabicPeriod"/>
            </a:pPr>
            <a:r>
              <a:rPr lang="en-US" sz="2000" dirty="0">
                <a:solidFill>
                  <a:schemeClr val="bg1"/>
                </a:solidFill>
              </a:rPr>
              <a:t>An </a:t>
            </a:r>
            <a:r>
              <a:rPr lang="en-US" sz="2000" dirty="0">
                <a:solidFill>
                  <a:srgbClr val="3399CC"/>
                </a:solidFill>
              </a:rPr>
              <a:t> allusion </a:t>
            </a:r>
            <a:r>
              <a:rPr lang="en-US" sz="2000" dirty="0">
                <a:solidFill>
                  <a:schemeClr val="bg1"/>
                </a:solidFill>
              </a:rPr>
              <a:t>is a reference to a </a:t>
            </a:r>
            <a:r>
              <a:rPr lang="en-US" sz="2000" dirty="0">
                <a:solidFill>
                  <a:schemeClr val="tx2"/>
                </a:solidFill>
              </a:rPr>
              <a:t>significant historical, literary, cultural, or political figure or idea .</a:t>
            </a:r>
            <a:endParaRPr lang="en-US" sz="2000" dirty="0">
              <a:solidFill>
                <a:schemeClr val="bg1"/>
              </a:solidFill>
            </a:endParaRPr>
          </a:p>
          <a:p>
            <a:pPr marL="457200" lvl="0" indent="-457200">
              <a:buAutoNum type="arabicPeriod"/>
            </a:pPr>
            <a:endParaRPr lang="en-US" sz="2000" dirty="0">
              <a:solidFill>
                <a:schemeClr val="bg1"/>
              </a:solidFill>
            </a:endParaRPr>
          </a:p>
          <a:p>
            <a:pPr marL="457200" lvl="0" indent="-457200">
              <a:buAutoNum type="arabicPeriod"/>
            </a:pPr>
            <a:r>
              <a:rPr lang="en-US" sz="2000" dirty="0">
                <a:solidFill>
                  <a:srgbClr val="3399CC"/>
                </a:solidFill>
              </a:rPr>
              <a:t>Retrospective Narration </a:t>
            </a:r>
            <a:r>
              <a:rPr lang="en-US" sz="2000" dirty="0">
                <a:solidFill>
                  <a:schemeClr val="bg1"/>
                </a:solidFill>
              </a:rPr>
              <a:t>is a story that </a:t>
            </a:r>
            <a:r>
              <a:rPr lang="en-US" sz="2000" dirty="0">
                <a:solidFill>
                  <a:schemeClr val="tx2"/>
                </a:solidFill>
              </a:rPr>
              <a:t>reflects on something that happened in the past</a:t>
            </a:r>
            <a:r>
              <a:rPr lang="en-US" sz="2000" dirty="0">
                <a:solidFill>
                  <a:schemeClr val="bg1"/>
                </a:solidFill>
              </a:rPr>
              <a:t>, often with more insight.</a:t>
            </a:r>
          </a:p>
          <a:p>
            <a:pPr>
              <a:lnSpc>
                <a:spcPct val="150000"/>
              </a:lnSpc>
            </a:pPr>
            <a:endParaRPr lang="en-US" sz="2000" dirty="0">
              <a:solidFill>
                <a:schemeClr val="bg1"/>
              </a:solidFill>
            </a:endParaRPr>
          </a:p>
          <a:p>
            <a:pPr marL="457200" indent="-457200">
              <a:buAutoNum type="arabicPeriod" startAt="4"/>
            </a:pPr>
            <a:r>
              <a:rPr lang="en-US" sz="2000" dirty="0">
                <a:solidFill>
                  <a:schemeClr val="bg1"/>
                </a:solidFill>
              </a:rPr>
              <a:t>If a story is </a:t>
            </a:r>
            <a:r>
              <a:rPr lang="en-US" sz="2000" dirty="0">
                <a:solidFill>
                  <a:srgbClr val="3399CC"/>
                </a:solidFill>
              </a:rPr>
              <a:t>first person present tense</a:t>
            </a:r>
            <a:r>
              <a:rPr lang="en-US" dirty="0">
                <a:solidFill>
                  <a:schemeClr val="bg1"/>
                </a:solidFill>
              </a:rPr>
              <a:t> </a:t>
            </a:r>
            <a:r>
              <a:rPr lang="en-US" sz="2000" dirty="0">
                <a:solidFill>
                  <a:schemeClr val="bg1"/>
                </a:solidFill>
              </a:rPr>
              <a:t>will lack insight because </a:t>
            </a:r>
            <a:r>
              <a:rPr lang="en-US" sz="2000" dirty="0">
                <a:solidFill>
                  <a:schemeClr val="tx2"/>
                </a:solidFill>
              </a:rPr>
              <a:t>the narrator will not have "lived" the whole story</a:t>
            </a:r>
            <a:r>
              <a:rPr lang="en-US" sz="2000" dirty="0">
                <a:solidFill>
                  <a:schemeClr val="bg1"/>
                </a:solidFill>
              </a:rPr>
              <a:t> before retelling it.</a:t>
            </a:r>
          </a:p>
          <a:p>
            <a:endParaRPr lang="en-US" sz="2000" dirty="0">
              <a:solidFill>
                <a:schemeClr val="bg1"/>
              </a:solidFill>
            </a:endParaRPr>
          </a:p>
          <a:p>
            <a:pPr marL="457200" indent="-457200">
              <a:buAutoNum type="arabicPeriod" startAt="4"/>
            </a:pPr>
            <a:r>
              <a:rPr lang="en-US" sz="2000" dirty="0">
                <a:solidFill>
                  <a:schemeClr val="bg1"/>
                </a:solidFill>
              </a:rPr>
              <a:t>An </a:t>
            </a:r>
            <a:r>
              <a:rPr lang="en-US" sz="2000" dirty="0">
                <a:solidFill>
                  <a:srgbClr val="3399CC"/>
                </a:solidFill>
              </a:rPr>
              <a:t>archetype</a:t>
            </a:r>
            <a:r>
              <a:rPr lang="en-US" sz="2000" dirty="0">
                <a:solidFill>
                  <a:schemeClr val="bg1"/>
                </a:solidFill>
              </a:rPr>
              <a:t> is a </a:t>
            </a:r>
            <a:r>
              <a:rPr lang="en-US" sz="2000" dirty="0">
                <a:solidFill>
                  <a:schemeClr val="tx2"/>
                </a:solidFill>
              </a:rPr>
              <a:t>classic example of a character or thing </a:t>
            </a:r>
            <a:r>
              <a:rPr lang="en-US" sz="2000" dirty="0">
                <a:solidFill>
                  <a:schemeClr val="bg1"/>
                </a:solidFill>
              </a:rPr>
              <a:t>that </a:t>
            </a:r>
            <a:r>
              <a:rPr lang="en-US" sz="2000" dirty="0">
                <a:solidFill>
                  <a:schemeClr val="tx2"/>
                </a:solidFill>
              </a:rPr>
              <a:t>recurs throughout literature</a:t>
            </a:r>
            <a:r>
              <a:rPr lang="en-US" sz="2000" dirty="0">
                <a:solidFill>
                  <a:schemeClr val="bg1"/>
                </a:solidFill>
              </a:rPr>
              <a:t>. 	</a:t>
            </a:r>
          </a:p>
          <a:p>
            <a:pPr marL="457200" indent="-457200">
              <a:lnSpc>
                <a:spcPct val="150000"/>
              </a:lnSpc>
              <a:buAutoNum type="arabicPeriod" startAt="4"/>
            </a:pPr>
            <a:endParaRPr lang="en-US" sz="2000" dirty="0">
              <a:solidFill>
                <a:schemeClr val="bg1"/>
              </a:solidFill>
            </a:endParaRPr>
          </a:p>
          <a:p>
            <a:pPr lvl="0">
              <a:lnSpc>
                <a:spcPct val="150000"/>
              </a:lnSpc>
            </a:pPr>
            <a:endParaRPr lang="en-US" sz="2000" dirty="0">
              <a:solidFill>
                <a:schemeClr val="bg1"/>
              </a:solidFill>
            </a:endParaRPr>
          </a:p>
        </p:txBody>
      </p:sp>
    </p:spTree>
    <p:extLst>
      <p:ext uri="{BB962C8B-B14F-4D97-AF65-F5344CB8AC3E}">
        <p14:creationId xmlns:p14="http://schemas.microsoft.com/office/powerpoint/2010/main" val="30388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16</a:t>
            </a:r>
            <a:br>
              <a:rPr lang="en-US" sz="2700" dirty="0">
                <a:solidFill>
                  <a:schemeClr val="tx2"/>
                </a:solidFill>
              </a:rPr>
            </a:br>
            <a:r>
              <a:rPr lang="en-US" sz="2700" dirty="0">
                <a:solidFill>
                  <a:schemeClr val="tx2"/>
                </a:solidFill>
              </a:rPr>
              <a:t>(continued)</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0" y="1110970"/>
            <a:ext cx="9081198" cy="5632311"/>
          </a:xfrm>
          <a:prstGeom prst="rect">
            <a:avLst/>
          </a:prstGeom>
          <a:noFill/>
        </p:spPr>
        <p:txBody>
          <a:bodyPr wrap="square" rtlCol="0">
            <a:spAutoFit/>
          </a:bodyPr>
          <a:lstStyle/>
          <a:p>
            <a:r>
              <a:rPr lang="en-US" sz="2000" dirty="0">
                <a:solidFill>
                  <a:schemeClr val="bg1"/>
                </a:solidFill>
              </a:rPr>
              <a:t>6. </a:t>
            </a:r>
            <a:r>
              <a:rPr lang="en-US" sz="2000" dirty="0">
                <a:solidFill>
                  <a:schemeClr val="tx2"/>
                </a:solidFill>
              </a:rPr>
              <a:t>Johnny </a:t>
            </a:r>
            <a:r>
              <a:rPr lang="en-US" sz="2000" dirty="0">
                <a:solidFill>
                  <a:schemeClr val="bg1"/>
                </a:solidFill>
              </a:rPr>
              <a:t>fits the </a:t>
            </a:r>
            <a:r>
              <a:rPr lang="en-US" sz="2000" b="1" dirty="0">
                <a:solidFill>
                  <a:srgbClr val="3399CC"/>
                </a:solidFill>
              </a:rPr>
              <a:t>victim archetype </a:t>
            </a:r>
            <a:r>
              <a:rPr lang="en-US" sz="2000" dirty="0">
                <a:solidFill>
                  <a:schemeClr val="bg1"/>
                </a:solidFill>
              </a:rPr>
              <a:t>because he is someone with challenges.  He has </a:t>
            </a:r>
          </a:p>
          <a:p>
            <a:r>
              <a:rPr lang="en-US" sz="2000" dirty="0">
                <a:solidFill>
                  <a:schemeClr val="bg1"/>
                </a:solidFill>
              </a:rPr>
              <a:t>    a rough family life and is more timid than the other greasers. </a:t>
            </a:r>
          </a:p>
          <a:p>
            <a:endParaRPr lang="en-US" sz="2000" dirty="0">
              <a:solidFill>
                <a:schemeClr val="bg1"/>
              </a:solidFill>
            </a:endParaRPr>
          </a:p>
          <a:p>
            <a:pPr marL="457200" indent="-457200">
              <a:buAutoNum type="arabicPeriod" startAt="7"/>
            </a:pPr>
            <a:r>
              <a:rPr lang="en-US" sz="2000" dirty="0">
                <a:solidFill>
                  <a:schemeClr val="tx2"/>
                </a:solidFill>
              </a:rPr>
              <a:t>Ponyboy</a:t>
            </a:r>
            <a:r>
              <a:rPr lang="en-US" sz="2000" dirty="0">
                <a:solidFill>
                  <a:schemeClr val="bg1"/>
                </a:solidFill>
              </a:rPr>
              <a:t> fits the </a:t>
            </a:r>
            <a:r>
              <a:rPr lang="en-US" sz="2000" b="1" dirty="0">
                <a:solidFill>
                  <a:srgbClr val="3399CC"/>
                </a:solidFill>
              </a:rPr>
              <a:t>innocent archetype </a:t>
            </a:r>
            <a:r>
              <a:rPr lang="en-US" sz="2000" dirty="0">
                <a:solidFill>
                  <a:schemeClr val="bg1"/>
                </a:solidFill>
              </a:rPr>
              <a:t>because he naively believes in the good of others - even the Socs.	</a:t>
            </a:r>
          </a:p>
          <a:p>
            <a:endParaRPr lang="en-US" sz="2000" dirty="0">
              <a:solidFill>
                <a:schemeClr val="bg1"/>
              </a:solidFill>
            </a:endParaRPr>
          </a:p>
          <a:p>
            <a:pPr marL="457200" indent="-457200">
              <a:buAutoNum type="arabicPeriod" startAt="8"/>
            </a:pPr>
            <a:r>
              <a:rPr lang="en-US" sz="2000" b="1" dirty="0">
                <a:solidFill>
                  <a:srgbClr val="3399CC"/>
                </a:solidFill>
              </a:rPr>
              <a:t>Characterization</a:t>
            </a:r>
            <a:r>
              <a:rPr lang="en-US" sz="2000" dirty="0">
                <a:solidFill>
                  <a:schemeClr val="bg1"/>
                </a:solidFill>
              </a:rPr>
              <a:t> is  the techniques an author uses to </a:t>
            </a:r>
            <a:r>
              <a:rPr lang="en-US" sz="2000" dirty="0">
                <a:solidFill>
                  <a:schemeClr val="tx2"/>
                </a:solidFill>
              </a:rPr>
              <a:t>build understanding of a character.</a:t>
            </a:r>
          </a:p>
          <a:p>
            <a:endParaRPr lang="en-US" sz="2000" dirty="0">
              <a:solidFill>
                <a:schemeClr val="bg1"/>
              </a:solidFill>
            </a:endParaRPr>
          </a:p>
          <a:p>
            <a:pPr marL="457200" indent="-457200">
              <a:buAutoNum type="arabicPeriod" startAt="9"/>
            </a:pPr>
            <a:r>
              <a:rPr lang="en-US" sz="2000" dirty="0">
                <a:solidFill>
                  <a:schemeClr val="bg1"/>
                </a:solidFill>
                <a:ea typeface="Calibri" panose="020F0502020204030204" pitchFamily="34" charset="0"/>
                <a:cs typeface="Times New Roman" panose="02020603050405020304" pitchFamily="18" charset="0"/>
              </a:rPr>
              <a:t>Hinton </a:t>
            </a:r>
            <a:r>
              <a:rPr lang="en-US" sz="2000" b="1" dirty="0">
                <a:solidFill>
                  <a:srgbClr val="3399CC"/>
                </a:solidFill>
                <a:ea typeface="Calibri" panose="020F0502020204030204" pitchFamily="34" charset="0"/>
                <a:cs typeface="Times New Roman" panose="02020603050405020304" pitchFamily="18" charset="0"/>
              </a:rPr>
              <a:t>characterizes</a:t>
            </a:r>
            <a:r>
              <a:rPr lang="en-US" sz="2000" dirty="0">
                <a:solidFill>
                  <a:schemeClr val="bg1"/>
                </a:solidFill>
                <a:ea typeface="Calibri" panose="020F0502020204030204" pitchFamily="34" charset="0"/>
                <a:cs typeface="Times New Roman" panose="02020603050405020304" pitchFamily="18" charset="0"/>
              </a:rPr>
              <a:t> Johnny in the  beginning as someone is </a:t>
            </a:r>
            <a:r>
              <a:rPr lang="en-US" sz="2000" dirty="0">
                <a:solidFill>
                  <a:schemeClr val="tx2"/>
                </a:solidFill>
                <a:ea typeface="Calibri" panose="020F0502020204030204" pitchFamily="34" charset="0"/>
                <a:cs typeface="Times New Roman" panose="02020603050405020304" pitchFamily="18" charset="0"/>
              </a:rPr>
              <a:t>constantly nervous, liked a scared puppy.</a:t>
            </a:r>
          </a:p>
          <a:p>
            <a:pPr marL="457200" indent="-457200">
              <a:buAutoNum type="arabicPeriod" startAt="9"/>
            </a:pPr>
            <a:endParaRPr lang="en-US" sz="2000" dirty="0">
              <a:solidFill>
                <a:schemeClr val="bg1"/>
              </a:solidFill>
              <a:cs typeface="Times New Roman" panose="02020603050405020304" pitchFamily="18" charset="0"/>
            </a:endParaRPr>
          </a:p>
          <a:p>
            <a:pPr marL="457200" indent="-457200">
              <a:buFontTx/>
              <a:buAutoNum type="arabicPeriod" startAt="9"/>
            </a:pPr>
            <a:r>
              <a:rPr lang="en-US" sz="2000" b="1" dirty="0">
                <a:solidFill>
                  <a:schemeClr val="bg1"/>
                </a:solidFill>
                <a:ea typeface="Calibri" panose="020F0502020204030204" pitchFamily="34" charset="0"/>
                <a:cs typeface="Times New Roman" panose="02020603050405020304" pitchFamily="18" charset="0"/>
              </a:rPr>
              <a:t>A </a:t>
            </a:r>
            <a:r>
              <a:rPr lang="en-US" sz="2000" b="1" dirty="0">
                <a:solidFill>
                  <a:srgbClr val="3399CC"/>
                </a:solidFill>
                <a:ea typeface="Calibri" panose="020F0502020204030204" pitchFamily="34" charset="0"/>
                <a:cs typeface="Times New Roman" panose="02020603050405020304" pitchFamily="18" charset="0"/>
              </a:rPr>
              <a:t>true literary orphan</a:t>
            </a:r>
            <a:r>
              <a:rPr lang="en-US" sz="2000" dirty="0">
                <a:solidFill>
                  <a:srgbClr val="3399CC"/>
                </a:solidFill>
                <a:ea typeface="Calibri" panose="020F0502020204030204" pitchFamily="34" charset="0"/>
                <a:cs typeface="Times New Roman" panose="02020603050405020304" pitchFamily="18" charset="0"/>
              </a:rPr>
              <a:t> </a:t>
            </a:r>
            <a:r>
              <a:rPr lang="en-US" sz="2000" dirty="0">
                <a:solidFill>
                  <a:schemeClr val="bg1"/>
                </a:solidFill>
                <a:ea typeface="Calibri" panose="020F0502020204030204" pitchFamily="34" charset="0"/>
                <a:cs typeface="Times New Roman" panose="02020603050405020304" pitchFamily="18" charset="0"/>
              </a:rPr>
              <a:t>and a </a:t>
            </a:r>
            <a:r>
              <a:rPr lang="en-US" sz="2000" b="1" dirty="0">
                <a:solidFill>
                  <a:srgbClr val="3399CC"/>
                </a:solidFill>
                <a:ea typeface="Calibri" panose="020F0502020204030204" pitchFamily="34" charset="0"/>
                <a:cs typeface="Times New Roman" panose="02020603050405020304" pitchFamily="18" charset="0"/>
              </a:rPr>
              <a:t>symbolic literary orphan</a:t>
            </a:r>
            <a:r>
              <a:rPr lang="en-US" sz="2000" dirty="0">
                <a:solidFill>
                  <a:srgbClr val="3399CC"/>
                </a:solidFill>
                <a:ea typeface="Calibri" panose="020F0502020204030204" pitchFamily="34" charset="0"/>
                <a:cs typeface="Times New Roman" panose="02020603050405020304" pitchFamily="18" charset="0"/>
              </a:rPr>
              <a:t> </a:t>
            </a:r>
            <a:r>
              <a:rPr lang="en-US" sz="2000" dirty="0">
                <a:solidFill>
                  <a:schemeClr val="bg1"/>
                </a:solidFill>
                <a:ea typeface="Calibri" panose="020F0502020204030204" pitchFamily="34" charset="0"/>
                <a:cs typeface="Times New Roman" panose="02020603050405020304" pitchFamily="18" charset="0"/>
              </a:rPr>
              <a:t>are different because a </a:t>
            </a:r>
            <a:r>
              <a:rPr lang="en-US" dirty="0"/>
              <a:t> </a:t>
            </a:r>
            <a:r>
              <a:rPr lang="en-US" sz="2000" dirty="0">
                <a:solidFill>
                  <a:schemeClr val="bg1"/>
                </a:solidFill>
              </a:rPr>
              <a:t>true </a:t>
            </a:r>
            <a:r>
              <a:rPr lang="en-US" sz="2000" b="1" dirty="0">
                <a:solidFill>
                  <a:srgbClr val="3399CC"/>
                </a:solidFill>
              </a:rPr>
              <a:t>literary orphan </a:t>
            </a:r>
            <a:r>
              <a:rPr lang="en-US" sz="2000" dirty="0">
                <a:solidFill>
                  <a:schemeClr val="bg1"/>
                </a:solidFill>
              </a:rPr>
              <a:t>has </a:t>
            </a:r>
            <a:r>
              <a:rPr lang="en-US" sz="2000" dirty="0">
                <a:solidFill>
                  <a:schemeClr val="tx2"/>
                </a:solidFill>
              </a:rPr>
              <a:t>no living parents</a:t>
            </a:r>
            <a:r>
              <a:rPr lang="en-US" sz="2000" dirty="0">
                <a:solidFill>
                  <a:schemeClr val="bg1"/>
                </a:solidFill>
              </a:rPr>
              <a:t>, while a </a:t>
            </a:r>
            <a:r>
              <a:rPr lang="en-US" sz="2000" b="1" dirty="0">
                <a:solidFill>
                  <a:srgbClr val="3399CC"/>
                </a:solidFill>
              </a:rPr>
              <a:t>symbolic literary orphan </a:t>
            </a:r>
            <a:r>
              <a:rPr lang="en-US" sz="2000" dirty="0">
                <a:solidFill>
                  <a:schemeClr val="tx2"/>
                </a:solidFill>
              </a:rPr>
              <a:t>does have parents, they just may not function in an expected parent role</a:t>
            </a:r>
            <a:r>
              <a:rPr lang="en-US" sz="2000" dirty="0">
                <a:solidFill>
                  <a:schemeClr val="bg1"/>
                </a:solidFill>
              </a:rPr>
              <a:t>.</a:t>
            </a:r>
          </a:p>
          <a:p>
            <a:endParaRPr lang="en-US" sz="2000" dirty="0">
              <a:solidFill>
                <a:schemeClr val="bg1"/>
              </a:solidFill>
              <a:cs typeface="Times New Roman" panose="02020603050405020304" pitchFamily="18" charset="0"/>
            </a:endParaRPr>
          </a:p>
          <a:p>
            <a:pPr marL="457200" indent="-457200">
              <a:buAutoNum type="arabicPeriod" startAt="9"/>
            </a:pPr>
            <a:endParaRPr lang="en-US" sz="2000" dirty="0">
              <a:solidFill>
                <a:schemeClr val="bg1"/>
              </a:solidFill>
            </a:endParaRPr>
          </a:p>
          <a:p>
            <a:endParaRPr lang="en-US" sz="2000" dirty="0">
              <a:solidFill>
                <a:schemeClr val="bg1"/>
              </a:solidFill>
            </a:endParaRPr>
          </a:p>
        </p:txBody>
      </p:sp>
      <p:sp>
        <p:nvSpPr>
          <p:cNvPr id="4" name="Rectangle 3">
            <a:extLst>
              <a:ext uri="{FF2B5EF4-FFF2-40B4-BE49-F238E27FC236}">
                <a16:creationId xmlns:a16="http://schemas.microsoft.com/office/drawing/2014/main" id="{D725C589-FF5A-4458-8BCB-3868A95C8E58}"/>
              </a:ext>
            </a:extLst>
          </p:cNvPr>
          <p:cNvSpPr/>
          <p:nvPr/>
        </p:nvSpPr>
        <p:spPr>
          <a:xfrm>
            <a:off x="6254055" y="6212402"/>
            <a:ext cx="2378152" cy="369332"/>
          </a:xfrm>
          <a:prstGeom prst="rect">
            <a:avLst/>
          </a:prstGeom>
        </p:spPr>
        <p:txBody>
          <a:bodyPr wrap="none">
            <a:spAutoFit/>
          </a:bodyPr>
          <a:lstStyle/>
          <a:p>
            <a:pPr lvl="0" algn="r"/>
            <a:r>
              <a:rPr lang="en-US" dirty="0">
                <a:solidFill>
                  <a:srgbClr val="FFDD00"/>
                </a:solidFill>
              </a:rPr>
              <a:t>Self-score: ______ /10</a:t>
            </a:r>
          </a:p>
        </p:txBody>
      </p:sp>
    </p:spTree>
    <p:extLst>
      <p:ext uri="{BB962C8B-B14F-4D97-AF65-F5344CB8AC3E}">
        <p14:creationId xmlns:p14="http://schemas.microsoft.com/office/powerpoint/2010/main" val="428334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79646"/>
            <a:ext cx="5655330" cy="638407"/>
          </a:xfrm>
          <a:noFill/>
        </p:spPr>
        <p:txBody>
          <a:bodyPr>
            <a:normAutofit/>
          </a:bodyPr>
          <a:lstStyle/>
          <a:p>
            <a:pPr algn="ctr" eaLnBrk="1" hangingPunct="1"/>
            <a:r>
              <a:rPr lang="en-US" sz="2700" dirty="0">
                <a:solidFill>
                  <a:schemeClr val="tx2"/>
                </a:solidFill>
              </a:rPr>
              <a:t>Retrieval Practice: Lesson 18</a:t>
            </a:r>
          </a:p>
        </p:txBody>
      </p:sp>
      <p:sp>
        <p:nvSpPr>
          <p:cNvPr id="3" name="TextBox 2">
            <a:extLst>
              <a:ext uri="{FF2B5EF4-FFF2-40B4-BE49-F238E27FC236}">
                <a16:creationId xmlns:a16="http://schemas.microsoft.com/office/drawing/2014/main" id="{00613E7B-F47E-4E01-ABFE-D8A55D67CFE2}"/>
              </a:ext>
            </a:extLst>
          </p:cNvPr>
          <p:cNvSpPr txBox="1"/>
          <p:nvPr/>
        </p:nvSpPr>
        <p:spPr>
          <a:xfrm>
            <a:off x="0" y="538874"/>
            <a:ext cx="9013371" cy="4821000"/>
          </a:xfrm>
          <a:prstGeom prst="rect">
            <a:avLst/>
          </a:prstGeom>
          <a:noFill/>
        </p:spPr>
        <p:txBody>
          <a:bodyPr wrap="square" rtlCol="0">
            <a:spAutoFit/>
          </a:bodyPr>
          <a:lstStyle/>
          <a:p>
            <a:pPr marL="0" marR="0">
              <a:spcBef>
                <a:spcPts val="0"/>
              </a:spcBef>
              <a:spcAft>
                <a:spcPts val="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t>
            </a:r>
            <a:r>
              <a:rPr lang="en-US" sz="2000" b="1" dirty="0">
                <a:solidFill>
                  <a:srgbClr val="0070C0"/>
                </a:solidFill>
                <a:effectLst/>
                <a:latin typeface="Franklin Gothic Book" panose="020B0503020102020204" pitchFamily="34" charset="0"/>
                <a:ea typeface="Calibri" panose="020F0502020204030204" pitchFamily="34" charset="0"/>
                <a:cs typeface="Times New Roman" panose="02020603050405020304" pitchFamily="18" charset="0"/>
              </a:rPr>
              <a:t>j</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uxtaposition</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literary orphan</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Which characters in </a:t>
            </a:r>
            <a:r>
              <a:rPr lang="en-US" sz="20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might be considered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literary orphans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Describe a character in </a:t>
            </a:r>
            <a:r>
              <a:rPr lang="en-US" sz="20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who has done something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gallant</a:t>
            </a:r>
            <a:r>
              <a:rPr lang="en-US" sz="20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rgbClr val="3399C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Who in </a:t>
            </a:r>
            <a:r>
              <a:rPr lang="en-US" sz="20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seems most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ornery</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265768" y="4523014"/>
            <a:ext cx="2481941" cy="1796112"/>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4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45198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384490"/>
            <a:ext cx="5655330" cy="638407"/>
          </a:xfrm>
          <a:noFill/>
        </p:spPr>
        <p:txBody>
          <a:bodyPr>
            <a:normAutofit fontScale="90000"/>
          </a:bodyPr>
          <a:lstStyle/>
          <a:p>
            <a:pPr algn="ctr" eaLnBrk="1" hangingPunct="1"/>
            <a:r>
              <a:rPr lang="en-US" sz="2700" dirty="0">
                <a:solidFill>
                  <a:schemeClr val="tx2"/>
                </a:solidFill>
              </a:rPr>
              <a:t>Retrieval Practice: Lesson 18</a:t>
            </a:r>
            <a:br>
              <a:rPr lang="en-US" sz="2700" dirty="0">
                <a:solidFill>
                  <a:schemeClr val="tx2"/>
                </a:solidFill>
              </a:rPr>
            </a:br>
            <a:r>
              <a:rPr lang="en-US" sz="2700" i="1" dirty="0">
                <a:solidFill>
                  <a:schemeClr val="tx2"/>
                </a:solidFill>
              </a:rPr>
              <a:t>(continued)</a:t>
            </a:r>
          </a:p>
        </p:txBody>
      </p:sp>
      <p:sp>
        <p:nvSpPr>
          <p:cNvPr id="3" name="TextBox 2">
            <a:extLst>
              <a:ext uri="{FF2B5EF4-FFF2-40B4-BE49-F238E27FC236}">
                <a16:creationId xmlns:a16="http://schemas.microsoft.com/office/drawing/2014/main" id="{00613E7B-F47E-4E01-ABFE-D8A55D67CFE2}"/>
              </a:ext>
            </a:extLst>
          </p:cNvPr>
          <p:cNvSpPr txBox="1"/>
          <p:nvPr/>
        </p:nvSpPr>
        <p:spPr>
          <a:xfrm>
            <a:off x="0" y="1618584"/>
            <a:ext cx="9013371" cy="3785652"/>
          </a:xfrm>
          <a:prstGeom prst="rect">
            <a:avLst/>
          </a:prstGeom>
          <a:noFill/>
        </p:spPr>
        <p:txBody>
          <a:bodyPr wrap="square" rtlCol="0">
            <a:spAutoFit/>
          </a:bodyPr>
          <a:lstStyle/>
          <a:p>
            <a:pPr marL="342900" marR="0" lvl="0" indent="-342900">
              <a:spcBef>
                <a:spcPts val="0"/>
              </a:spcBef>
              <a:spcAft>
                <a:spcPts val="0"/>
              </a:spcAft>
              <a:buAutoNum type="arabicPeriod" startAt="6"/>
            </a:pPr>
            <a:r>
              <a:rPr lang="en-US" sz="2000" dirty="0">
                <a:solidFill>
                  <a:schemeClr val="bg1"/>
                </a:solidFill>
                <a:effectLst/>
                <a:ea typeface="Calibri" panose="020F0502020204030204" pitchFamily="34" charset="0"/>
                <a:cs typeface="Times New Roman" panose="02020603050405020304" pitchFamily="18" charset="0"/>
              </a:rPr>
              <a:t>Are there any similarities between the </a:t>
            </a:r>
            <a:r>
              <a:rPr lang="en-US" sz="2000" b="1" dirty="0">
                <a:solidFill>
                  <a:srgbClr val="3399CC"/>
                </a:solidFill>
                <a:effectLst/>
                <a:ea typeface="Calibri" panose="020F0502020204030204" pitchFamily="34" charset="0"/>
                <a:cs typeface="Times New Roman" panose="02020603050405020304" pitchFamily="18" charset="0"/>
              </a:rPr>
              <a:t>cultures</a:t>
            </a:r>
            <a:r>
              <a:rPr lang="en-US" sz="2000" dirty="0">
                <a:solidFill>
                  <a:schemeClr val="bg1"/>
                </a:solidFill>
                <a:effectLst/>
                <a:ea typeface="Calibri" panose="020F0502020204030204" pitchFamily="34" charset="0"/>
                <a:cs typeface="Times New Roman" panose="02020603050405020304" pitchFamily="18" charset="0"/>
              </a:rPr>
              <a:t> of the Socs and the greasers?</a:t>
            </a:r>
          </a:p>
          <a:p>
            <a:pPr marL="342900" marR="0" lvl="0" indent="-342900">
              <a:lnSpc>
                <a:spcPct val="150000"/>
              </a:lnSpc>
              <a:spcBef>
                <a:spcPts val="0"/>
              </a:spcBef>
              <a:spcAft>
                <a:spcPts val="0"/>
              </a:spcAft>
              <a:buAutoNum type="arabicPeriod" startAt="6"/>
            </a:pPr>
            <a:endParaRPr lang="en-US" sz="2000"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AutoNum type="arabicPeriod" startAt="7"/>
            </a:pPr>
            <a:r>
              <a:rPr lang="en-US" sz="2000" dirty="0">
                <a:solidFill>
                  <a:schemeClr val="bg1"/>
                </a:solidFill>
                <a:effectLst/>
                <a:ea typeface="Calibri" panose="020F0502020204030204" pitchFamily="34" charset="0"/>
                <a:cs typeface="Times New Roman" panose="02020603050405020304" pitchFamily="18" charset="0"/>
              </a:rPr>
              <a:t>How did the incident with the fire impact </a:t>
            </a:r>
            <a:r>
              <a:rPr lang="en-US" sz="2000" b="1" dirty="0">
                <a:solidFill>
                  <a:srgbClr val="3399CC"/>
                </a:solidFill>
                <a:effectLst/>
                <a:ea typeface="Calibri" panose="020F0502020204030204" pitchFamily="34" charset="0"/>
                <a:cs typeface="Times New Roman" panose="02020603050405020304" pitchFamily="18" charset="0"/>
              </a:rPr>
              <a:t>mainstream</a:t>
            </a:r>
            <a:r>
              <a:rPr lang="en-US" sz="2000" dirty="0">
                <a:solidFill>
                  <a:schemeClr val="bg1"/>
                </a:solidFill>
                <a:effectLst/>
                <a:ea typeface="Calibri" panose="020F0502020204030204" pitchFamily="34" charset="0"/>
                <a:cs typeface="Times New Roman" panose="02020603050405020304" pitchFamily="18" charset="0"/>
              </a:rPr>
              <a:t> society’s view of Ponyboy and Johnny?</a:t>
            </a:r>
          </a:p>
          <a:p>
            <a:pPr marL="342900" marR="0" lvl="0" indent="-342900">
              <a:lnSpc>
                <a:spcPct val="150000"/>
              </a:lnSpc>
              <a:spcBef>
                <a:spcPts val="0"/>
              </a:spcBef>
              <a:spcAft>
                <a:spcPts val="0"/>
              </a:spcAft>
              <a:buAutoNum type="arabicPeriod" startAt="7"/>
            </a:pPr>
            <a:endParaRPr lang="en-US" sz="2000"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AutoNum type="arabicPeriod" startAt="8"/>
            </a:pPr>
            <a:r>
              <a:rPr lang="en-US" sz="2000" dirty="0">
                <a:solidFill>
                  <a:schemeClr val="bg1"/>
                </a:solidFill>
                <a:effectLst/>
                <a:ea typeface="Calibri" panose="020F0502020204030204" pitchFamily="34" charset="0"/>
                <a:cs typeface="Times New Roman" panose="02020603050405020304" pitchFamily="18" charset="0"/>
              </a:rPr>
              <a:t>What is an </a:t>
            </a:r>
            <a:r>
              <a:rPr lang="en-US" sz="2000" b="1" dirty="0">
                <a:solidFill>
                  <a:srgbClr val="3399CC"/>
                </a:solidFill>
                <a:effectLst/>
                <a:ea typeface="Calibri" panose="020F0502020204030204" pitchFamily="34" charset="0"/>
                <a:cs typeface="Times New Roman" panose="02020603050405020304" pitchFamily="18" charset="0"/>
              </a:rPr>
              <a:t>archetype</a:t>
            </a:r>
            <a:r>
              <a:rPr lang="en-US" sz="2000" dirty="0">
                <a:solidFill>
                  <a:schemeClr val="bg1"/>
                </a:solidFill>
                <a:effectLst/>
                <a:ea typeface="Calibri" panose="020F0502020204030204" pitchFamily="34" charset="0"/>
                <a:cs typeface="Times New Roman" panose="02020603050405020304" pitchFamily="18" charset="0"/>
              </a:rPr>
              <a:t>?</a:t>
            </a:r>
          </a:p>
          <a:p>
            <a:pPr marL="342900" marR="0" lvl="0" indent="-342900">
              <a:lnSpc>
                <a:spcPct val="150000"/>
              </a:lnSpc>
              <a:spcBef>
                <a:spcPts val="0"/>
              </a:spcBef>
              <a:spcAft>
                <a:spcPts val="0"/>
              </a:spcAft>
              <a:buAutoNum type="arabicPeriod" startAt="8"/>
            </a:pPr>
            <a:endParaRPr lang="en-US" sz="2000"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AutoNum type="arabicPeriod" startAt="9"/>
            </a:pPr>
            <a:r>
              <a:rPr lang="en-US" sz="2000" dirty="0">
                <a:solidFill>
                  <a:schemeClr val="bg1"/>
                </a:solidFill>
                <a:effectLst/>
                <a:ea typeface="Calibri" panose="020F0502020204030204" pitchFamily="34" charset="0"/>
                <a:cs typeface="Times New Roman" panose="02020603050405020304" pitchFamily="18" charset="0"/>
              </a:rPr>
              <a:t>Which character best fits “</a:t>
            </a:r>
            <a:r>
              <a:rPr lang="en-US" sz="2000" b="1" dirty="0">
                <a:solidFill>
                  <a:srgbClr val="3399CC"/>
                </a:solidFill>
                <a:effectLst/>
                <a:ea typeface="Calibri" panose="020F0502020204030204" pitchFamily="34" charset="0"/>
                <a:cs typeface="Times New Roman" panose="02020603050405020304" pitchFamily="18" charset="0"/>
              </a:rPr>
              <a:t>The Innocent”</a:t>
            </a:r>
            <a:r>
              <a:rPr lang="en-US" sz="2000" dirty="0">
                <a:solidFill>
                  <a:srgbClr val="3399CC"/>
                </a:solidFill>
                <a:effectLst/>
                <a:ea typeface="Calibri" panose="020F0502020204030204" pitchFamily="34" charset="0"/>
                <a:cs typeface="Times New Roman" panose="02020603050405020304" pitchFamily="18" charset="0"/>
              </a:rPr>
              <a:t> </a:t>
            </a:r>
            <a:r>
              <a:rPr lang="en-US" sz="2000" b="1" dirty="0">
                <a:solidFill>
                  <a:srgbClr val="3399CC"/>
                </a:solidFill>
                <a:effectLst/>
                <a:ea typeface="Calibri" panose="020F0502020204030204" pitchFamily="34" charset="0"/>
                <a:cs typeface="Times New Roman" panose="02020603050405020304" pitchFamily="18" charset="0"/>
              </a:rPr>
              <a:t>archetype</a:t>
            </a:r>
            <a:r>
              <a:rPr lang="en-US" sz="2000" dirty="0">
                <a:solidFill>
                  <a:schemeClr val="bg1"/>
                </a:solidFill>
                <a:effectLst/>
                <a:ea typeface="Calibri" panose="020F0502020204030204" pitchFamily="34" charset="0"/>
                <a:cs typeface="Times New Roman" panose="02020603050405020304" pitchFamily="18" charset="0"/>
              </a:rPr>
              <a:t>? Explain.</a:t>
            </a:r>
          </a:p>
          <a:p>
            <a:pPr marL="342900" marR="0" lvl="0" indent="-342900">
              <a:lnSpc>
                <a:spcPct val="150000"/>
              </a:lnSpc>
              <a:spcBef>
                <a:spcPts val="0"/>
              </a:spcBef>
              <a:spcAft>
                <a:spcPts val="0"/>
              </a:spcAft>
              <a:buAutoNum type="arabicPeriod" startAt="9"/>
            </a:pPr>
            <a:endParaRPr lang="en-US" sz="2000" dirty="0">
              <a:solidFill>
                <a:schemeClr val="bg1"/>
              </a:solidFill>
              <a:effectLst/>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chemeClr val="bg1"/>
                </a:solidFill>
                <a:effectLst/>
                <a:ea typeface="Calibri" panose="020F0502020204030204" pitchFamily="34" charset="0"/>
                <a:cs typeface="Times New Roman" panose="02020603050405020304" pitchFamily="18" charset="0"/>
              </a:rPr>
              <a:t>10.  Johnny is in </a:t>
            </a:r>
            <a:r>
              <a:rPr lang="en-US" sz="2000" b="1" dirty="0">
                <a:solidFill>
                  <a:srgbClr val="3399CC"/>
                </a:solidFill>
                <a:effectLst/>
                <a:ea typeface="Calibri" panose="020F0502020204030204" pitchFamily="34" charset="0"/>
                <a:cs typeface="Times New Roman" panose="02020603050405020304" pitchFamily="18" charset="0"/>
              </a:rPr>
              <a:t>critical condition</a:t>
            </a:r>
            <a:r>
              <a:rPr lang="en-US" sz="2000" dirty="0">
                <a:solidFill>
                  <a:schemeClr val="bg1"/>
                </a:solidFill>
                <a:effectLst/>
                <a:ea typeface="Calibri" panose="020F0502020204030204" pitchFamily="34" charset="0"/>
                <a:cs typeface="Times New Roman" panose="02020603050405020304" pitchFamily="18" charset="0"/>
              </a:rPr>
              <a:t>. What does this mean?</a:t>
            </a:r>
          </a:p>
        </p:txBody>
      </p:sp>
      <p:sp>
        <p:nvSpPr>
          <p:cNvPr id="4" name="Explosion: 8 Points 3">
            <a:extLst>
              <a:ext uri="{FF2B5EF4-FFF2-40B4-BE49-F238E27FC236}">
                <a16:creationId xmlns:a16="http://schemas.microsoft.com/office/drawing/2014/main" id="{30E73C4E-797C-4C58-824B-E2B879501068}"/>
              </a:ext>
            </a:extLst>
          </p:cNvPr>
          <p:cNvSpPr/>
          <p:nvPr/>
        </p:nvSpPr>
        <p:spPr>
          <a:xfrm>
            <a:off x="6265768" y="4523014"/>
            <a:ext cx="2481941" cy="1796112"/>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4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1125405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18</a:t>
            </a:r>
            <a:br>
              <a:rPr lang="en-US" sz="2700" dirty="0">
                <a:solidFill>
                  <a:schemeClr val="tx2"/>
                </a:solidFill>
              </a:rPr>
            </a:b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499730" y="1074509"/>
            <a:ext cx="8474149" cy="5324535"/>
          </a:xfrm>
          <a:prstGeom prst="rect">
            <a:avLst/>
          </a:prstGeom>
          <a:noFill/>
        </p:spPr>
        <p:txBody>
          <a:bodyPr wrap="square" rtlCol="0">
            <a:spAutoFit/>
          </a:bodyPr>
          <a:lstStyle/>
          <a:p>
            <a:pPr marL="457200" lvl="0" indent="-457200">
              <a:buAutoNum type="arabicPeriod"/>
            </a:pPr>
            <a:r>
              <a:rPr lang="en-US" sz="2000" b="1" dirty="0">
                <a:solidFill>
                  <a:srgbClr val="3399CC"/>
                </a:solidFill>
              </a:rPr>
              <a:t>Juxtaposition</a:t>
            </a:r>
            <a:r>
              <a:rPr lang="en-US" sz="2000" dirty="0">
                <a:solidFill>
                  <a:schemeClr val="bg1"/>
                </a:solidFill>
              </a:rPr>
              <a:t> is placing two elements </a:t>
            </a:r>
            <a:r>
              <a:rPr lang="en-US" sz="2000" dirty="0">
                <a:solidFill>
                  <a:schemeClr val="tx2"/>
                </a:solidFill>
              </a:rPr>
              <a:t>close together or side by side</a:t>
            </a:r>
            <a:r>
              <a:rPr lang="en-US" sz="2000" dirty="0">
                <a:solidFill>
                  <a:schemeClr val="bg1"/>
                </a:solidFill>
              </a:rPr>
              <a:t>. This is often done in order to compare/contrast the two, to emphasize the similarities or differences.</a:t>
            </a:r>
          </a:p>
          <a:p>
            <a:pPr marL="457200" lvl="0" indent="-457200">
              <a:buAutoNum type="arabicPeriod"/>
            </a:pPr>
            <a:endParaRPr lang="en-US" sz="2000" dirty="0">
              <a:solidFill>
                <a:schemeClr val="bg1"/>
              </a:solidFill>
            </a:endParaRPr>
          </a:p>
          <a:p>
            <a:pPr marL="457200" lvl="0" indent="-457200">
              <a:buAutoNum type="arabicPeriod"/>
            </a:pPr>
            <a:r>
              <a:rPr lang="en-US" sz="2000" dirty="0">
                <a:solidFill>
                  <a:schemeClr val="bg1"/>
                </a:solidFill>
              </a:rPr>
              <a:t>A </a:t>
            </a:r>
            <a:r>
              <a:rPr lang="en-US" sz="2000" b="1" dirty="0">
                <a:solidFill>
                  <a:srgbClr val="3399CC"/>
                </a:solidFill>
              </a:rPr>
              <a:t>literary orphan </a:t>
            </a:r>
            <a:r>
              <a:rPr lang="en-US" sz="2000" dirty="0">
                <a:solidFill>
                  <a:schemeClr val="tx2"/>
                </a:solidFill>
              </a:rPr>
              <a:t>has no parents</a:t>
            </a:r>
            <a:r>
              <a:rPr lang="en-US" sz="2000" dirty="0">
                <a:solidFill>
                  <a:schemeClr val="bg1"/>
                </a:solidFill>
              </a:rPr>
              <a:t>.  </a:t>
            </a:r>
          </a:p>
          <a:p>
            <a:pPr marL="457200" lvl="0" indent="-457200">
              <a:buAutoNum type="arabicPeriod"/>
            </a:pPr>
            <a:endParaRPr lang="en-US" sz="2000" dirty="0">
              <a:solidFill>
                <a:schemeClr val="bg1"/>
              </a:solidFill>
            </a:endParaRPr>
          </a:p>
          <a:p>
            <a:pPr marL="457200" lvl="0" indent="-457200">
              <a:buAutoNum type="arabicPeriod"/>
            </a:pPr>
            <a:r>
              <a:rPr lang="en-US" sz="2000" dirty="0">
                <a:solidFill>
                  <a:schemeClr val="tx2"/>
                </a:solidFill>
              </a:rPr>
              <a:t>Johnny and Dally </a:t>
            </a:r>
            <a:r>
              <a:rPr lang="en-US" sz="2000" dirty="0">
                <a:solidFill>
                  <a:schemeClr val="bg1"/>
                </a:solidFill>
              </a:rPr>
              <a:t>are considered </a:t>
            </a:r>
            <a:r>
              <a:rPr lang="en-US" sz="2000" dirty="0">
                <a:solidFill>
                  <a:srgbClr val="3399CC"/>
                </a:solidFill>
              </a:rPr>
              <a:t>symbolic literary orphans </a:t>
            </a:r>
            <a:r>
              <a:rPr lang="en-US" sz="2000" dirty="0">
                <a:solidFill>
                  <a:schemeClr val="bg1"/>
                </a:solidFill>
              </a:rPr>
              <a:t>because they have parents but they don’t behave as expected in the typical parent role.  </a:t>
            </a:r>
            <a:r>
              <a:rPr lang="en-US" sz="2000" dirty="0">
                <a:solidFill>
                  <a:schemeClr val="tx2"/>
                </a:solidFill>
              </a:rPr>
              <a:t>Ponyboy, Soda, and Dallas </a:t>
            </a:r>
            <a:r>
              <a:rPr lang="en-US" sz="2000" dirty="0">
                <a:solidFill>
                  <a:schemeClr val="bg1"/>
                </a:solidFill>
              </a:rPr>
              <a:t>are </a:t>
            </a:r>
            <a:r>
              <a:rPr lang="en-US" sz="2000" dirty="0">
                <a:solidFill>
                  <a:srgbClr val="3399CC"/>
                </a:solidFill>
              </a:rPr>
              <a:t>literary orphans </a:t>
            </a:r>
            <a:r>
              <a:rPr lang="en-US" sz="2000" dirty="0">
                <a:solidFill>
                  <a:schemeClr val="bg1"/>
                </a:solidFill>
              </a:rPr>
              <a:t>because their parents died in a car accident.  </a:t>
            </a:r>
          </a:p>
          <a:p>
            <a:pPr marL="457200" lvl="0" indent="-457200">
              <a:buAutoNum type="arabicPeriod"/>
            </a:pPr>
            <a:endParaRPr lang="en-US" sz="2000" dirty="0">
              <a:solidFill>
                <a:schemeClr val="bg1"/>
              </a:solidFill>
            </a:endParaRPr>
          </a:p>
          <a:p>
            <a:pPr marL="457200" lvl="0" indent="-457200">
              <a:buAutoNum type="arabicPeriod"/>
            </a:pPr>
            <a:r>
              <a:rPr lang="en-US" sz="2000" dirty="0">
                <a:solidFill>
                  <a:schemeClr val="bg1"/>
                </a:solidFill>
              </a:rPr>
              <a:t>Dallas, Ponyboy, and Johnny </a:t>
            </a:r>
            <a:r>
              <a:rPr lang="en-US" sz="2000" b="1" dirty="0">
                <a:solidFill>
                  <a:srgbClr val="3399CC"/>
                </a:solidFill>
              </a:rPr>
              <a:t>gallantly</a:t>
            </a:r>
            <a:r>
              <a:rPr lang="en-US" sz="2000" dirty="0">
                <a:solidFill>
                  <a:schemeClr val="bg1"/>
                </a:solidFill>
              </a:rPr>
              <a:t> saved the children in the fire. </a:t>
            </a:r>
          </a:p>
          <a:p>
            <a:pPr marL="457200" lvl="0" indent="-457200">
              <a:buAutoNum type="arabicPeriod"/>
            </a:pPr>
            <a:endParaRPr lang="en-US" sz="2000" dirty="0">
              <a:solidFill>
                <a:schemeClr val="bg1"/>
              </a:solidFill>
            </a:endParaRPr>
          </a:p>
          <a:p>
            <a:pPr marL="457200" lvl="0" indent="-457200">
              <a:buAutoNum type="arabicPeriod"/>
            </a:pPr>
            <a:r>
              <a:rPr lang="en-US" sz="2000" dirty="0">
                <a:solidFill>
                  <a:schemeClr val="bg1"/>
                </a:solidFill>
              </a:rPr>
              <a:t>Dally is the most </a:t>
            </a:r>
            <a:r>
              <a:rPr lang="en-US" sz="2000" b="1" dirty="0">
                <a:solidFill>
                  <a:srgbClr val="3399CC"/>
                </a:solidFill>
                <a:ea typeface="Calibri" panose="020F0502020204030204" pitchFamily="34" charset="0"/>
                <a:cs typeface="Times New Roman" panose="02020603050405020304" pitchFamily="18" charset="0"/>
              </a:rPr>
              <a:t>ornery</a:t>
            </a:r>
            <a:r>
              <a:rPr lang="en-US" sz="2000" b="1" dirty="0">
                <a:solidFill>
                  <a:schemeClr val="bg1"/>
                </a:solidFill>
                <a:ea typeface="Calibri" panose="020F0502020204030204" pitchFamily="34" charset="0"/>
                <a:cs typeface="Times New Roman" panose="02020603050405020304" pitchFamily="18" charset="0"/>
              </a:rPr>
              <a:t> </a:t>
            </a:r>
            <a:r>
              <a:rPr lang="en-US" sz="2000" dirty="0">
                <a:solidFill>
                  <a:schemeClr val="bg1"/>
                </a:solidFill>
              </a:rPr>
              <a:t> in the  Outsiders. </a:t>
            </a:r>
            <a:r>
              <a:rPr lang="en-US" sz="2000" dirty="0" err="1">
                <a:solidFill>
                  <a:schemeClr val="bg1"/>
                </a:solidFill>
              </a:rPr>
              <a:t>S.E.Hinton</a:t>
            </a:r>
            <a:r>
              <a:rPr lang="en-US" sz="2000" dirty="0">
                <a:solidFill>
                  <a:schemeClr val="bg1"/>
                </a:solidFill>
              </a:rPr>
              <a:t> describes him as “blazing” on page 124 to describe the way he carries anger and hatred around daily.</a:t>
            </a:r>
          </a:p>
          <a:p>
            <a:pPr marL="457200" lvl="0" indent="-457200">
              <a:buAutoNum type="arabicPeriod"/>
            </a:pPr>
            <a:endParaRPr lang="en-US" sz="2000" dirty="0">
              <a:solidFill>
                <a:schemeClr val="bg1"/>
              </a:solidFill>
            </a:endParaRPr>
          </a:p>
        </p:txBody>
      </p:sp>
    </p:spTree>
    <p:extLst>
      <p:ext uri="{BB962C8B-B14F-4D97-AF65-F5344CB8AC3E}">
        <p14:creationId xmlns:p14="http://schemas.microsoft.com/office/powerpoint/2010/main" val="3844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18</a:t>
            </a:r>
            <a:br>
              <a:rPr lang="en-US" sz="2700" dirty="0">
                <a:solidFill>
                  <a:schemeClr val="tx2"/>
                </a:solidFill>
              </a:rPr>
            </a:br>
            <a:r>
              <a:rPr lang="en-US" sz="2700" dirty="0">
                <a:solidFill>
                  <a:schemeClr val="tx2"/>
                </a:solidFill>
              </a:rPr>
              <a:t>(continued)</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437322" y="1030585"/>
            <a:ext cx="8392084" cy="5632311"/>
          </a:xfrm>
          <a:prstGeom prst="rect">
            <a:avLst/>
          </a:prstGeom>
          <a:noFill/>
        </p:spPr>
        <p:txBody>
          <a:bodyPr wrap="square" rtlCol="0">
            <a:spAutoFit/>
          </a:bodyPr>
          <a:lstStyle/>
          <a:p>
            <a:pPr marL="342900" marR="0" lvl="0" indent="-342900">
              <a:spcBef>
                <a:spcPts val="0"/>
              </a:spcBef>
              <a:spcAft>
                <a:spcPts val="0"/>
              </a:spcAft>
              <a:buAutoNum type="arabicPeriod" startAt="6"/>
            </a:pPr>
            <a:r>
              <a:rPr lang="en-US" dirty="0">
                <a:solidFill>
                  <a:schemeClr val="bg1"/>
                </a:solidFill>
                <a:ea typeface="Calibri" panose="020F0502020204030204" pitchFamily="34" charset="0"/>
                <a:cs typeface="Times New Roman" panose="02020603050405020304" pitchFamily="18" charset="0"/>
              </a:rPr>
              <a:t>T</a:t>
            </a:r>
            <a:r>
              <a:rPr lang="en-US" dirty="0">
                <a:solidFill>
                  <a:schemeClr val="bg1"/>
                </a:solidFill>
                <a:effectLst/>
                <a:ea typeface="Calibri" panose="020F0502020204030204" pitchFamily="34" charset="0"/>
                <a:cs typeface="Times New Roman" panose="02020603050405020304" pitchFamily="18" charset="0"/>
              </a:rPr>
              <a:t>he  similarities between the </a:t>
            </a:r>
            <a:r>
              <a:rPr lang="en-US" b="1" dirty="0">
                <a:solidFill>
                  <a:srgbClr val="3399CC"/>
                </a:solidFill>
                <a:effectLst/>
                <a:ea typeface="Calibri" panose="020F0502020204030204" pitchFamily="34" charset="0"/>
                <a:cs typeface="Times New Roman" panose="02020603050405020304" pitchFamily="18" charset="0"/>
              </a:rPr>
              <a:t>cultures</a:t>
            </a:r>
            <a:r>
              <a:rPr lang="en-US" dirty="0">
                <a:solidFill>
                  <a:schemeClr val="bg1"/>
                </a:solidFill>
                <a:effectLst/>
                <a:ea typeface="Calibri" panose="020F0502020204030204" pitchFamily="34" charset="0"/>
                <a:cs typeface="Times New Roman" panose="02020603050405020304" pitchFamily="18" charset="0"/>
              </a:rPr>
              <a:t> of the Socs and the greasers are that both groups are part of a gang.   </a:t>
            </a:r>
            <a:r>
              <a:rPr lang="en-US" dirty="0">
                <a:solidFill>
                  <a:schemeClr val="tx2"/>
                </a:solidFill>
                <a:ea typeface="Calibri" panose="020F0502020204030204" pitchFamily="34" charset="0"/>
                <a:cs typeface="Times New Roman" panose="02020603050405020304" pitchFamily="18" charset="0"/>
              </a:rPr>
              <a:t>Members of both groups appreciate the value of loyalty, protection, and camaraderie</a:t>
            </a:r>
            <a:r>
              <a:rPr lang="en-US" dirty="0">
                <a:solidFill>
                  <a:schemeClr val="bg1"/>
                </a:solidFill>
                <a:ea typeface="Calibri" panose="020F0502020204030204" pitchFamily="34" charset="0"/>
                <a:cs typeface="Times New Roman" panose="02020603050405020304" pitchFamily="18" charset="0"/>
              </a:rPr>
              <a:t>. Members of both gangs are fiercely loyal to each other.</a:t>
            </a:r>
            <a:endParaRPr lang="en-US" dirty="0">
              <a:solidFill>
                <a:schemeClr val="bg1"/>
              </a:solidFill>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AutoNum type="arabicPeriod" startAt="6"/>
            </a:pPr>
            <a:endParaRPr lang="en-US" dirty="0">
              <a:solidFill>
                <a:schemeClr val="bg1"/>
              </a:solidFill>
              <a:cs typeface="Times New Roman" panose="02020603050405020304" pitchFamily="18" charset="0"/>
            </a:endParaRPr>
          </a:p>
          <a:p>
            <a:pPr marL="342900" marR="0" lvl="0" indent="-342900">
              <a:spcBef>
                <a:spcPts val="0"/>
              </a:spcBef>
              <a:spcAft>
                <a:spcPts val="0"/>
              </a:spcAft>
              <a:buAutoNum type="arabicPeriod" startAt="7"/>
            </a:pPr>
            <a:r>
              <a:rPr lang="en-US" dirty="0">
                <a:solidFill>
                  <a:schemeClr val="bg1"/>
                </a:solidFill>
                <a:effectLst/>
                <a:ea typeface="Calibri" panose="020F0502020204030204" pitchFamily="34" charset="0"/>
                <a:cs typeface="Times New Roman" panose="02020603050405020304" pitchFamily="18" charset="0"/>
              </a:rPr>
              <a:t>The incident with the fire impacted </a:t>
            </a:r>
            <a:r>
              <a:rPr lang="en-US" b="1" dirty="0">
                <a:solidFill>
                  <a:srgbClr val="3399CC"/>
                </a:solidFill>
                <a:effectLst/>
                <a:ea typeface="Calibri" panose="020F0502020204030204" pitchFamily="34" charset="0"/>
                <a:cs typeface="Times New Roman" panose="02020603050405020304" pitchFamily="18" charset="0"/>
              </a:rPr>
              <a:t>mainstream</a:t>
            </a:r>
            <a:r>
              <a:rPr lang="en-US" dirty="0">
                <a:solidFill>
                  <a:schemeClr val="bg1"/>
                </a:solidFill>
                <a:effectLst/>
                <a:ea typeface="Calibri" panose="020F0502020204030204" pitchFamily="34" charset="0"/>
                <a:cs typeface="Times New Roman" panose="02020603050405020304" pitchFamily="18" charset="0"/>
              </a:rPr>
              <a:t> society’s view of Ponyboy and Johnny because prior to saving the boys from the fire, </a:t>
            </a:r>
            <a:r>
              <a:rPr lang="en-US" dirty="0">
                <a:solidFill>
                  <a:schemeClr val="tx2"/>
                </a:solidFill>
                <a:effectLst/>
                <a:ea typeface="Calibri" panose="020F0502020204030204" pitchFamily="34" charset="0"/>
                <a:cs typeface="Times New Roman" panose="02020603050405020304" pitchFamily="18" charset="0"/>
              </a:rPr>
              <a:t>Ponyboy and Johnny were seen as troubled youth </a:t>
            </a:r>
            <a:r>
              <a:rPr lang="en-US" dirty="0">
                <a:solidFill>
                  <a:schemeClr val="bg1"/>
                </a:solidFill>
                <a:effectLst/>
                <a:ea typeface="Calibri" panose="020F0502020204030204" pitchFamily="34" charset="0"/>
                <a:cs typeface="Times New Roman" panose="02020603050405020304" pitchFamily="18" charset="0"/>
              </a:rPr>
              <a:t>who liked fighting and </a:t>
            </a:r>
            <a:r>
              <a:rPr lang="en-US" dirty="0">
                <a:solidFill>
                  <a:schemeClr val="tx2"/>
                </a:solidFill>
                <a:effectLst/>
                <a:ea typeface="Calibri" panose="020F0502020204030204" pitchFamily="34" charset="0"/>
                <a:cs typeface="Times New Roman" panose="02020603050405020304" pitchFamily="18" charset="0"/>
              </a:rPr>
              <a:t>after the incident they were seen as gallant.</a:t>
            </a:r>
          </a:p>
          <a:p>
            <a:pPr marL="342900" marR="0" lvl="0" indent="-342900">
              <a:lnSpc>
                <a:spcPct val="150000"/>
              </a:lnSpc>
              <a:spcBef>
                <a:spcPts val="0"/>
              </a:spcBef>
              <a:spcAft>
                <a:spcPts val="0"/>
              </a:spcAft>
              <a:buAutoNum type="arabicPeriod" startAt="7"/>
            </a:pPr>
            <a:endParaRPr lang="en-US"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AutoNum type="arabicPeriod" startAt="8"/>
            </a:pPr>
            <a:r>
              <a:rPr lang="en-US" dirty="0">
                <a:solidFill>
                  <a:schemeClr val="bg1"/>
                </a:solidFill>
                <a:ea typeface="Calibri" panose="020F0502020204030204" pitchFamily="34" charset="0"/>
                <a:cs typeface="Times New Roman" panose="02020603050405020304" pitchFamily="18" charset="0"/>
              </a:rPr>
              <a:t>A</a:t>
            </a:r>
            <a:r>
              <a:rPr lang="en-US" dirty="0">
                <a:solidFill>
                  <a:schemeClr val="bg1"/>
                </a:solidFill>
                <a:effectLst/>
                <a:ea typeface="Calibri" panose="020F0502020204030204" pitchFamily="34" charset="0"/>
                <a:cs typeface="Times New Roman" panose="02020603050405020304" pitchFamily="18" charset="0"/>
              </a:rPr>
              <a:t>n </a:t>
            </a:r>
            <a:r>
              <a:rPr lang="en-US" b="1" dirty="0">
                <a:solidFill>
                  <a:srgbClr val="3399CC"/>
                </a:solidFill>
                <a:effectLst/>
                <a:ea typeface="Calibri" panose="020F0502020204030204" pitchFamily="34" charset="0"/>
                <a:cs typeface="Times New Roman" panose="02020603050405020304" pitchFamily="18" charset="0"/>
              </a:rPr>
              <a:t>archetype</a:t>
            </a:r>
            <a:r>
              <a:rPr lang="en-US" b="1" dirty="0">
                <a:solidFill>
                  <a:schemeClr val="bg1"/>
                </a:solidFill>
                <a:ea typeface="Calibri" panose="020F0502020204030204" pitchFamily="34" charset="0"/>
                <a:cs typeface="Times New Roman" panose="02020603050405020304" pitchFamily="18" charset="0"/>
              </a:rPr>
              <a:t> </a:t>
            </a:r>
            <a:r>
              <a:rPr lang="en-US" dirty="0">
                <a:solidFill>
                  <a:schemeClr val="bg1"/>
                </a:solidFill>
                <a:ea typeface="Calibri" panose="020F0502020204030204" pitchFamily="34" charset="0"/>
                <a:cs typeface="Times New Roman" panose="02020603050405020304" pitchFamily="18" charset="0"/>
              </a:rPr>
              <a:t>is a classic example of </a:t>
            </a:r>
            <a:r>
              <a:rPr lang="en-US" dirty="0">
                <a:solidFill>
                  <a:schemeClr val="tx2"/>
                </a:solidFill>
                <a:ea typeface="Calibri" panose="020F0502020204030204" pitchFamily="34" charset="0"/>
                <a:cs typeface="Times New Roman" panose="02020603050405020304" pitchFamily="18" charset="0"/>
              </a:rPr>
              <a:t>a character or thing </a:t>
            </a:r>
            <a:r>
              <a:rPr lang="en-US" dirty="0">
                <a:solidFill>
                  <a:schemeClr val="bg1"/>
                </a:solidFill>
                <a:ea typeface="Calibri" panose="020F0502020204030204" pitchFamily="34" charset="0"/>
                <a:cs typeface="Times New Roman" panose="02020603050405020304" pitchFamily="18" charset="0"/>
              </a:rPr>
              <a:t>that </a:t>
            </a:r>
            <a:r>
              <a:rPr lang="en-US" dirty="0">
                <a:solidFill>
                  <a:schemeClr val="tx2"/>
                </a:solidFill>
                <a:ea typeface="Calibri" panose="020F0502020204030204" pitchFamily="34" charset="0"/>
                <a:cs typeface="Times New Roman" panose="02020603050405020304" pitchFamily="18" charset="0"/>
              </a:rPr>
              <a:t>recurs</a:t>
            </a:r>
            <a:r>
              <a:rPr lang="en-US" dirty="0">
                <a:solidFill>
                  <a:schemeClr val="bg1"/>
                </a:solidFill>
                <a:ea typeface="Calibri" panose="020F0502020204030204" pitchFamily="34" charset="0"/>
                <a:cs typeface="Times New Roman" panose="02020603050405020304" pitchFamily="18" charset="0"/>
              </a:rPr>
              <a:t> </a:t>
            </a:r>
            <a:r>
              <a:rPr lang="en-US" dirty="0">
                <a:solidFill>
                  <a:schemeClr val="tx2"/>
                </a:solidFill>
                <a:ea typeface="Calibri" panose="020F0502020204030204" pitchFamily="34" charset="0"/>
                <a:cs typeface="Times New Roman" panose="02020603050405020304" pitchFamily="18" charset="0"/>
              </a:rPr>
              <a:t>throughout literature.</a:t>
            </a:r>
          </a:p>
          <a:p>
            <a:pPr marL="342900" marR="0" lvl="0" indent="-342900">
              <a:spcBef>
                <a:spcPts val="0"/>
              </a:spcBef>
              <a:spcAft>
                <a:spcPts val="0"/>
              </a:spcAft>
              <a:buAutoNum type="arabicPeriod" startAt="8"/>
            </a:pPr>
            <a:endParaRPr lang="en-US" dirty="0">
              <a:solidFill>
                <a:schemeClr val="tx2"/>
              </a:solidFill>
              <a:ea typeface="Calibri" panose="020F0502020204030204" pitchFamily="34" charset="0"/>
              <a:cs typeface="Times New Roman" panose="02020603050405020304" pitchFamily="18" charset="0"/>
            </a:endParaRPr>
          </a:p>
          <a:p>
            <a:pPr marL="342900" marR="0" lvl="0" indent="-342900">
              <a:spcBef>
                <a:spcPts val="0"/>
              </a:spcBef>
              <a:spcAft>
                <a:spcPts val="0"/>
              </a:spcAft>
              <a:buAutoNum type="arabicPeriod" startAt="8"/>
            </a:pPr>
            <a:r>
              <a:rPr lang="en-US" dirty="0">
                <a:solidFill>
                  <a:schemeClr val="bg1"/>
                </a:solidFill>
                <a:ea typeface="Calibri" panose="020F0502020204030204" pitchFamily="34" charset="0"/>
                <a:cs typeface="Times New Roman" panose="02020603050405020304" pitchFamily="18" charset="0"/>
              </a:rPr>
              <a:t> </a:t>
            </a:r>
            <a:r>
              <a:rPr lang="en-US" dirty="0">
                <a:solidFill>
                  <a:schemeClr val="tx2"/>
                </a:solidFill>
                <a:ea typeface="Calibri" panose="020F0502020204030204" pitchFamily="34" charset="0"/>
                <a:cs typeface="Times New Roman" panose="02020603050405020304" pitchFamily="18" charset="0"/>
              </a:rPr>
              <a:t>Ponyboy</a:t>
            </a:r>
            <a:r>
              <a:rPr lang="en-US" dirty="0">
                <a:solidFill>
                  <a:schemeClr val="bg1"/>
                </a:solidFill>
                <a:ea typeface="Calibri" panose="020F0502020204030204" pitchFamily="34" charset="0"/>
                <a:cs typeface="Times New Roman" panose="02020603050405020304" pitchFamily="18" charset="0"/>
              </a:rPr>
              <a:t> </a:t>
            </a:r>
            <a:r>
              <a:rPr lang="en-US" dirty="0">
                <a:solidFill>
                  <a:schemeClr val="bg1"/>
                </a:solidFill>
                <a:effectLst/>
                <a:ea typeface="Calibri" panose="020F0502020204030204" pitchFamily="34" charset="0"/>
                <a:cs typeface="Times New Roman" panose="02020603050405020304" pitchFamily="18" charset="0"/>
              </a:rPr>
              <a:t>best fits “</a:t>
            </a:r>
            <a:r>
              <a:rPr lang="en-US" b="1" dirty="0">
                <a:solidFill>
                  <a:srgbClr val="3399CC"/>
                </a:solidFill>
                <a:effectLst/>
                <a:ea typeface="Calibri" panose="020F0502020204030204" pitchFamily="34" charset="0"/>
                <a:cs typeface="Times New Roman" panose="02020603050405020304" pitchFamily="18" charset="0"/>
              </a:rPr>
              <a:t>The Innocent”</a:t>
            </a:r>
            <a:r>
              <a:rPr lang="en-US" dirty="0">
                <a:solidFill>
                  <a:srgbClr val="3399CC"/>
                </a:solidFill>
                <a:effectLst/>
                <a:ea typeface="Calibri" panose="020F0502020204030204" pitchFamily="34" charset="0"/>
                <a:cs typeface="Times New Roman" panose="02020603050405020304" pitchFamily="18" charset="0"/>
              </a:rPr>
              <a:t> </a:t>
            </a:r>
            <a:r>
              <a:rPr lang="en-US" b="1" dirty="0">
                <a:solidFill>
                  <a:srgbClr val="3399CC"/>
                </a:solidFill>
                <a:effectLst/>
                <a:ea typeface="Calibri" panose="020F0502020204030204" pitchFamily="34" charset="0"/>
                <a:cs typeface="Times New Roman" panose="02020603050405020304" pitchFamily="18" charset="0"/>
              </a:rPr>
              <a:t>archetype</a:t>
            </a:r>
            <a:r>
              <a:rPr lang="en-US" b="1" dirty="0">
                <a:solidFill>
                  <a:schemeClr val="bg1"/>
                </a:solidFill>
                <a:ea typeface="Calibri" panose="020F0502020204030204" pitchFamily="34" charset="0"/>
                <a:cs typeface="Times New Roman" panose="02020603050405020304" pitchFamily="18" charset="0"/>
              </a:rPr>
              <a:t>. </a:t>
            </a:r>
            <a:r>
              <a:rPr lang="en-US" dirty="0">
                <a:solidFill>
                  <a:schemeClr val="bg1"/>
                </a:solidFill>
                <a:ea typeface="Calibri" panose="020F0502020204030204" pitchFamily="34" charset="0"/>
                <a:cs typeface="Times New Roman" panose="02020603050405020304" pitchFamily="18" charset="0"/>
              </a:rPr>
              <a:t>Pony acts without thinking, cares about others and doesn't like to fight.  </a:t>
            </a:r>
          </a:p>
          <a:p>
            <a:pPr marL="342900" marR="0" lvl="0" indent="-342900">
              <a:spcBef>
                <a:spcPts val="0"/>
              </a:spcBef>
              <a:spcAft>
                <a:spcPts val="0"/>
              </a:spcAft>
              <a:buAutoNum type="arabicPeriod" startAt="9"/>
            </a:pPr>
            <a:endParaRPr lang="en-US" b="1" dirty="0">
              <a:solidFill>
                <a:schemeClr val="bg1"/>
              </a:solidFill>
              <a:effectLst/>
              <a:ea typeface="Calibri" panose="020F0502020204030204" pitchFamily="34" charset="0"/>
              <a:cs typeface="Times New Roman" panose="02020603050405020304" pitchFamily="18" charset="0"/>
            </a:endParaRPr>
          </a:p>
          <a:p>
            <a:pPr marR="0" lvl="0">
              <a:spcBef>
                <a:spcPts val="0"/>
              </a:spcBef>
              <a:spcAft>
                <a:spcPts val="0"/>
              </a:spcAft>
            </a:pPr>
            <a:r>
              <a:rPr lang="en-US" b="1" dirty="0">
                <a:solidFill>
                  <a:schemeClr val="bg1"/>
                </a:solidFill>
                <a:effectLst/>
                <a:ea typeface="Calibri" panose="020F0502020204030204" pitchFamily="34" charset="0"/>
                <a:cs typeface="Times New Roman" panose="02020603050405020304" pitchFamily="18" charset="0"/>
              </a:rPr>
              <a:t>10.  </a:t>
            </a:r>
            <a:r>
              <a:rPr lang="en-US" b="1" dirty="0">
                <a:solidFill>
                  <a:srgbClr val="3399CC"/>
                </a:solidFill>
                <a:effectLst/>
                <a:ea typeface="Calibri" panose="020F0502020204030204" pitchFamily="34" charset="0"/>
                <a:cs typeface="Times New Roman" panose="02020603050405020304" pitchFamily="18" charset="0"/>
              </a:rPr>
              <a:t>Critical condition</a:t>
            </a:r>
            <a:r>
              <a:rPr lang="en-US" b="1" dirty="0">
                <a:solidFill>
                  <a:srgbClr val="3399CC"/>
                </a:solidFill>
                <a:ea typeface="Calibri" panose="020F0502020204030204" pitchFamily="34" charset="0"/>
                <a:cs typeface="Times New Roman" panose="02020603050405020304" pitchFamily="18" charset="0"/>
              </a:rPr>
              <a:t> </a:t>
            </a:r>
            <a:r>
              <a:rPr lang="en-US" dirty="0">
                <a:solidFill>
                  <a:schemeClr val="bg1"/>
                </a:solidFill>
                <a:ea typeface="Calibri" panose="020F0502020204030204" pitchFamily="34" charset="0"/>
                <a:cs typeface="Times New Roman" panose="02020603050405020304" pitchFamily="18" charset="0"/>
              </a:rPr>
              <a:t>means you are hanging on for life and </a:t>
            </a:r>
            <a:r>
              <a:rPr lang="en-US" dirty="0">
                <a:solidFill>
                  <a:schemeClr val="tx2"/>
                </a:solidFill>
                <a:ea typeface="Calibri" panose="020F0502020204030204" pitchFamily="34" charset="0"/>
                <a:cs typeface="Times New Roman" panose="02020603050405020304" pitchFamily="18" charset="0"/>
              </a:rPr>
              <a:t>might die</a:t>
            </a:r>
            <a:r>
              <a:rPr lang="en-US" dirty="0">
                <a:solidFill>
                  <a:schemeClr val="bg1"/>
                </a:solidFill>
                <a:ea typeface="Calibri" panose="020F0502020204030204" pitchFamily="34" charset="0"/>
                <a:cs typeface="Times New Roman" panose="02020603050405020304" pitchFamily="18" charset="0"/>
              </a:rPr>
              <a:t>.</a:t>
            </a:r>
          </a:p>
          <a:p>
            <a:pPr marL="342900" marR="0" lvl="0" indent="-342900">
              <a:spcBef>
                <a:spcPts val="0"/>
              </a:spcBef>
              <a:spcAft>
                <a:spcPts val="0"/>
              </a:spcAft>
              <a:buAutoNum type="arabicPeriod" startAt="10"/>
            </a:pPr>
            <a:endParaRPr lang="en-US"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AutoNum type="arabicPeriod" startAt="10"/>
            </a:pPr>
            <a:endParaRPr lang="en-US" dirty="0">
              <a:solidFill>
                <a:schemeClr val="bg1"/>
              </a:solidFill>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725C589-FF5A-4458-8BCB-3868A95C8E58}"/>
              </a:ext>
            </a:extLst>
          </p:cNvPr>
          <p:cNvSpPr/>
          <p:nvPr/>
        </p:nvSpPr>
        <p:spPr>
          <a:xfrm>
            <a:off x="6451254" y="6294608"/>
            <a:ext cx="2378152" cy="369332"/>
          </a:xfrm>
          <a:prstGeom prst="rect">
            <a:avLst/>
          </a:prstGeom>
        </p:spPr>
        <p:txBody>
          <a:bodyPr wrap="none">
            <a:spAutoFit/>
          </a:bodyPr>
          <a:lstStyle/>
          <a:p>
            <a:pPr lvl="0" algn="r"/>
            <a:r>
              <a:rPr lang="en-US" dirty="0">
                <a:solidFill>
                  <a:srgbClr val="FFDD00"/>
                </a:solidFill>
              </a:rPr>
              <a:t>Self-score: ______ /10</a:t>
            </a:r>
          </a:p>
        </p:txBody>
      </p:sp>
    </p:spTree>
    <p:extLst>
      <p:ext uri="{BB962C8B-B14F-4D97-AF65-F5344CB8AC3E}">
        <p14:creationId xmlns:p14="http://schemas.microsoft.com/office/powerpoint/2010/main" val="585987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79646"/>
            <a:ext cx="5655330" cy="836525"/>
          </a:xfrm>
          <a:noFill/>
        </p:spPr>
        <p:txBody>
          <a:bodyPr>
            <a:normAutofit/>
          </a:bodyPr>
          <a:lstStyle/>
          <a:p>
            <a:pPr algn="ctr" eaLnBrk="1" hangingPunct="1"/>
            <a:r>
              <a:rPr lang="en-US" sz="2700" dirty="0">
                <a:solidFill>
                  <a:schemeClr val="tx2"/>
                </a:solidFill>
              </a:rPr>
              <a:t>Retrieval Practice: Lesson 21</a:t>
            </a:r>
          </a:p>
        </p:txBody>
      </p:sp>
      <p:sp>
        <p:nvSpPr>
          <p:cNvPr id="3" name="TextBox 2">
            <a:extLst>
              <a:ext uri="{FF2B5EF4-FFF2-40B4-BE49-F238E27FC236}">
                <a16:creationId xmlns:a16="http://schemas.microsoft.com/office/drawing/2014/main" id="{00613E7B-F47E-4E01-ABFE-D8A55D67CFE2}"/>
              </a:ext>
            </a:extLst>
          </p:cNvPr>
          <p:cNvSpPr txBox="1"/>
          <p:nvPr/>
        </p:nvSpPr>
        <p:spPr>
          <a:xfrm>
            <a:off x="474467" y="597908"/>
            <a:ext cx="8409214" cy="3974614"/>
          </a:xfrm>
          <a:prstGeom prst="rect">
            <a:avLst/>
          </a:prstGeom>
          <a:noFill/>
        </p:spPr>
        <p:txBody>
          <a:bodyPr wrap="square" rtlCol="0">
            <a:spAutoFit/>
          </a:bodyPr>
          <a:lstStyle/>
          <a:p>
            <a:pPr marL="0" marR="0">
              <a:spcBef>
                <a:spcPts val="0"/>
              </a:spcBef>
              <a:spcAft>
                <a:spcPts val="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In one sentence, compare the </a:t>
            </a:r>
            <a:r>
              <a:rPr lang="en-US" sz="2000" b="1" dirty="0">
                <a:solidFill>
                  <a:srgbClr val="3399CC"/>
                </a:solidFill>
                <a:effectLst/>
                <a:ea typeface="Calibri" panose="020F0502020204030204" pitchFamily="34" charset="0"/>
                <a:cs typeface="Times New Roman" panose="02020603050405020304" pitchFamily="18" charset="0"/>
              </a:rPr>
              <a:t>social status</a:t>
            </a:r>
            <a:r>
              <a:rPr lang="en-US" sz="2000" dirty="0">
                <a:solidFill>
                  <a:srgbClr val="3399CC"/>
                </a:solidFill>
                <a:effectLst/>
                <a:ea typeface="Calibri" panose="020F0502020204030204" pitchFamily="34" charset="0"/>
                <a:cs typeface="Times New Roman" panose="02020603050405020304" pitchFamily="18" charset="0"/>
              </a:rPr>
              <a:t> </a:t>
            </a:r>
            <a:r>
              <a:rPr lang="en-US" sz="2000" dirty="0">
                <a:solidFill>
                  <a:schemeClr val="bg1"/>
                </a:solidFill>
                <a:effectLst/>
                <a:ea typeface="Calibri" panose="020F0502020204030204" pitchFamily="34" charset="0"/>
                <a:cs typeface="Times New Roman" panose="02020603050405020304" pitchFamily="18" charset="0"/>
              </a:rPr>
              <a:t>of the Socs and greasers.</a:t>
            </a:r>
          </a:p>
          <a:p>
            <a:pPr marL="342900" marR="0" lvl="0" indent="-342900">
              <a:lnSpc>
                <a:spcPct val="200000"/>
              </a:lnSpc>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is an </a:t>
            </a:r>
            <a:r>
              <a:rPr lang="en-US" sz="2000" b="1" dirty="0">
                <a:solidFill>
                  <a:srgbClr val="3399CC"/>
                </a:solidFill>
                <a:effectLst/>
                <a:ea typeface="Calibri" panose="020F0502020204030204" pitchFamily="34" charset="0"/>
                <a:cs typeface="Times New Roman" panose="02020603050405020304" pitchFamily="18" charset="0"/>
              </a:rPr>
              <a:t>archetype</a:t>
            </a:r>
            <a:r>
              <a:rPr lang="en-US" sz="2000" dirty="0">
                <a:solidFill>
                  <a:schemeClr val="bg1"/>
                </a:solidFill>
                <a:effectLst/>
                <a:ea typeface="Calibri" panose="020F0502020204030204" pitchFamily="34" charset="0"/>
                <a:cs typeface="Times New Roman" panose="02020603050405020304" pitchFamily="18" charset="0"/>
              </a:rPr>
              <a:t>?</a:t>
            </a:r>
          </a:p>
          <a:p>
            <a:pPr marL="342900" marR="0" lvl="0" indent="-342900">
              <a:lnSpc>
                <a:spcPct val="200000"/>
              </a:lnSpc>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Who from the novel might represent the archetype of the </a:t>
            </a:r>
            <a:r>
              <a:rPr lang="en-US" sz="2000" b="1" dirty="0">
                <a:solidFill>
                  <a:srgbClr val="3399CC"/>
                </a:solidFill>
                <a:effectLst/>
                <a:ea typeface="Calibri" panose="020F0502020204030204" pitchFamily="34" charset="0"/>
                <a:cs typeface="Times New Roman" panose="02020603050405020304" pitchFamily="18" charset="0"/>
              </a:rPr>
              <a:t>Tragic Hero</a:t>
            </a:r>
            <a:r>
              <a:rPr lang="en-US" sz="2000" dirty="0">
                <a:solidFill>
                  <a:schemeClr val="bg1"/>
                </a:solidFill>
                <a:effectLst/>
                <a:ea typeface="Calibri" panose="020F0502020204030204" pitchFamily="34" charset="0"/>
                <a:cs typeface="Times New Roman" panose="02020603050405020304" pitchFamily="18" charset="0"/>
              </a:rPr>
              <a:t>? Why?</a:t>
            </a:r>
          </a:p>
          <a:p>
            <a:pPr marL="342900" marR="0" lvl="0" indent="-342900">
              <a:lnSpc>
                <a:spcPct val="200000"/>
              </a:lnSpc>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Who from the novel might represent the archetype of the</a:t>
            </a:r>
            <a:r>
              <a:rPr lang="en-US" sz="2000" b="1" dirty="0">
                <a:solidFill>
                  <a:schemeClr val="bg1"/>
                </a:solidFill>
                <a:effectLst/>
                <a:ea typeface="Calibri" panose="020F0502020204030204" pitchFamily="34" charset="0"/>
                <a:cs typeface="Times New Roman" panose="02020603050405020304" pitchFamily="18" charset="0"/>
              </a:rPr>
              <a:t> </a:t>
            </a:r>
            <a:r>
              <a:rPr lang="en-US" sz="2000" b="1" dirty="0">
                <a:solidFill>
                  <a:srgbClr val="3399CC"/>
                </a:solidFill>
                <a:effectLst/>
                <a:ea typeface="Calibri" panose="020F0502020204030204" pitchFamily="34" charset="0"/>
                <a:cs typeface="Times New Roman" panose="02020603050405020304" pitchFamily="18" charset="0"/>
              </a:rPr>
              <a:t>Caregiver</a:t>
            </a:r>
            <a:r>
              <a:rPr lang="en-US" sz="2000" dirty="0">
                <a:solidFill>
                  <a:schemeClr val="bg1"/>
                </a:solidFill>
                <a:effectLst/>
                <a:ea typeface="Calibri" panose="020F0502020204030204" pitchFamily="34" charset="0"/>
                <a:cs typeface="Times New Roman" panose="02020603050405020304" pitchFamily="18" charset="0"/>
              </a:rPr>
              <a:t>? Why?</a:t>
            </a:r>
          </a:p>
          <a:p>
            <a:pPr marL="342900" marR="0" lvl="0" indent="-342900">
              <a:lnSpc>
                <a:spcPct val="200000"/>
              </a:lnSpc>
              <a:spcBef>
                <a:spcPts val="0"/>
              </a:spcBef>
              <a:spcAft>
                <a:spcPts val="0"/>
              </a:spcAft>
              <a:buFont typeface="+mj-lt"/>
              <a:buAutoNum type="arabicPeriod"/>
            </a:pPr>
            <a:r>
              <a:rPr lang="en-US" sz="2000" dirty="0">
                <a:solidFill>
                  <a:schemeClr val="bg1"/>
                </a:solidFill>
                <a:effectLst/>
                <a:ea typeface="Calibri" panose="020F0502020204030204" pitchFamily="34" charset="0"/>
                <a:cs typeface="Times New Roman" panose="02020603050405020304" pitchFamily="18" charset="0"/>
              </a:rPr>
              <a:t>What is </a:t>
            </a:r>
            <a:r>
              <a:rPr lang="en-US" sz="2000" b="1" dirty="0">
                <a:solidFill>
                  <a:srgbClr val="3399CC"/>
                </a:solidFill>
                <a:effectLst/>
                <a:ea typeface="Calibri" panose="020F0502020204030204" pitchFamily="34" charset="0"/>
                <a:cs typeface="Times New Roman" panose="02020603050405020304" pitchFamily="18" charset="0"/>
              </a:rPr>
              <a:t>retrospective narration</a:t>
            </a:r>
            <a:r>
              <a:rPr lang="en-US" sz="2000" dirty="0">
                <a:solidFill>
                  <a:schemeClr val="bg1"/>
                </a:solidFill>
                <a:effectLst/>
                <a:ea typeface="Calibri" panose="020F0502020204030204" pitchFamily="34" charset="0"/>
                <a:cs typeface="Times New Roman" panose="02020603050405020304" pitchFamily="18" charset="0"/>
              </a:rPr>
              <a:t>? How have we seen it used in this novel?</a:t>
            </a:r>
          </a:p>
        </p:txBody>
      </p:sp>
      <p:sp>
        <p:nvSpPr>
          <p:cNvPr id="4" name="Explosion: 8 Points 3">
            <a:extLst>
              <a:ext uri="{FF2B5EF4-FFF2-40B4-BE49-F238E27FC236}">
                <a16:creationId xmlns:a16="http://schemas.microsoft.com/office/drawing/2014/main" id="{30E73C4E-797C-4C58-824B-E2B879501068}"/>
              </a:ext>
            </a:extLst>
          </p:cNvPr>
          <p:cNvSpPr/>
          <p:nvPr/>
        </p:nvSpPr>
        <p:spPr>
          <a:xfrm>
            <a:off x="6301543" y="4758660"/>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3F3F3F"/>
                </a:solidFill>
                <a:effectLst/>
                <a:uLnTx/>
                <a:uFillTx/>
                <a:latin typeface="Franklin Gothic Book"/>
                <a:ea typeface="+mn-ea"/>
                <a:cs typeface="+mn-cs"/>
              </a:rPr>
              <a:t>Take 3 minutes to complete these questions</a:t>
            </a:r>
          </a:p>
        </p:txBody>
      </p:sp>
    </p:spTree>
    <p:extLst>
      <p:ext uri="{BB962C8B-B14F-4D97-AF65-F5344CB8AC3E}">
        <p14:creationId xmlns:p14="http://schemas.microsoft.com/office/powerpoint/2010/main" val="4101324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79646"/>
            <a:ext cx="5655330" cy="836525"/>
          </a:xfrm>
          <a:noFill/>
        </p:spPr>
        <p:txBody>
          <a:bodyPr>
            <a:normAutofit fontScale="90000"/>
          </a:bodyPr>
          <a:lstStyle/>
          <a:p>
            <a:pPr algn="ctr" eaLnBrk="1" hangingPunct="1"/>
            <a:r>
              <a:rPr lang="en-US" sz="2700" dirty="0">
                <a:solidFill>
                  <a:schemeClr val="tx2"/>
                </a:solidFill>
              </a:rPr>
              <a:t>Retrieval Practice: Lesson 21</a:t>
            </a:r>
            <a:br>
              <a:rPr lang="en-US" sz="2700" dirty="0">
                <a:solidFill>
                  <a:schemeClr val="tx2"/>
                </a:solidFill>
              </a:rPr>
            </a:br>
            <a:r>
              <a:rPr lang="en-US" sz="2700" dirty="0">
                <a:solidFill>
                  <a:schemeClr val="tx2"/>
                </a:solidFill>
              </a:rPr>
              <a:t>(continued)</a:t>
            </a:r>
          </a:p>
        </p:txBody>
      </p:sp>
      <p:sp>
        <p:nvSpPr>
          <p:cNvPr id="3" name="TextBox 2">
            <a:extLst>
              <a:ext uri="{FF2B5EF4-FFF2-40B4-BE49-F238E27FC236}">
                <a16:creationId xmlns:a16="http://schemas.microsoft.com/office/drawing/2014/main" id="{00613E7B-F47E-4E01-ABFE-D8A55D67CFE2}"/>
              </a:ext>
            </a:extLst>
          </p:cNvPr>
          <p:cNvSpPr txBox="1"/>
          <p:nvPr/>
        </p:nvSpPr>
        <p:spPr>
          <a:xfrm>
            <a:off x="474467" y="597908"/>
            <a:ext cx="8409214" cy="4590167"/>
          </a:xfrm>
          <a:prstGeom prst="rect">
            <a:avLst/>
          </a:prstGeom>
          <a:noFill/>
        </p:spPr>
        <p:txBody>
          <a:bodyPr wrap="square" rtlCol="0">
            <a:spAutoFit/>
          </a:bodyPr>
          <a:lstStyle/>
          <a:p>
            <a:pPr marL="0" marR="0">
              <a:spcBef>
                <a:spcPts val="0"/>
              </a:spcBef>
              <a:spcAft>
                <a:spcPts val="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AutoNum type="arabicPeriod" startAt="6"/>
            </a:pPr>
            <a:r>
              <a:rPr lang="en-US" sz="20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is written using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first-person narration</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What does this mean?</a:t>
            </a:r>
          </a:p>
          <a:p>
            <a:pPr marL="342900" marR="0" lvl="0" indent="-342900">
              <a:lnSpc>
                <a:spcPct val="150000"/>
              </a:lnSpc>
              <a:spcBef>
                <a:spcPts val="0"/>
              </a:spcBef>
              <a:spcAft>
                <a:spcPts val="0"/>
              </a:spcAft>
              <a:buAutoNum type="arabicPeriod" startAt="6"/>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Explain at least one way Hinton has used the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motif</a:t>
            </a:r>
            <a:r>
              <a:rPr lang="en-US" sz="20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of family throughout the novel.</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AutoNum type="arabicPeriod" startAt="6"/>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Complete the following sentence using but, because, or so: </a:t>
            </a:r>
            <a:r>
              <a:rPr lang="en-US" sz="20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Johnny fits the </a:t>
            </a:r>
            <a:r>
              <a:rPr lang="en-US" sz="2000" b="1" i="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Victim archetype</a:t>
            </a:r>
            <a:r>
              <a:rPr lang="en-US" sz="2000" i="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i="1" dirty="0">
              <a:solidFill>
                <a:srgbClr val="3399C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AutoNum type="arabicPeriod" startAt="6"/>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Describe at least two things you know about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1960s mainstream 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AutoNum type="arabicPeriod" startAt="6"/>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Why might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1960s society</a:t>
            </a:r>
            <a:r>
              <a:rPr lang="en-US" sz="20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have been judgmental of the greasers?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343915" y="4838171"/>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3F3F3F"/>
                </a:solidFill>
                <a:effectLst/>
                <a:uLnTx/>
                <a:uFillTx/>
                <a:latin typeface="Franklin Gothic Book"/>
                <a:ea typeface="+mn-ea"/>
                <a:cs typeface="+mn-cs"/>
              </a:rPr>
              <a:t>Take 3 minutes to complete these questions</a:t>
            </a:r>
          </a:p>
        </p:txBody>
      </p:sp>
    </p:spTree>
    <p:extLst>
      <p:ext uri="{BB962C8B-B14F-4D97-AF65-F5344CB8AC3E}">
        <p14:creationId xmlns:p14="http://schemas.microsoft.com/office/powerpoint/2010/main" val="132891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21</a:t>
            </a:r>
            <a:br>
              <a:rPr lang="en-US" sz="2700" dirty="0">
                <a:solidFill>
                  <a:schemeClr val="tx2"/>
                </a:solidFill>
              </a:rPr>
            </a:b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637952" y="766197"/>
            <a:ext cx="8443245" cy="6001643"/>
          </a:xfrm>
          <a:prstGeom prst="rect">
            <a:avLst/>
          </a:prstGeom>
          <a:noFill/>
        </p:spPr>
        <p:txBody>
          <a:bodyPr wrap="square" rtlCol="0">
            <a:spAutoFit/>
          </a:bodyPr>
          <a:lstStyle/>
          <a:p>
            <a:pPr marL="457200" lvl="0" indent="-457200">
              <a:buFont typeface="+mj-lt"/>
              <a:buAutoNum type="arabicPeriod"/>
            </a:pPr>
            <a:r>
              <a:rPr lang="en-US" dirty="0">
                <a:solidFill>
                  <a:schemeClr val="bg1"/>
                </a:solidFill>
              </a:rPr>
              <a:t>The </a:t>
            </a:r>
            <a:r>
              <a:rPr lang="en-US" b="1" dirty="0">
                <a:solidFill>
                  <a:srgbClr val="3399CC"/>
                </a:solidFill>
              </a:rPr>
              <a:t>Socs</a:t>
            </a:r>
            <a:r>
              <a:rPr lang="en-US" dirty="0">
                <a:solidFill>
                  <a:srgbClr val="3399CC"/>
                </a:solidFill>
              </a:rPr>
              <a:t> </a:t>
            </a:r>
            <a:r>
              <a:rPr lang="en-US" dirty="0">
                <a:solidFill>
                  <a:schemeClr val="bg1"/>
                </a:solidFill>
              </a:rPr>
              <a:t>are considered </a:t>
            </a:r>
            <a:r>
              <a:rPr lang="en-US" dirty="0">
                <a:solidFill>
                  <a:schemeClr val="tx2"/>
                </a:solidFill>
              </a:rPr>
              <a:t>wealthy upper class </a:t>
            </a:r>
            <a:r>
              <a:rPr lang="en-US" dirty="0">
                <a:solidFill>
                  <a:schemeClr val="bg1"/>
                </a:solidFill>
              </a:rPr>
              <a:t>while the </a:t>
            </a:r>
            <a:r>
              <a:rPr lang="en-US" dirty="0">
                <a:solidFill>
                  <a:srgbClr val="3399CC"/>
                </a:solidFill>
              </a:rPr>
              <a:t>greasers</a:t>
            </a:r>
            <a:r>
              <a:rPr lang="en-US" dirty="0">
                <a:solidFill>
                  <a:schemeClr val="bg1"/>
                </a:solidFill>
              </a:rPr>
              <a:t> are lower </a:t>
            </a:r>
            <a:r>
              <a:rPr lang="en-US" dirty="0">
                <a:solidFill>
                  <a:schemeClr val="tx2"/>
                </a:solidFill>
              </a:rPr>
              <a:t>working class  status</a:t>
            </a:r>
            <a:r>
              <a:rPr lang="en-US" dirty="0">
                <a:solidFill>
                  <a:schemeClr val="bg1"/>
                </a:solidFill>
              </a:rPr>
              <a:t>.    </a:t>
            </a:r>
          </a:p>
          <a:p>
            <a:pPr marL="457200" lvl="0" indent="-457200">
              <a:buFont typeface="+mj-lt"/>
              <a:buAutoNum type="arabicPeriod"/>
            </a:pPr>
            <a:endParaRPr lang="en-US" dirty="0">
              <a:solidFill>
                <a:schemeClr val="bg1"/>
              </a:solidFill>
            </a:endParaRPr>
          </a:p>
          <a:p>
            <a:pPr marL="457200" lvl="0" indent="-457200">
              <a:buFont typeface="+mj-lt"/>
              <a:buAutoNum type="arabicPeriod"/>
            </a:pPr>
            <a:r>
              <a:rPr lang="en-US" dirty="0">
                <a:solidFill>
                  <a:schemeClr val="bg1"/>
                </a:solidFill>
              </a:rPr>
              <a:t>An </a:t>
            </a:r>
            <a:r>
              <a:rPr lang="en-US" b="1" dirty="0">
                <a:solidFill>
                  <a:srgbClr val="3399CC"/>
                </a:solidFill>
              </a:rPr>
              <a:t>archetype</a:t>
            </a:r>
            <a:r>
              <a:rPr lang="en-US" dirty="0">
                <a:solidFill>
                  <a:schemeClr val="bg1"/>
                </a:solidFill>
              </a:rPr>
              <a:t> is </a:t>
            </a: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a classic example of a </a:t>
            </a:r>
            <a:r>
              <a:rPr lang="en-US" dirty="0">
                <a:solidFill>
                  <a:schemeClr val="tx2"/>
                </a:solidFill>
                <a:latin typeface="Franklin Gothic Book" panose="020B0503020102020204" pitchFamily="34" charset="0"/>
                <a:ea typeface="Calibri" panose="020F0502020204030204" pitchFamily="34" charset="0"/>
                <a:cs typeface="Calibri" panose="020F0502020204030204" pitchFamily="34" charset="0"/>
              </a:rPr>
              <a:t>character or thing </a:t>
            </a: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that </a:t>
            </a:r>
            <a:r>
              <a:rPr lang="en-US" dirty="0">
                <a:solidFill>
                  <a:schemeClr val="tx2"/>
                </a:solidFill>
                <a:latin typeface="Franklin Gothic Book" panose="020B0503020102020204" pitchFamily="34" charset="0"/>
                <a:ea typeface="Calibri" panose="020F0502020204030204" pitchFamily="34" charset="0"/>
                <a:cs typeface="Calibri" panose="020F0502020204030204" pitchFamily="34" charset="0"/>
              </a:rPr>
              <a:t>recurs</a:t>
            </a: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 throughout literature.</a:t>
            </a:r>
          </a:p>
          <a:p>
            <a:pPr marL="457200" lvl="0" indent="-457200">
              <a:buFont typeface="+mj-lt"/>
              <a:buAutoNum type="arabicPeriod"/>
            </a:pPr>
            <a:endPar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endParaRPr>
          </a:p>
          <a:p>
            <a:pPr marL="457200" lvl="0" indent="-457200">
              <a:buFont typeface="+mj-lt"/>
              <a:buAutoNum type="arabicPeriod"/>
            </a:pP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Some might describe</a:t>
            </a:r>
            <a:r>
              <a:rPr lang="en-US" b="1"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 </a:t>
            </a:r>
            <a:r>
              <a:rPr lang="en-US" b="1" dirty="0">
                <a:solidFill>
                  <a:schemeClr val="tx2"/>
                </a:solidFill>
                <a:latin typeface="Franklin Gothic Book" panose="020B0503020102020204" pitchFamily="34" charset="0"/>
                <a:ea typeface="Calibri" panose="020F0502020204030204" pitchFamily="34" charset="0"/>
                <a:cs typeface="Calibri" panose="020F0502020204030204" pitchFamily="34" charset="0"/>
              </a:rPr>
              <a:t>Johnny </a:t>
            </a: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as the </a:t>
            </a:r>
            <a:r>
              <a:rPr lang="en-US" b="1" dirty="0">
                <a:solidFill>
                  <a:srgbClr val="3399CC"/>
                </a:solidFill>
                <a:latin typeface="Franklin Gothic Book" panose="020B0503020102020204" pitchFamily="34" charset="0"/>
                <a:ea typeface="Calibri" panose="020F0502020204030204" pitchFamily="34" charset="0"/>
                <a:cs typeface="Calibri" panose="020F0502020204030204" pitchFamily="34" charset="0"/>
              </a:rPr>
              <a:t>tragic hero archetype. </a:t>
            </a:r>
            <a:r>
              <a:rPr lang="en-US" dirty="0">
                <a:solidFill>
                  <a:srgbClr val="3399CC"/>
                </a:solidFill>
                <a:latin typeface="Franklin Gothic Book" panose="020B0503020102020204" pitchFamily="34" charset="0"/>
                <a:ea typeface="Calibri" panose="020F0502020204030204" pitchFamily="34" charset="0"/>
                <a:cs typeface="Calibri" panose="020F0502020204030204" pitchFamily="34" charset="0"/>
              </a:rPr>
              <a:t> </a:t>
            </a: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Johnny kills Bob Shelton to save Ponyboy’s life and then redeems himself by sacrificing his own life to save the school children from the burning church.  </a:t>
            </a:r>
          </a:p>
          <a:p>
            <a:pPr marL="457200" lvl="0" indent="-457200">
              <a:buFont typeface="+mj-lt"/>
              <a:buAutoNum type="arabicPeriod"/>
            </a:pPr>
            <a:endPar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endParaRPr>
          </a:p>
          <a:p>
            <a:pPr marL="457200" lvl="0" indent="-457200">
              <a:buFont typeface="+mj-lt"/>
              <a:buAutoNum type="arabicPeriod"/>
            </a:pP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The </a:t>
            </a:r>
            <a:r>
              <a:rPr lang="en-US" b="1" dirty="0">
                <a:solidFill>
                  <a:srgbClr val="3399CC"/>
                </a:solidFill>
                <a:latin typeface="Franklin Gothic Book" panose="020B0503020102020204" pitchFamily="34" charset="0"/>
                <a:ea typeface="Calibri" panose="020F0502020204030204" pitchFamily="34" charset="0"/>
                <a:cs typeface="Calibri" panose="020F0502020204030204" pitchFamily="34" charset="0"/>
              </a:rPr>
              <a:t>caregiver archetype </a:t>
            </a: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can be seen in the character </a:t>
            </a:r>
            <a:r>
              <a:rPr lang="en-US" dirty="0">
                <a:solidFill>
                  <a:schemeClr val="tx2"/>
                </a:solidFill>
                <a:latin typeface="Franklin Gothic Book" panose="020B0503020102020204" pitchFamily="34" charset="0"/>
                <a:ea typeface="Calibri" panose="020F0502020204030204" pitchFamily="34" charset="0"/>
                <a:cs typeface="Calibri" panose="020F0502020204030204" pitchFamily="34" charset="0"/>
              </a:rPr>
              <a:t>Darry</a:t>
            </a: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  Darry acts as Sodapop and Ponyboy’s guardian after their parents are killed in an automobile accident.  A caregiver’s core desire is to protect and care for others and Darry does everything he can to protect his brothers and keep them out of trouble.   </a:t>
            </a:r>
            <a:endParaRPr lang="en-US" b="1" dirty="0">
              <a:solidFill>
                <a:schemeClr val="bg1"/>
              </a:solidFill>
              <a:latin typeface="Franklin Gothic Book" panose="020B0503020102020204" pitchFamily="34" charset="0"/>
              <a:ea typeface="Calibri" panose="020F0502020204030204" pitchFamily="34" charset="0"/>
              <a:cs typeface="Calibri" panose="020F0502020204030204" pitchFamily="34" charset="0"/>
            </a:endParaRPr>
          </a:p>
          <a:p>
            <a:pPr marL="457200" lvl="0" indent="-457200">
              <a:buFont typeface="+mj-lt"/>
              <a:buAutoNum type="arabicPeriod"/>
            </a:pPr>
            <a:endParaRPr lang="en-US" b="1" dirty="0">
              <a:solidFill>
                <a:schemeClr val="bg1"/>
              </a:solidFill>
              <a:latin typeface="Franklin Gothic Book" panose="020B0503020102020204" pitchFamily="34" charset="0"/>
              <a:ea typeface="Calibri" panose="020F0502020204030204" pitchFamily="34" charset="0"/>
              <a:cs typeface="Calibri" panose="020F0502020204030204" pitchFamily="34" charset="0"/>
            </a:endParaRPr>
          </a:p>
          <a:p>
            <a:pPr marL="457200" lvl="0" indent="-457200">
              <a:buFont typeface="+mj-lt"/>
              <a:buAutoNum type="arabicPeriod"/>
            </a:pPr>
            <a:r>
              <a:rPr lang="en-US" b="1" dirty="0">
                <a:solidFill>
                  <a:srgbClr val="3399CC"/>
                </a:solidFill>
                <a:latin typeface="Franklin Gothic Book" panose="020B0503020102020204" pitchFamily="34" charset="0"/>
                <a:ea typeface="Calibri" panose="020F0502020204030204" pitchFamily="34" charset="0"/>
                <a:cs typeface="Calibri" panose="020F0502020204030204" pitchFamily="34" charset="0"/>
              </a:rPr>
              <a:t>Retrospective narration </a:t>
            </a:r>
            <a:r>
              <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rPr>
              <a:t>is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 story that </a:t>
            </a: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reflects</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on something that happened in </a:t>
            </a: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the past</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often </a:t>
            </a: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with more insight</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It is used on page 36, when Ponyboy says, </a:t>
            </a:r>
            <a:r>
              <a:rPr lang="en-US" i="1" dirty="0">
                <a:solidFill>
                  <a:schemeClr val="bg1"/>
                </a:solidFill>
              </a:rPr>
              <a:t>I know better now.”</a:t>
            </a:r>
            <a:endParaRPr lang="en-US" dirty="0">
              <a:solidFill>
                <a:schemeClr val="bg1"/>
              </a:solidFill>
              <a:latin typeface="Franklin Gothic Book" panose="020B0503020102020204" pitchFamily="34" charset="0"/>
              <a:ea typeface="Calibri" panose="020F0502020204030204" pitchFamily="34" charset="0"/>
              <a:cs typeface="Calibri" panose="020F0502020204030204" pitchFamily="34" charset="0"/>
            </a:endParaRPr>
          </a:p>
          <a:p>
            <a:pPr lvl="0"/>
            <a:endParaRPr lang="en-US" sz="2000" dirty="0">
              <a:solidFill>
                <a:schemeClr val="bg1"/>
              </a:solidFill>
              <a:latin typeface="Franklin Gothic Book" panose="020B0503020102020204" pitchFamily="34" charset="0"/>
              <a:ea typeface="Calibri" panose="020F0502020204030204" pitchFamily="34" charset="0"/>
              <a:cs typeface="Calibri" panose="020F0502020204030204" pitchFamily="34" charset="0"/>
            </a:endParaRPr>
          </a:p>
          <a:p>
            <a:pPr lvl="0"/>
            <a:endParaRPr lang="en-US" sz="2000" dirty="0">
              <a:solidFill>
                <a:schemeClr val="bg1"/>
              </a:solidFill>
              <a:latin typeface="Franklin Gothic Book" panose="020B0503020102020204" pitchFamily="34" charset="0"/>
              <a:cs typeface="Calibri" panose="020F0502020204030204" pitchFamily="34" charset="0"/>
            </a:endParaRPr>
          </a:p>
          <a:p>
            <a:pPr marL="457200" lvl="0" indent="-457200">
              <a:buFont typeface="+mj-lt"/>
              <a:buAutoNum type="arabicPeriod"/>
            </a:pPr>
            <a:endParaRPr lang="en-US" sz="2000" dirty="0">
              <a:solidFill>
                <a:schemeClr val="bg1"/>
              </a:solidFill>
            </a:endParaRPr>
          </a:p>
        </p:txBody>
      </p:sp>
    </p:spTree>
    <p:extLst>
      <p:ext uri="{BB962C8B-B14F-4D97-AF65-F5344CB8AC3E}">
        <p14:creationId xmlns:p14="http://schemas.microsoft.com/office/powerpoint/2010/main" val="22666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21</a:t>
            </a:r>
            <a:br>
              <a:rPr lang="en-US" sz="2700" dirty="0">
                <a:solidFill>
                  <a:schemeClr val="tx2"/>
                </a:solidFill>
              </a:rPr>
            </a:br>
            <a:r>
              <a:rPr lang="en-US" sz="2700" dirty="0">
                <a:solidFill>
                  <a:schemeClr val="tx2"/>
                </a:solidFill>
              </a:rPr>
              <a:t>(continued)</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511793" y="612322"/>
            <a:ext cx="8600805" cy="6636560"/>
          </a:xfrm>
          <a:prstGeom prst="rect">
            <a:avLst/>
          </a:prstGeom>
          <a:noFill/>
        </p:spPr>
        <p:txBody>
          <a:bodyPr wrap="square" rtlCol="0">
            <a:spAutoFit/>
          </a:bodyPr>
          <a:lstStyle/>
          <a:p>
            <a:pPr lvl="0"/>
            <a:endParaRPr lang="en-US" sz="2000" dirty="0">
              <a:solidFill>
                <a:schemeClr val="bg1"/>
              </a:solidFill>
            </a:endParaRPr>
          </a:p>
          <a:p>
            <a:pPr lvl="0"/>
            <a:r>
              <a:rPr lang="en-US" b="1" dirty="0">
                <a:solidFill>
                  <a:schemeClr val="bg1"/>
                </a:solidFill>
              </a:rPr>
              <a:t>6.  </a:t>
            </a:r>
            <a:r>
              <a:rPr lang="en-US" b="1" dirty="0">
                <a:solidFill>
                  <a:srgbClr val="3399CC"/>
                </a:solidFill>
              </a:rPr>
              <a:t>First person narration </a:t>
            </a:r>
            <a:r>
              <a:rPr lang="en-US" dirty="0">
                <a:solidFill>
                  <a:schemeClr val="bg1"/>
                </a:solidFill>
              </a:rPr>
              <a:t>means the story is told from the point of view of a character in the story.   In the Outsiders, the story is told from the point of view of Ponyboy.</a:t>
            </a:r>
          </a:p>
          <a:p>
            <a:pPr marL="457200" lvl="0" indent="-457200">
              <a:buAutoNum type="arabicPeriod" startAt="6"/>
            </a:pPr>
            <a:endParaRPr lang="en-US" dirty="0">
              <a:solidFill>
                <a:schemeClr val="bg1"/>
              </a:solidFill>
            </a:endParaRPr>
          </a:p>
          <a:p>
            <a:pPr lvl="0"/>
            <a:r>
              <a:rPr lang="en-US" dirty="0">
                <a:solidFill>
                  <a:schemeClr val="bg1"/>
                </a:solidFill>
              </a:rPr>
              <a:t>7.  S.E. Hinton uses the </a:t>
            </a:r>
            <a:r>
              <a:rPr lang="en-US" b="1" dirty="0">
                <a:solidFill>
                  <a:srgbClr val="3399CC"/>
                </a:solidFill>
              </a:rPr>
              <a:t>motif</a:t>
            </a:r>
            <a:r>
              <a:rPr lang="en-US" dirty="0">
                <a:solidFill>
                  <a:schemeClr val="bg1"/>
                </a:solidFill>
              </a:rPr>
              <a:t> of family specifically showing that </a:t>
            </a:r>
            <a:r>
              <a:rPr lang="en-US" dirty="0">
                <a:solidFill>
                  <a:schemeClr val="tx2"/>
                </a:solidFill>
              </a:rPr>
              <a:t>family can be the friends in your inner circle</a:t>
            </a:r>
            <a:r>
              <a:rPr lang="en-US" dirty="0">
                <a:solidFill>
                  <a:schemeClr val="bg1"/>
                </a:solidFill>
              </a:rPr>
              <a:t>.  The greasers are not a family, but they support each other the way a family is supposed to.  The gang acts like a surrogate family.</a:t>
            </a:r>
          </a:p>
          <a:p>
            <a:pPr marL="457200" lvl="0" indent="-457200">
              <a:buAutoNum type="arabicPeriod" startAt="6"/>
            </a:pPr>
            <a:endParaRPr lang="en-US" dirty="0">
              <a:solidFill>
                <a:schemeClr val="bg1"/>
              </a:solidFill>
            </a:endParaRPr>
          </a:p>
          <a:p>
            <a:pPr lvl="0"/>
            <a:r>
              <a:rPr lang="en-US" b="1" dirty="0">
                <a:solidFill>
                  <a:schemeClr val="bg1"/>
                </a:solidFill>
              </a:rPr>
              <a:t>8.  </a:t>
            </a:r>
            <a:r>
              <a:rPr lang="en-US" b="1" dirty="0">
                <a:solidFill>
                  <a:srgbClr val="3399CC"/>
                </a:solidFill>
              </a:rPr>
              <a:t>Johnny fits the victim archetype because </a:t>
            </a:r>
            <a:r>
              <a:rPr lang="en-US" dirty="0">
                <a:solidFill>
                  <a:schemeClr val="bg1"/>
                </a:solidFill>
              </a:rPr>
              <a:t>he continually </a:t>
            </a:r>
            <a:r>
              <a:rPr lang="en-US" dirty="0">
                <a:solidFill>
                  <a:schemeClr val="tx2"/>
                </a:solidFill>
              </a:rPr>
              <a:t>faced misfortune </a:t>
            </a:r>
            <a:r>
              <a:rPr lang="en-US" dirty="0">
                <a:solidFill>
                  <a:schemeClr val="bg1"/>
                </a:solidFill>
              </a:rPr>
              <a:t>both when he tried to protect Ponyboy and killed Bob Shelton and when he saved the children in the church and critically injured himself.  </a:t>
            </a:r>
          </a:p>
          <a:p>
            <a:pPr marL="457200" lvl="0" indent="-457200">
              <a:buAutoNum type="arabicPeriod" startAt="6"/>
            </a:pPr>
            <a:endParaRPr lang="en-US" dirty="0">
              <a:solidFill>
                <a:schemeClr val="bg1"/>
              </a:solidFill>
            </a:endParaRPr>
          </a:p>
          <a:p>
            <a:pPr marR="0" lvl="0">
              <a:lnSpc>
                <a:spcPct val="107000"/>
              </a:lnSpc>
              <a:spcBef>
                <a:spcPts val="0"/>
              </a:spcBef>
              <a:spcAft>
                <a:spcPts val="0"/>
              </a:spcAft>
            </a:pPr>
            <a:r>
              <a:rPr lang="en-US" dirty="0">
                <a:solidFill>
                  <a:schemeClr val="bg1"/>
                </a:solidFill>
              </a:rPr>
              <a:t>9.  1960’s mainstream culture held the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expectation that </a:t>
            </a:r>
          </a:p>
          <a:p>
            <a:pPr marL="800100" lvl="1" indent="-342900">
              <a:buFont typeface="Symbol" panose="05050102010706020507" pitchFamily="18" charset="2"/>
              <a:buChar char=""/>
            </a:pP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women stay home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to care for the children and the home.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800"/>
              </a:spcAft>
              <a:buFont typeface="Symbol" panose="05050102010706020507" pitchFamily="18" charset="2"/>
              <a:buChar char=""/>
            </a:pP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children be quiet</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polite, and do as they are asked</a:t>
            </a:r>
          </a:p>
          <a:p>
            <a:pPr lvl="1">
              <a:spcAft>
                <a:spcPts val="800"/>
              </a:spcAft>
            </a:pPr>
            <a:endPar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a:spcAft>
                <a:spcPts val="800"/>
              </a:spcAft>
            </a:pP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10.  1960’s culture was judgmental of the</a:t>
            </a:r>
            <a:r>
              <a:rPr lang="en-US"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 greasers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because they seemed to </a:t>
            </a: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reject traditional roles, and behaviors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with their long slicked back hair, jeans, and leather clothing.</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buAutoNum type="arabicPeriod" startAt="6"/>
            </a:pPr>
            <a:endParaRPr lang="en-US" sz="2000" dirty="0">
              <a:solidFill>
                <a:schemeClr val="bg1"/>
              </a:solidFill>
            </a:endParaRPr>
          </a:p>
          <a:p>
            <a:pPr marL="457200" lvl="0" indent="-457200">
              <a:buAutoNum type="arabicPeriod" startAt="6"/>
            </a:pPr>
            <a:endParaRPr lang="en-US" sz="2000" dirty="0">
              <a:solidFill>
                <a:schemeClr val="bg1"/>
              </a:solidFill>
            </a:endParaRPr>
          </a:p>
          <a:p>
            <a:pPr lvl="0"/>
            <a:endParaRPr lang="en-US" sz="2000" dirty="0">
              <a:solidFill>
                <a:schemeClr val="tx2"/>
              </a:solidFill>
            </a:endParaRPr>
          </a:p>
        </p:txBody>
      </p:sp>
      <p:sp>
        <p:nvSpPr>
          <p:cNvPr id="4" name="Rectangle 3">
            <a:extLst>
              <a:ext uri="{FF2B5EF4-FFF2-40B4-BE49-F238E27FC236}">
                <a16:creationId xmlns:a16="http://schemas.microsoft.com/office/drawing/2014/main" id="{D725C589-FF5A-4458-8BCB-3868A95C8E58}"/>
              </a:ext>
            </a:extLst>
          </p:cNvPr>
          <p:cNvSpPr/>
          <p:nvPr/>
        </p:nvSpPr>
        <p:spPr>
          <a:xfrm>
            <a:off x="6254054" y="6215910"/>
            <a:ext cx="2378152" cy="369332"/>
          </a:xfrm>
          <a:prstGeom prst="rect">
            <a:avLst/>
          </a:prstGeom>
        </p:spPr>
        <p:txBody>
          <a:bodyPr wrap="none">
            <a:spAutoFit/>
          </a:bodyPr>
          <a:lstStyle/>
          <a:p>
            <a:pPr lvl="0" algn="r"/>
            <a:r>
              <a:rPr lang="en-US" dirty="0">
                <a:solidFill>
                  <a:srgbClr val="FFDD00"/>
                </a:solidFill>
              </a:rPr>
              <a:t>Self-score: ______ /10</a:t>
            </a:r>
          </a:p>
        </p:txBody>
      </p:sp>
    </p:spTree>
    <p:extLst>
      <p:ext uri="{BB962C8B-B14F-4D97-AF65-F5344CB8AC3E}">
        <p14:creationId xmlns:p14="http://schemas.microsoft.com/office/powerpoint/2010/main" val="15013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8945" y="226613"/>
            <a:ext cx="5655330" cy="821719"/>
          </a:xfrm>
          <a:noFill/>
        </p:spPr>
        <p:txBody>
          <a:bodyPr>
            <a:normAutofit fontScale="90000"/>
          </a:bodyPr>
          <a:lstStyle/>
          <a:p>
            <a:pPr algn="ctr" eaLnBrk="1" hangingPunct="1"/>
            <a:r>
              <a:rPr lang="en-US" sz="2700" dirty="0">
                <a:solidFill>
                  <a:schemeClr val="tx2"/>
                </a:solidFill>
              </a:rPr>
              <a:t>Retrieval Practice: Lesson 1 </a:t>
            </a:r>
            <a:br>
              <a:rPr lang="en-US" sz="2700" dirty="0">
                <a:solidFill>
                  <a:schemeClr val="tx2"/>
                </a:solidFill>
              </a:rPr>
            </a:br>
            <a:r>
              <a:rPr lang="en-US" sz="2200" dirty="0">
                <a:solidFill>
                  <a:schemeClr val="tx2"/>
                </a:solidFill>
              </a:rPr>
              <a:t>(</a:t>
            </a:r>
            <a:r>
              <a:rPr lang="en-US" sz="2200" i="1" dirty="0">
                <a:solidFill>
                  <a:schemeClr val="tx2"/>
                </a:solidFill>
              </a:rPr>
              <a:t>continued</a:t>
            </a:r>
            <a:r>
              <a:rPr lang="en-US" sz="2200" dirty="0">
                <a:solidFill>
                  <a:schemeClr val="tx2"/>
                </a:solidFill>
              </a:rPr>
              <a:t>)</a:t>
            </a:r>
            <a:br>
              <a:rPr lang="en-US" sz="2700" dirty="0">
                <a:solidFill>
                  <a:schemeClr val="tx2"/>
                </a:solidFill>
              </a:rPr>
            </a:br>
            <a:endParaRPr lang="en-US" sz="2700" dirty="0">
              <a:solidFill>
                <a:schemeClr val="bg1"/>
              </a:solidFill>
            </a:endParaRPr>
          </a:p>
        </p:txBody>
      </p:sp>
      <p:sp>
        <p:nvSpPr>
          <p:cNvPr id="2" name="TextBox 1">
            <a:extLst>
              <a:ext uri="{FF2B5EF4-FFF2-40B4-BE49-F238E27FC236}">
                <a16:creationId xmlns:a16="http://schemas.microsoft.com/office/drawing/2014/main" id="{B5558239-0A10-4E22-ADCE-7ADEDCBBEBA0}"/>
              </a:ext>
            </a:extLst>
          </p:cNvPr>
          <p:cNvSpPr txBox="1"/>
          <p:nvPr/>
        </p:nvSpPr>
        <p:spPr>
          <a:xfrm>
            <a:off x="102995" y="588167"/>
            <a:ext cx="8938009" cy="5755422"/>
          </a:xfrm>
          <a:prstGeom prst="rect">
            <a:avLst/>
          </a:prstGeom>
          <a:noFill/>
        </p:spPr>
        <p:txBody>
          <a:bodyPr wrap="square" rtlCol="0">
            <a:spAutoFit/>
          </a:bodyPr>
          <a:lstStyle/>
          <a:p>
            <a:endParaRPr lang="en-US" sz="2000" dirty="0">
              <a:solidFill>
                <a:schemeClr val="bg1"/>
              </a:solidFill>
            </a:endParaRPr>
          </a:p>
          <a:p>
            <a:pPr marL="0" marR="0">
              <a:spcBef>
                <a:spcPts val="0"/>
              </a:spcBef>
              <a:spcAft>
                <a:spcPts val="0"/>
              </a:spcAft>
            </a:pPr>
            <a:r>
              <a:rPr lang="en-US" sz="2000" dirty="0">
                <a:solidFill>
                  <a:schemeClr val="bg1"/>
                </a:solidFill>
              </a:rPr>
              <a:t> </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Reference the “Key Literary Terms” section of your Knowledge Organizer.</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none" strike="noStrike"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300000"/>
              </a:lnSpc>
              <a:spcBef>
                <a:spcPts val="0"/>
              </a:spcBef>
              <a:spcAft>
                <a:spcPts val="0"/>
              </a:spcAft>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6. What is an</a:t>
            </a:r>
            <a:r>
              <a:rPr lang="en-US" sz="18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allusion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AutoNum type="arabicPeriod" startAt="7"/>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hyperbole</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AutoNum type="arabicPeriod" startAt="7"/>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If something is narrated in the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first-person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point of view, what does that mean?</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AutoNum type="arabicPeriod" startAt="7"/>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motif</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AutoNum type="arabicPeriod" startAt="7"/>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foreshadowing</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000" dirty="0">
              <a:solidFill>
                <a:schemeClr val="bg1"/>
              </a:solidFill>
            </a:endParaRPr>
          </a:p>
          <a:p>
            <a:r>
              <a:rPr lang="en-US" sz="2000" dirty="0">
                <a:solidFill>
                  <a:schemeClr val="bg1"/>
                </a:solidFill>
              </a:rPr>
              <a:t>	</a:t>
            </a:r>
          </a:p>
        </p:txBody>
      </p:sp>
      <p:sp>
        <p:nvSpPr>
          <p:cNvPr id="5" name="Explosion: 8 Points 4">
            <a:extLst>
              <a:ext uri="{FF2B5EF4-FFF2-40B4-BE49-F238E27FC236}">
                <a16:creationId xmlns:a16="http://schemas.microsoft.com/office/drawing/2014/main" id="{B269E51F-CA87-4AC2-82D0-FA694D57A5EC}"/>
              </a:ext>
            </a:extLst>
          </p:cNvPr>
          <p:cNvSpPr/>
          <p:nvPr/>
        </p:nvSpPr>
        <p:spPr>
          <a:xfrm>
            <a:off x="6357573" y="4194817"/>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Tree>
    <p:extLst>
      <p:ext uri="{BB962C8B-B14F-4D97-AF65-F5344CB8AC3E}">
        <p14:creationId xmlns:p14="http://schemas.microsoft.com/office/powerpoint/2010/main" val="3102174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79646"/>
            <a:ext cx="5655330" cy="836525"/>
          </a:xfrm>
          <a:noFill/>
        </p:spPr>
        <p:txBody>
          <a:bodyPr>
            <a:normAutofit/>
          </a:bodyPr>
          <a:lstStyle/>
          <a:p>
            <a:pPr algn="ctr" eaLnBrk="1" hangingPunct="1"/>
            <a:r>
              <a:rPr lang="en-US" sz="2700" dirty="0">
                <a:solidFill>
                  <a:schemeClr val="tx2"/>
                </a:solidFill>
              </a:rPr>
              <a:t>Retrieval Practice: Lesson 23</a:t>
            </a:r>
          </a:p>
        </p:txBody>
      </p:sp>
      <p:sp>
        <p:nvSpPr>
          <p:cNvPr id="3" name="TextBox 2">
            <a:extLst>
              <a:ext uri="{FF2B5EF4-FFF2-40B4-BE49-F238E27FC236}">
                <a16:creationId xmlns:a16="http://schemas.microsoft.com/office/drawing/2014/main" id="{00613E7B-F47E-4E01-ABFE-D8A55D67CFE2}"/>
              </a:ext>
            </a:extLst>
          </p:cNvPr>
          <p:cNvSpPr txBox="1"/>
          <p:nvPr/>
        </p:nvSpPr>
        <p:spPr>
          <a:xfrm>
            <a:off x="474467" y="597908"/>
            <a:ext cx="8409214" cy="5268365"/>
          </a:xfrm>
          <a:prstGeom prst="rect">
            <a:avLst/>
          </a:prstGeom>
          <a:noFill/>
        </p:spPr>
        <p:txBody>
          <a:bodyPr wrap="square" rtlCol="0">
            <a:spAutoFit/>
          </a:bodyPr>
          <a:lstStyle/>
          <a:p>
            <a:pPr marL="342900" marR="0" lvl="0" indent="-342900">
              <a:lnSpc>
                <a:spcPct val="2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an </a:t>
            </a:r>
            <a:r>
              <a:rPr lang="en-US" sz="18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allusion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Explain the importance of at least one </a:t>
            </a:r>
            <a:r>
              <a:rPr lang="en-US" sz="18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allusion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from </a:t>
            </a:r>
            <a:r>
              <a:rPr lang="en-US" sz="18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How has the </a:t>
            </a:r>
            <a:r>
              <a:rPr lang="en-US" sz="18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motif</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of loyalty been important throughout </a:t>
            </a:r>
            <a:r>
              <a:rPr lang="en-US" sz="18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Fill in the missing words or phrases from the poem “</a:t>
            </a:r>
            <a:r>
              <a:rPr lang="en-US" sz="18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Nothing Gold Can Stay</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Nature’s first green is _______________,</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Her hardest hue to hold.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Her early leaf’s a _______________;</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But only so an hour.</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Then leaf subsides to leaf.</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So __________________ sank to grief,</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So dawn goes down to day.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200000"/>
              </a:lnSpc>
              <a:spcBef>
                <a:spcPts val="0"/>
              </a:spcBef>
              <a:spcAft>
                <a:spcPts val="0"/>
              </a:spcAft>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_____________________________________________________</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List two facts you know about </a:t>
            </a:r>
            <a:r>
              <a:rPr lang="en-US" sz="18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S.E. </a:t>
            </a:r>
            <a:r>
              <a:rPr lang="en-US" sz="18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Hinton</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460569" y="3647589"/>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3F3F3F"/>
                </a:solidFill>
                <a:effectLst/>
                <a:uLnTx/>
                <a:uFillTx/>
                <a:latin typeface="Franklin Gothic Book"/>
                <a:ea typeface="+mn-ea"/>
                <a:cs typeface="+mn-cs"/>
              </a:rPr>
              <a:t>Take 3 minutes to complete these questions</a:t>
            </a:r>
          </a:p>
        </p:txBody>
      </p:sp>
    </p:spTree>
    <p:extLst>
      <p:ext uri="{BB962C8B-B14F-4D97-AF65-F5344CB8AC3E}">
        <p14:creationId xmlns:p14="http://schemas.microsoft.com/office/powerpoint/2010/main" val="990549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79646"/>
            <a:ext cx="5655330" cy="836525"/>
          </a:xfrm>
          <a:noFill/>
        </p:spPr>
        <p:txBody>
          <a:bodyPr>
            <a:normAutofit fontScale="90000"/>
          </a:bodyPr>
          <a:lstStyle/>
          <a:p>
            <a:pPr algn="ctr" eaLnBrk="1" hangingPunct="1"/>
            <a:r>
              <a:rPr lang="en-US" sz="2700" dirty="0">
                <a:solidFill>
                  <a:schemeClr val="tx2"/>
                </a:solidFill>
              </a:rPr>
              <a:t>Retrieval Practice: Lesson 23</a:t>
            </a:r>
            <a:br>
              <a:rPr lang="en-US" sz="2700" dirty="0">
                <a:solidFill>
                  <a:schemeClr val="tx2"/>
                </a:solidFill>
              </a:rPr>
            </a:br>
            <a:r>
              <a:rPr lang="en-US" sz="2700" dirty="0">
                <a:solidFill>
                  <a:schemeClr val="tx2"/>
                </a:solidFill>
              </a:rPr>
              <a:t>(continued)</a:t>
            </a:r>
          </a:p>
        </p:txBody>
      </p:sp>
      <p:sp>
        <p:nvSpPr>
          <p:cNvPr id="3" name="TextBox 2">
            <a:extLst>
              <a:ext uri="{FF2B5EF4-FFF2-40B4-BE49-F238E27FC236}">
                <a16:creationId xmlns:a16="http://schemas.microsoft.com/office/drawing/2014/main" id="{00613E7B-F47E-4E01-ABFE-D8A55D67CFE2}"/>
              </a:ext>
            </a:extLst>
          </p:cNvPr>
          <p:cNvSpPr txBox="1"/>
          <p:nvPr/>
        </p:nvSpPr>
        <p:spPr>
          <a:xfrm>
            <a:off x="474467" y="1016171"/>
            <a:ext cx="8409214" cy="4670509"/>
          </a:xfrm>
          <a:prstGeom prst="rect">
            <a:avLst/>
          </a:prstGeom>
          <a:noFill/>
        </p:spPr>
        <p:txBody>
          <a:bodyPr wrap="square" rtlCol="0">
            <a:spAutoFit/>
          </a:bodyPr>
          <a:lstStyle/>
          <a:p>
            <a:pPr marR="0" lvl="0">
              <a:lnSpc>
                <a:spcPct val="25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6.  How might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Hinton’s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background or youth have influenced her book?</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25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7.  In what way(s) are Cherry’s values different from typical Soc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p>
          <a:p>
            <a:pPr marR="0" lvl="0">
              <a:lnSpc>
                <a:spcPct val="250000"/>
              </a:lnSpc>
              <a:spcBef>
                <a:spcPts val="0"/>
              </a:spcBef>
              <a:spcAft>
                <a:spcPts val="0"/>
              </a:spcAft>
            </a:pP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8.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Complete the following sentence using either </a:t>
            </a:r>
            <a:r>
              <a:rPr lang="en-US" sz="20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but</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because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or </a:t>
            </a:r>
            <a:r>
              <a:rPr lang="en-US" sz="20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so</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Dallas was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gallant</a:t>
            </a:r>
            <a:r>
              <a:rPr lang="en-US" sz="20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rgbClr val="3399CC"/>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25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9.  What is one of Ponyboy’s biggest worries as his trial date approaches?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250000"/>
              </a:lnSpc>
              <a:spcBef>
                <a:spcPts val="0"/>
              </a:spcBef>
              <a:spcAft>
                <a:spcPts val="0"/>
              </a:spcAft>
              <a:buAutoNum type="arabicPeriod" startAt="10"/>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P</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onyboy said that Dallas wanted to die. Explain </a:t>
            </a:r>
          </a:p>
          <a:p>
            <a:pPr marR="0" lvl="0">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he means by this.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200250" y="4541745"/>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3F3F3F"/>
                </a:solidFill>
                <a:effectLst/>
                <a:uLnTx/>
                <a:uFillTx/>
                <a:latin typeface="Franklin Gothic Book"/>
                <a:ea typeface="+mn-ea"/>
                <a:cs typeface="+mn-cs"/>
              </a:rPr>
              <a:t>Take 3 minutes to complete these questions</a:t>
            </a:r>
          </a:p>
        </p:txBody>
      </p:sp>
    </p:spTree>
    <p:extLst>
      <p:ext uri="{BB962C8B-B14F-4D97-AF65-F5344CB8AC3E}">
        <p14:creationId xmlns:p14="http://schemas.microsoft.com/office/powerpoint/2010/main" val="12381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23</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425301" y="885989"/>
            <a:ext cx="8687297" cy="4862870"/>
          </a:xfrm>
          <a:prstGeom prst="rect">
            <a:avLst/>
          </a:prstGeom>
          <a:noFill/>
        </p:spPr>
        <p:txBody>
          <a:bodyPr wrap="square" rtlCol="0">
            <a:spAutoFit/>
          </a:bodyPr>
          <a:lstStyle/>
          <a:p>
            <a:pPr marL="342900" lvl="0" indent="-342900">
              <a:buFont typeface="+mj-lt"/>
              <a:buAutoNum type="arabicPeriod"/>
            </a:pP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An </a:t>
            </a:r>
            <a:r>
              <a:rPr lang="en-US"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allusion</a:t>
            </a: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is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 reference to </a:t>
            </a: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a significant historical, literary, cultural, or political figure or idea.</a:t>
            </a:r>
          </a:p>
          <a:p>
            <a:pPr lvl="0"/>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2.  One </a:t>
            </a:r>
            <a:r>
              <a:rPr lang="en-US"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allusion</a:t>
            </a: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from </a:t>
            </a:r>
            <a:r>
              <a:rPr lang="en-US" i="1"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The Outsiders</a:t>
            </a: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is when Ponyboy </a:t>
            </a: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references a novel </a:t>
            </a: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saying,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r>
              <a:rPr lang="en-US" i="1" dirty="0">
                <a:solidFill>
                  <a:schemeClr val="bg1"/>
                </a:solidFill>
              </a:rPr>
              <a:t>I had to read </a:t>
            </a:r>
            <a:r>
              <a:rPr lang="en-US" dirty="0">
                <a:solidFill>
                  <a:schemeClr val="tx2"/>
                </a:solidFill>
              </a:rPr>
              <a:t>Great Expectations</a:t>
            </a:r>
            <a:r>
              <a:rPr lang="en-US" i="1" dirty="0">
                <a:solidFill>
                  <a:schemeClr val="tx2"/>
                </a:solidFill>
              </a:rPr>
              <a:t> </a:t>
            </a:r>
            <a:r>
              <a:rPr lang="en-US" i="1" dirty="0">
                <a:solidFill>
                  <a:schemeClr val="bg1"/>
                </a:solidFill>
              </a:rPr>
              <a:t>for English, and that kid Pip, he reminded me of us. “</a:t>
            </a:r>
          </a:p>
          <a:p>
            <a:pPr lvl="0"/>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AutoNum type="arabicPeriod" startAt="3"/>
            </a:pP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The </a:t>
            </a:r>
            <a:r>
              <a:rPr lang="en-US"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motif</a:t>
            </a: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of </a:t>
            </a:r>
            <a:r>
              <a:rPr lang="en-US"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loyalty</a:t>
            </a: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has been important throughout </a:t>
            </a:r>
            <a:r>
              <a:rPr lang="en-US" i="1"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The Outsiders</a:t>
            </a: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a:t>
            </a:r>
            <a:r>
              <a:rPr lang="en-US" dirty="0">
                <a:solidFill>
                  <a:schemeClr val="bg1"/>
                </a:solidFill>
              </a:rPr>
              <a:t>Ponyboy understands the </a:t>
            </a:r>
            <a:r>
              <a:rPr lang="en-US" dirty="0">
                <a:solidFill>
                  <a:schemeClr val="tx2"/>
                </a:solidFill>
              </a:rPr>
              <a:t>importance of loyalty within friend groups in the Socs and greasers</a:t>
            </a:r>
            <a:r>
              <a:rPr lang="en-US" dirty="0">
                <a:solidFill>
                  <a:schemeClr val="bg1"/>
                </a:solidFill>
              </a:rPr>
              <a:t>.</a:t>
            </a:r>
          </a:p>
          <a:p>
            <a:pPr lvl="0"/>
            <a:endPar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buAutoNum type="arabicPeriod" startAt="3"/>
            </a:pP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Fill in the missing words or phrases from the poem “</a:t>
            </a:r>
            <a:r>
              <a:rPr lang="en-US"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Nothing Gold Can Stay</a:t>
            </a:r>
            <a:r>
              <a:rPr lang="en-US"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a:t>
            </a:r>
            <a:endParaRPr lang="en-US" sz="1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228600" lvl="0" algn="ctr"/>
            <a:r>
              <a:rPr lang="en-US" sz="16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Nature’s first green is </a:t>
            </a:r>
            <a:r>
              <a:rPr lang="en-US" sz="16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gold.</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28600" lvl="0" algn="ctr"/>
            <a:r>
              <a:rPr lang="en-US" sz="16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Her hardest hue to hold.</a:t>
            </a:r>
            <a:endParaRPr lang="en-US" sz="1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228600" lvl="0" algn="ctr"/>
            <a:r>
              <a:rPr lang="en-US" sz="16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Her early leaf’s a </a:t>
            </a:r>
            <a:r>
              <a:rPr lang="en-US" sz="16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flower</a:t>
            </a:r>
            <a:r>
              <a:rPr lang="en-US" sz="16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a:t>
            </a:r>
            <a:endParaRPr lang="en-US" sz="1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228600" lvl="0" algn="ctr"/>
            <a:r>
              <a:rPr lang="en-US" sz="16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But only so an hour.</a:t>
            </a:r>
            <a:endParaRPr lang="en-US" sz="1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228600" lvl="0" algn="ctr"/>
            <a:r>
              <a:rPr lang="en-US" sz="16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Then leaf subsides to leaf.</a:t>
            </a:r>
            <a:endParaRPr lang="en-US" sz="1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228600" lvl="0" algn="ctr"/>
            <a:r>
              <a:rPr lang="en-US" sz="16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So  </a:t>
            </a:r>
            <a:r>
              <a:rPr lang="en-US" sz="16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Eden</a:t>
            </a:r>
            <a:r>
              <a:rPr lang="en-US" sz="16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sank to grief,</a:t>
            </a:r>
            <a:endParaRPr lang="en-US" sz="1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228600" lvl="0" algn="ctr"/>
            <a:r>
              <a:rPr lang="en-US" sz="16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So dawn goes down to day.</a:t>
            </a:r>
          </a:p>
          <a:p>
            <a:pPr marL="228600" lvl="0" algn="ctr"/>
            <a:r>
              <a:rPr lang="en-US" sz="1600" dirty="0">
                <a:solidFill>
                  <a:schemeClr val="tx2"/>
                </a:solidFill>
              </a:rPr>
              <a:t>Nothing gold can stay.</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79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23</a:t>
            </a:r>
            <a:br>
              <a:rPr lang="en-US" sz="2700" dirty="0">
                <a:solidFill>
                  <a:schemeClr val="tx2"/>
                </a:solidFill>
              </a:rPr>
            </a:br>
            <a:r>
              <a:rPr lang="en-US" sz="2000" dirty="0">
                <a:solidFill>
                  <a:schemeClr val="tx2"/>
                </a:solidFill>
              </a:rPr>
              <a:t>(continued)</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318977" y="612322"/>
            <a:ext cx="8793622" cy="5632311"/>
          </a:xfrm>
          <a:prstGeom prst="rect">
            <a:avLst/>
          </a:prstGeom>
          <a:noFill/>
        </p:spPr>
        <p:txBody>
          <a:bodyPr wrap="square" rtlCol="0">
            <a:spAutoFit/>
          </a:bodyPr>
          <a:lstStyle/>
          <a:p>
            <a:pPr lvl="0"/>
            <a:endParaRPr lang="en-US" sz="2000" dirty="0">
              <a:solidFill>
                <a:schemeClr val="bg1"/>
              </a:solidFill>
            </a:endParaRPr>
          </a:p>
          <a:p>
            <a:r>
              <a:rPr lang="en-US" sz="1700" dirty="0">
                <a:solidFill>
                  <a:schemeClr val="bg1"/>
                </a:solidFill>
              </a:rPr>
              <a:t>5. </a:t>
            </a:r>
            <a:r>
              <a:rPr lang="en-US" sz="1700"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S.E. Hinton</a:t>
            </a:r>
            <a:r>
              <a:rPr lang="en-US" sz="17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chose to use her initials instead of her full name to keep her gender hidden from readers who might not take her book written about gang violence seriously since she was female.</a:t>
            </a:r>
          </a:p>
          <a:p>
            <a:endParaRPr lang="en-US" sz="17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endParaRPr>
          </a:p>
          <a:p>
            <a:r>
              <a:rPr lang="en-US" sz="1700"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6.  </a:t>
            </a:r>
            <a:r>
              <a:rPr lang="en-US" sz="1700"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Hinton</a:t>
            </a:r>
            <a:r>
              <a:rPr lang="en-US" sz="1700"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 </a:t>
            </a:r>
            <a:r>
              <a:rPr lang="en-US" sz="17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was just a teenager when she wrote </a:t>
            </a:r>
            <a:r>
              <a:rPr lang="en-US" sz="1700" i="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The Outsiders, </a:t>
            </a:r>
            <a:r>
              <a:rPr lang="en-US" sz="17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and </a:t>
            </a:r>
            <a:r>
              <a:rPr lang="en-US" sz="1700" dirty="0">
                <a:solidFill>
                  <a:schemeClr val="bg1"/>
                </a:solidFill>
              </a:rPr>
              <a:t>such, her own </a:t>
            </a:r>
            <a:r>
              <a:rPr lang="en-US" sz="1700" dirty="0">
                <a:solidFill>
                  <a:schemeClr val="tx2"/>
                </a:solidFill>
              </a:rPr>
              <a:t>understanding of death and violence </a:t>
            </a:r>
            <a:r>
              <a:rPr lang="en-US" sz="1700" dirty="0">
                <a:solidFill>
                  <a:schemeClr val="bg1"/>
                </a:solidFill>
              </a:rPr>
              <a:t>may be somewhat </a:t>
            </a:r>
            <a:r>
              <a:rPr lang="en-US" sz="1700" dirty="0">
                <a:solidFill>
                  <a:schemeClr val="tx2"/>
                </a:solidFill>
              </a:rPr>
              <a:t>unrealistically colored </a:t>
            </a:r>
            <a:r>
              <a:rPr lang="en-US" sz="1700" dirty="0">
                <a:solidFill>
                  <a:schemeClr val="bg1"/>
                </a:solidFill>
              </a:rPr>
              <a:t>by the types of images she was exposed to growing up. Like some teens, Hinton likely held a somewhat </a:t>
            </a:r>
            <a:r>
              <a:rPr lang="en-US" sz="1700" dirty="0">
                <a:solidFill>
                  <a:schemeClr val="tx2"/>
                </a:solidFill>
              </a:rPr>
              <a:t>unrealistic, heroized view of death</a:t>
            </a:r>
            <a:r>
              <a:rPr lang="en-US" sz="1700" dirty="0">
                <a:solidFill>
                  <a:schemeClr val="bg1"/>
                </a:solidFill>
              </a:rPr>
              <a:t>.</a:t>
            </a:r>
          </a:p>
          <a:p>
            <a:endParaRPr lang="en-US" sz="1700" dirty="0">
              <a:solidFill>
                <a:schemeClr val="bg1"/>
              </a:solidFill>
            </a:endParaRPr>
          </a:p>
          <a:p>
            <a:r>
              <a:rPr lang="en-US" sz="1700" dirty="0">
                <a:solidFill>
                  <a:schemeClr val="bg1"/>
                </a:solidFill>
              </a:rPr>
              <a:t>7.  Cherry’s values are different than typical Soc </a:t>
            </a:r>
            <a:r>
              <a:rPr lang="en-US" sz="1700" b="1" dirty="0">
                <a:solidFill>
                  <a:srgbClr val="3399CC"/>
                </a:solidFill>
              </a:rPr>
              <a:t>culture</a:t>
            </a:r>
            <a:r>
              <a:rPr lang="en-US" sz="1700" b="1" dirty="0">
                <a:solidFill>
                  <a:schemeClr val="bg1"/>
                </a:solidFill>
              </a:rPr>
              <a:t> </a:t>
            </a:r>
            <a:r>
              <a:rPr lang="en-US" sz="1700" dirty="0">
                <a:solidFill>
                  <a:schemeClr val="bg1"/>
                </a:solidFill>
              </a:rPr>
              <a:t>because she believes that </a:t>
            </a:r>
            <a:r>
              <a:rPr lang="en-US" sz="1700" dirty="0">
                <a:solidFill>
                  <a:schemeClr val="tx2"/>
                </a:solidFill>
              </a:rPr>
              <a:t>values matter more to her than money</a:t>
            </a:r>
            <a:r>
              <a:rPr lang="en-US" sz="1700" dirty="0">
                <a:solidFill>
                  <a:schemeClr val="bg1"/>
                </a:solidFill>
              </a:rPr>
              <a:t>.  She sees Ponyboy and the other greasers as </a:t>
            </a:r>
            <a:r>
              <a:rPr lang="en-US" sz="1700" dirty="0">
                <a:solidFill>
                  <a:schemeClr val="tx2"/>
                </a:solidFill>
              </a:rPr>
              <a:t>individuals</a:t>
            </a:r>
            <a:r>
              <a:rPr lang="en-US" sz="1700" dirty="0">
                <a:solidFill>
                  <a:schemeClr val="bg1"/>
                </a:solidFill>
              </a:rPr>
              <a:t>.</a:t>
            </a:r>
          </a:p>
          <a:p>
            <a:endParaRPr lang="en-US" sz="1700" dirty="0">
              <a:solidFill>
                <a:schemeClr val="bg1"/>
              </a:solidFill>
            </a:endParaRPr>
          </a:p>
          <a:p>
            <a:pPr marL="342900" indent="-342900">
              <a:buAutoNum type="arabicPeriod" startAt="8"/>
            </a:pPr>
            <a:r>
              <a:rPr lang="en-US" sz="17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Dallas was </a:t>
            </a:r>
            <a:r>
              <a:rPr lang="en-US" sz="1700"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gallant </a:t>
            </a:r>
            <a:r>
              <a:rPr lang="en-US" sz="17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because </a:t>
            </a:r>
            <a:r>
              <a:rPr lang="en-US" sz="17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he </a:t>
            </a:r>
            <a:r>
              <a:rPr lang="en-US" sz="1700" dirty="0">
                <a:solidFill>
                  <a:schemeClr val="tx2"/>
                </a:solidFill>
              </a:rPr>
              <a:t>took the blame for a crime that Two-Bit committed </a:t>
            </a:r>
            <a:r>
              <a:rPr lang="en-US" sz="1700" dirty="0">
                <a:solidFill>
                  <a:schemeClr val="bg1"/>
                </a:solidFill>
              </a:rPr>
              <a:t>and helped his friends in a time of need.</a:t>
            </a:r>
          </a:p>
          <a:p>
            <a:endParaRPr lang="en-US" sz="17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buFontTx/>
              <a:buAutoNum type="arabicPeriod" startAt="9"/>
            </a:pPr>
            <a:r>
              <a:rPr lang="en-US" sz="1700" dirty="0">
                <a:solidFill>
                  <a:prstClr val="white"/>
                </a:solidFill>
                <a:latin typeface="Calibri" panose="020F0502020204030204" pitchFamily="34" charset="0"/>
                <a:ea typeface="Calibri" panose="020F0502020204030204" pitchFamily="34" charset="0"/>
                <a:cs typeface="Times New Roman" panose="02020603050405020304" pitchFamily="18" charset="0"/>
              </a:rPr>
              <a:t>One of Ponyboy’s biggest worries is that </a:t>
            </a:r>
            <a:r>
              <a:rPr lang="en-US" sz="1700" dirty="0">
                <a:solidFill>
                  <a:schemeClr val="bg1"/>
                </a:solidFill>
                <a:latin typeface="Calibri" panose="020F0502020204030204" pitchFamily="34" charset="0"/>
                <a:ea typeface="Calibri" panose="020F0502020204030204" pitchFamily="34" charset="0"/>
                <a:cs typeface="Calibri" panose="020F0502020204030204" pitchFamily="34" charset="0"/>
              </a:rPr>
              <a:t>h</a:t>
            </a:r>
            <a:r>
              <a:rPr lang="en-US" sz="1700" dirty="0">
                <a:solidFill>
                  <a:schemeClr val="bg1"/>
                </a:solidFill>
                <a:latin typeface="Calibri" panose="020F0502020204030204" pitchFamily="34" charset="0"/>
                <a:cs typeface="Calibri" panose="020F0502020204030204" pitchFamily="34" charset="0"/>
              </a:rPr>
              <a:t>e will be split up from his brothers.</a:t>
            </a:r>
          </a:p>
          <a:p>
            <a:pPr marL="342900" indent="-342900">
              <a:buAutoNum type="arabicPeriod" startAt="9"/>
            </a:pPr>
            <a:endParaRPr lang="en-US" sz="17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endParaRPr lang="en-US" sz="1700" dirty="0">
              <a:solidFill>
                <a:schemeClr val="tx2"/>
              </a:solidFill>
            </a:endParaRPr>
          </a:p>
          <a:p>
            <a:r>
              <a:rPr lang="en-US" sz="1700" dirty="0">
                <a:solidFill>
                  <a:schemeClr val="bg1"/>
                </a:solidFill>
              </a:rPr>
              <a:t>10.  Ponyboy thinks Dallas wanted to die because he thinks that </a:t>
            </a:r>
            <a:r>
              <a:rPr lang="en-US" sz="1700" dirty="0">
                <a:solidFill>
                  <a:schemeClr val="tx2"/>
                </a:solidFill>
              </a:rPr>
              <a:t>losing Johnny</a:t>
            </a:r>
            <a:r>
              <a:rPr lang="en-US" sz="1700" dirty="0">
                <a:solidFill>
                  <a:schemeClr val="bg1"/>
                </a:solidFill>
              </a:rPr>
              <a:t>, the only person Dallas ever truly loved, </a:t>
            </a:r>
            <a:r>
              <a:rPr lang="en-US" sz="1700" dirty="0">
                <a:solidFill>
                  <a:schemeClr val="tx2"/>
                </a:solidFill>
              </a:rPr>
              <a:t>was too much for him to handle</a:t>
            </a:r>
            <a:r>
              <a:rPr lang="en-US" sz="1700" dirty="0">
                <a:solidFill>
                  <a:schemeClr val="bg1"/>
                </a:solidFill>
              </a:rPr>
              <a:t>, so he saw </a:t>
            </a:r>
            <a:r>
              <a:rPr lang="en-US" sz="1700" dirty="0">
                <a:solidFill>
                  <a:schemeClr val="tx2"/>
                </a:solidFill>
              </a:rPr>
              <a:t>no reason to go on living</a:t>
            </a:r>
            <a:r>
              <a:rPr lang="en-US" sz="1700" dirty="0">
                <a:solidFill>
                  <a:schemeClr val="bg1"/>
                </a:solidFill>
              </a:rPr>
              <a:t>. </a:t>
            </a:r>
            <a:endParaRPr lang="en-US" sz="2000" dirty="0">
              <a:solidFill>
                <a:schemeClr val="bg1"/>
              </a:solidFill>
            </a:endParaRPr>
          </a:p>
        </p:txBody>
      </p:sp>
      <p:sp>
        <p:nvSpPr>
          <p:cNvPr id="4" name="Rectangle 3">
            <a:extLst>
              <a:ext uri="{FF2B5EF4-FFF2-40B4-BE49-F238E27FC236}">
                <a16:creationId xmlns:a16="http://schemas.microsoft.com/office/drawing/2014/main" id="{D725C589-FF5A-4458-8BCB-3868A95C8E58}"/>
              </a:ext>
            </a:extLst>
          </p:cNvPr>
          <p:cNvSpPr/>
          <p:nvPr/>
        </p:nvSpPr>
        <p:spPr>
          <a:xfrm>
            <a:off x="6254054" y="6215910"/>
            <a:ext cx="2378152" cy="369332"/>
          </a:xfrm>
          <a:prstGeom prst="rect">
            <a:avLst/>
          </a:prstGeom>
        </p:spPr>
        <p:txBody>
          <a:bodyPr wrap="none">
            <a:spAutoFit/>
          </a:bodyPr>
          <a:lstStyle/>
          <a:p>
            <a:pPr lvl="0" algn="r"/>
            <a:r>
              <a:rPr lang="en-US" dirty="0">
                <a:solidFill>
                  <a:srgbClr val="FFDD00"/>
                </a:solidFill>
              </a:rPr>
              <a:t>Self-score: ______ /10</a:t>
            </a:r>
          </a:p>
        </p:txBody>
      </p:sp>
    </p:spTree>
    <p:extLst>
      <p:ext uri="{BB962C8B-B14F-4D97-AF65-F5344CB8AC3E}">
        <p14:creationId xmlns:p14="http://schemas.microsoft.com/office/powerpoint/2010/main" val="3509248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79646"/>
            <a:ext cx="5655330" cy="836525"/>
          </a:xfrm>
          <a:noFill/>
        </p:spPr>
        <p:txBody>
          <a:bodyPr>
            <a:normAutofit/>
          </a:bodyPr>
          <a:lstStyle/>
          <a:p>
            <a:pPr algn="ctr" eaLnBrk="1" hangingPunct="1"/>
            <a:r>
              <a:rPr lang="en-US" sz="2700" dirty="0">
                <a:solidFill>
                  <a:schemeClr val="tx2"/>
                </a:solidFill>
              </a:rPr>
              <a:t>Retrieval Practice: Lesson 26</a:t>
            </a:r>
          </a:p>
        </p:txBody>
      </p:sp>
      <p:sp>
        <p:nvSpPr>
          <p:cNvPr id="3" name="TextBox 2">
            <a:extLst>
              <a:ext uri="{FF2B5EF4-FFF2-40B4-BE49-F238E27FC236}">
                <a16:creationId xmlns:a16="http://schemas.microsoft.com/office/drawing/2014/main" id="{00613E7B-F47E-4E01-ABFE-D8A55D67CFE2}"/>
              </a:ext>
            </a:extLst>
          </p:cNvPr>
          <p:cNvSpPr txBox="1"/>
          <p:nvPr/>
        </p:nvSpPr>
        <p:spPr>
          <a:xfrm>
            <a:off x="474467" y="938150"/>
            <a:ext cx="8409214" cy="5747984"/>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In one sentence, explain the relationship between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mainstream society</a:t>
            </a:r>
            <a:r>
              <a:rPr lang="en-US" sz="20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and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counterculture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Give two examples of common ways that people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signify</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their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Why might someone describe an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archetype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as a “cookie-cutter character”?</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Explain how Ponyboy’s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perspective</a:t>
            </a:r>
            <a:r>
              <a:rPr lang="en-US" sz="20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on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the Socs</a:t>
            </a:r>
            <a:r>
              <a:rPr lang="en-US" sz="20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shifted over time.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is one thing that made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Cherry Valance</a:t>
            </a:r>
            <a:r>
              <a:rPr lang="en-US" sz="20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different from most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Socs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460569" y="3030901"/>
            <a:ext cx="2683431" cy="1870708"/>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3F3F3F"/>
                </a:solidFill>
                <a:effectLst/>
                <a:uLnTx/>
                <a:uFillTx/>
                <a:latin typeface="Franklin Gothic Book"/>
                <a:ea typeface="+mn-ea"/>
                <a:cs typeface="+mn-cs"/>
              </a:rPr>
              <a:t>Take 3 minutes to complete these questions</a:t>
            </a:r>
          </a:p>
        </p:txBody>
      </p:sp>
    </p:spTree>
    <p:extLst>
      <p:ext uri="{BB962C8B-B14F-4D97-AF65-F5344CB8AC3E}">
        <p14:creationId xmlns:p14="http://schemas.microsoft.com/office/powerpoint/2010/main" val="4039686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9" y="179646"/>
            <a:ext cx="5655330" cy="836525"/>
          </a:xfrm>
          <a:noFill/>
        </p:spPr>
        <p:txBody>
          <a:bodyPr>
            <a:normAutofit fontScale="90000"/>
          </a:bodyPr>
          <a:lstStyle/>
          <a:p>
            <a:pPr algn="ctr" eaLnBrk="1" hangingPunct="1"/>
            <a:r>
              <a:rPr lang="en-US" sz="2700" dirty="0">
                <a:solidFill>
                  <a:schemeClr val="tx2"/>
                </a:solidFill>
              </a:rPr>
              <a:t>Retrieval Practice: Lesson 26</a:t>
            </a:r>
            <a:br>
              <a:rPr lang="en-US" sz="2700" dirty="0">
                <a:solidFill>
                  <a:schemeClr val="tx2"/>
                </a:solidFill>
              </a:rPr>
            </a:br>
            <a:r>
              <a:rPr lang="en-US" sz="2700" dirty="0">
                <a:solidFill>
                  <a:schemeClr val="tx2"/>
                </a:solidFill>
              </a:rPr>
              <a:t>(continued)</a:t>
            </a:r>
          </a:p>
        </p:txBody>
      </p:sp>
      <p:sp>
        <p:nvSpPr>
          <p:cNvPr id="3" name="TextBox 2">
            <a:extLst>
              <a:ext uri="{FF2B5EF4-FFF2-40B4-BE49-F238E27FC236}">
                <a16:creationId xmlns:a16="http://schemas.microsoft.com/office/drawing/2014/main" id="{00613E7B-F47E-4E01-ABFE-D8A55D67CFE2}"/>
              </a:ext>
            </a:extLst>
          </p:cNvPr>
          <p:cNvSpPr txBox="1"/>
          <p:nvPr/>
        </p:nvSpPr>
        <p:spPr>
          <a:xfrm>
            <a:off x="474467" y="938150"/>
            <a:ext cx="8409214" cy="4955203"/>
          </a:xfrm>
          <a:prstGeom prst="rect">
            <a:avLst/>
          </a:prstGeom>
          <a:noFill/>
        </p:spPr>
        <p:txBody>
          <a:bodyPr wrap="square" rtlCol="0">
            <a:spAutoFit/>
          </a:bodyPr>
          <a:lstStyle/>
          <a:p>
            <a:pPr marR="0" lvl="0">
              <a:lnSpc>
                <a:spcPct val="25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6.  What is one thing that made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Ponyboy</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different from most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greasers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250000"/>
              </a:lnSpc>
              <a:spcBef>
                <a:spcPts val="0"/>
              </a:spcBef>
              <a:spcAft>
                <a:spcPts val="0"/>
              </a:spcAft>
              <a:buAutoNum type="arabicPeriod" startAt="7"/>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Which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archetype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did Dallas most fulfill?</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250000"/>
              </a:lnSpc>
              <a:spcBef>
                <a:spcPts val="0"/>
              </a:spcBef>
              <a:spcAft>
                <a:spcPts val="0"/>
              </a:spcAft>
              <a:buAutoNum type="arabicPeriod" startAt="8"/>
            </a:pPr>
            <a:r>
              <a:rPr lang="en-US" sz="2000" i="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2000"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is written with </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retrospective narration</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Explain what this means.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25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9.  Who is the author of </a:t>
            </a:r>
            <a:r>
              <a:rPr lang="en-US" sz="20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Nothing Gold Can Stay</a:t>
            </a:r>
            <a:r>
              <a:rPr lang="en-US" sz="20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25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10.  Explain the central message of </a:t>
            </a:r>
            <a:r>
              <a:rPr lang="en-US" sz="20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r>
              <a:rPr lang="en-US" sz="20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Nothing Gold Can Stay</a:t>
            </a:r>
            <a:r>
              <a:rPr lang="en-US" sz="20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xplosion: 8 Points 3">
            <a:extLst>
              <a:ext uri="{FF2B5EF4-FFF2-40B4-BE49-F238E27FC236}">
                <a16:creationId xmlns:a16="http://schemas.microsoft.com/office/drawing/2014/main" id="{30E73C4E-797C-4C58-824B-E2B879501068}"/>
              </a:ext>
            </a:extLst>
          </p:cNvPr>
          <p:cNvSpPr/>
          <p:nvPr/>
        </p:nvSpPr>
        <p:spPr>
          <a:xfrm>
            <a:off x="6338474" y="3307348"/>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3F3F3F"/>
                </a:solidFill>
                <a:effectLst/>
                <a:uLnTx/>
                <a:uFillTx/>
                <a:latin typeface="Franklin Gothic Book"/>
                <a:ea typeface="+mn-ea"/>
                <a:cs typeface="+mn-cs"/>
              </a:rPr>
              <a:t>Take 3 minutes to complete these questions</a:t>
            </a:r>
          </a:p>
        </p:txBody>
      </p:sp>
    </p:spTree>
    <p:extLst>
      <p:ext uri="{BB962C8B-B14F-4D97-AF65-F5344CB8AC3E}">
        <p14:creationId xmlns:p14="http://schemas.microsoft.com/office/powerpoint/2010/main" val="228385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26</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372139" y="885989"/>
            <a:ext cx="8740459" cy="5601533"/>
          </a:xfrm>
          <a:prstGeom prst="rect">
            <a:avLst/>
          </a:prstGeom>
          <a:noFill/>
        </p:spPr>
        <p:txBody>
          <a:bodyPr wrap="square" rtlCol="0">
            <a:spAutoFit/>
          </a:bodyPr>
          <a:lstStyle/>
          <a:p>
            <a:pPr lvl="0"/>
            <a:r>
              <a:rPr lang="en-US" sz="2000"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1.  </a:t>
            </a:r>
            <a:r>
              <a:rPr lang="en-US" sz="2000"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Counterculture</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actively</a:t>
            </a:r>
            <a:r>
              <a:rPr lang="en-US" sz="2000" dirty="0">
                <a:solidFill>
                  <a:schemeClr val="tx2"/>
                </a:solidFill>
                <a:ea typeface="Calibri" panose="020F0502020204030204" pitchFamily="34" charset="0"/>
                <a:cs typeface="Times New Roman" panose="02020603050405020304" pitchFamily="18" charset="0"/>
              </a:rPr>
              <a:t> </a:t>
            </a:r>
            <a:r>
              <a:rPr lang="en-US" sz="2000" dirty="0">
                <a:solidFill>
                  <a:schemeClr val="tx2"/>
                </a:solidFill>
                <a:effectLst/>
                <a:ea typeface="Calibri" panose="020F0502020204030204" pitchFamily="34" charset="0"/>
                <a:cs typeface="Times New Roman" panose="02020603050405020304" pitchFamily="18" charset="0"/>
              </a:rPr>
              <a:t>rejects </a:t>
            </a:r>
            <a:r>
              <a:rPr lang="en-US" sz="2000" dirty="0">
                <a:solidFill>
                  <a:schemeClr val="bg1"/>
                </a:solidFill>
                <a:effectLst/>
                <a:ea typeface="Calibri" panose="020F0502020204030204" pitchFamily="34" charset="0"/>
                <a:cs typeface="Times New Roman" panose="02020603050405020304" pitchFamily="18" charset="0"/>
              </a:rPr>
              <a:t>what is expected by </a:t>
            </a:r>
            <a:r>
              <a:rPr lang="en-US" sz="2000" b="1" dirty="0">
                <a:solidFill>
                  <a:srgbClr val="3399CC"/>
                </a:solidFill>
                <a:effectLst/>
                <a:ea typeface="Calibri" panose="020F0502020204030204" pitchFamily="34" charset="0"/>
                <a:cs typeface="Times New Roman" panose="02020603050405020304" pitchFamily="18" charset="0"/>
              </a:rPr>
              <a:t>mainstream culture</a:t>
            </a:r>
            <a:r>
              <a:rPr lang="en-US" sz="2000" dirty="0">
                <a:solidFill>
                  <a:schemeClr val="bg1"/>
                </a:solidFill>
                <a:effectLst/>
                <a:ea typeface="Calibri" panose="020F0502020204030204" pitchFamily="34" charset="0"/>
                <a:cs typeface="Times New Roman" panose="02020603050405020304" pitchFamily="18" charset="0"/>
              </a:rPr>
              <a:t>, often in protest.</a:t>
            </a:r>
            <a:endParaRPr lang="en-US" sz="2000" dirty="0">
              <a:solidFill>
                <a:schemeClr val="bg1"/>
              </a:solidFill>
              <a:ea typeface="Calibri" panose="020F0502020204030204" pitchFamily="34" charset="0"/>
              <a:cs typeface="Times New Roman" panose="02020603050405020304" pitchFamily="18" charset="0"/>
            </a:endParaRPr>
          </a:p>
          <a:p>
            <a:pPr marL="342900" lvl="0" indent="-342900">
              <a:buFont typeface="+mj-lt"/>
              <a:buAutoNum type="arabicPeriod"/>
            </a:pPr>
            <a:endPar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2.   People signify their </a:t>
            </a:r>
            <a:r>
              <a:rPr lang="en-US" sz="2000"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culture</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through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their </a:t>
            </a:r>
            <a:r>
              <a:rPr lang="en-US" sz="20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language, clothing, food, music, arts, or religion</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p>
          <a:p>
            <a:pPr marL="342900" lvl="0" indent="-342900">
              <a:buFont typeface="+mj-lt"/>
              <a:buAutoNum type="arabicPeriod"/>
            </a:pPr>
            <a:endPar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pPr lvl="0"/>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3.  An </a:t>
            </a:r>
            <a:r>
              <a:rPr lang="en-US" sz="2000"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archetype</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is sometimes called a cookie cutter character because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the behavior and character traits can be predictable and follow a pattern</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a:t>
            </a:r>
          </a:p>
          <a:p>
            <a:pPr marL="342900" lvl="0" indent="-342900">
              <a:buFont typeface="+mj-lt"/>
              <a:buAutoNum type="arabicPeriod"/>
            </a:pPr>
            <a:endPar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endParaRPr>
          </a:p>
          <a:p>
            <a:pPr lvl="0"/>
            <a:r>
              <a:rPr lang="en-US" sz="2000"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4.  </a:t>
            </a:r>
            <a:r>
              <a:rPr lang="en-US" sz="2000"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Ponyboy</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shifted his </a:t>
            </a:r>
            <a:r>
              <a:rPr lang="en-US" sz="2000"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perspective</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of the </a:t>
            </a:r>
            <a:r>
              <a:rPr lang="en-US" sz="2000"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Socs</a:t>
            </a:r>
            <a:r>
              <a:rPr lang="en-US" sz="2000"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as he spends more time with them</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He realizes that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Socs are only human </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just like the </a:t>
            </a:r>
            <a:r>
              <a:rPr lang="en-US" sz="2000" b="1" dirty="0">
                <a:solidFill>
                  <a:srgbClr val="3399CC"/>
                </a:solidFill>
                <a:latin typeface="Franklin Gothic Book" panose="020B0503020102020204" pitchFamily="34" charset="0"/>
                <a:ea typeface="Calibri" panose="020F0502020204030204" pitchFamily="34" charset="0"/>
                <a:cs typeface="Times New Roman" panose="02020603050405020304" pitchFamily="18" charset="0"/>
              </a:rPr>
              <a:t>greasers</a:t>
            </a:r>
            <a:r>
              <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a:t>
            </a:r>
          </a:p>
          <a:p>
            <a:pPr marL="342900" lvl="0" indent="-342900">
              <a:buFont typeface="+mj-lt"/>
              <a:buAutoNum type="arabicPeriod"/>
            </a:pPr>
            <a:endPar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US" sz="2000" dirty="0">
              <a:solidFill>
                <a:prstClr val="white"/>
              </a:solidFill>
              <a:latin typeface="Franklin Gothic Book" panose="020B0503020102020204" pitchFamily="34" charset="0"/>
              <a:ea typeface="Calibri" panose="020F0502020204030204" pitchFamily="34" charset="0"/>
              <a:cs typeface="Times New Roman" panose="02020603050405020304" pitchFamily="18" charset="0"/>
            </a:endParaRPr>
          </a:p>
          <a:p>
            <a:pPr lvl="0"/>
            <a:r>
              <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5.  </a:t>
            </a:r>
            <a:r>
              <a:rPr lang="en-US" sz="2000" b="1" dirty="0">
                <a:solidFill>
                  <a:srgbClr val="3399CC"/>
                </a:solidFill>
                <a:latin typeface="Calibri" panose="020F0502020204030204" pitchFamily="34" charset="0"/>
                <a:ea typeface="Calibri" panose="020F0502020204030204" pitchFamily="34" charset="0"/>
                <a:cs typeface="Times New Roman" panose="02020603050405020304" pitchFamily="18" charset="0"/>
              </a:rPr>
              <a:t>Cherry Valance </a:t>
            </a: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was different than most </a:t>
            </a:r>
            <a:r>
              <a:rPr lang="en-US" sz="2000" b="1" dirty="0">
                <a:solidFill>
                  <a:srgbClr val="3399CC"/>
                </a:solidFill>
                <a:latin typeface="Calibri" panose="020F0502020204030204" pitchFamily="34" charset="0"/>
                <a:ea typeface="Calibri" panose="020F0502020204030204" pitchFamily="34" charset="0"/>
                <a:cs typeface="Times New Roman" panose="02020603050405020304" pitchFamily="18" charset="0"/>
              </a:rPr>
              <a:t>Socs</a:t>
            </a:r>
            <a:r>
              <a:rPr lang="en-US" sz="20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because she saw each </a:t>
            </a:r>
            <a:r>
              <a:rPr lang="en-US" sz="2000" b="1" dirty="0">
                <a:solidFill>
                  <a:srgbClr val="3399CC"/>
                </a:solidFill>
                <a:latin typeface="Calibri" panose="020F0502020204030204" pitchFamily="34" charset="0"/>
                <a:ea typeface="Calibri" panose="020F0502020204030204" pitchFamily="34" charset="0"/>
                <a:cs typeface="Times New Roman" panose="02020603050405020304" pitchFamily="18" charset="0"/>
              </a:rPr>
              <a:t>greaser</a:t>
            </a: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as an </a:t>
            </a: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individual person </a:t>
            </a: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rather than just a member of the enemy gang.  She did not judge people based on their gang association.  </a:t>
            </a:r>
          </a:p>
          <a:p>
            <a:pPr marL="342900" lvl="0" indent="-342900">
              <a:buFont typeface="+mj-lt"/>
              <a:buAutoNum type="arabicPeriod"/>
            </a:pPr>
            <a:endPar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657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51408" y="194060"/>
            <a:ext cx="5655330" cy="836525"/>
          </a:xfrm>
          <a:noFill/>
        </p:spPr>
        <p:txBody>
          <a:bodyPr>
            <a:normAutofit fontScale="90000"/>
          </a:bodyPr>
          <a:lstStyle/>
          <a:p>
            <a:pPr algn="ctr" eaLnBrk="1" hangingPunct="1"/>
            <a:r>
              <a:rPr lang="en-US" sz="2700" dirty="0">
                <a:solidFill>
                  <a:schemeClr val="tx2"/>
                </a:solidFill>
              </a:rPr>
              <a:t>Retrieval Practice Answers: Lesson 26</a:t>
            </a:r>
            <a:br>
              <a:rPr lang="en-US" sz="2700" dirty="0">
                <a:solidFill>
                  <a:schemeClr val="tx2"/>
                </a:solidFill>
              </a:rPr>
            </a:br>
            <a:r>
              <a:rPr lang="en-US" sz="2700" dirty="0">
                <a:solidFill>
                  <a:schemeClr val="tx2"/>
                </a:solidFill>
              </a:rPr>
              <a:t>(continued)</a:t>
            </a:r>
            <a:endParaRPr lang="en-US" sz="2700" dirty="0">
              <a:solidFill>
                <a:schemeClr val="bg1"/>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419737" y="939152"/>
            <a:ext cx="8304525" cy="6463308"/>
          </a:xfrm>
          <a:prstGeom prst="rect">
            <a:avLst/>
          </a:prstGeom>
          <a:noFill/>
        </p:spPr>
        <p:txBody>
          <a:bodyPr wrap="square" rtlCol="0">
            <a:spAutoFit/>
          </a:bodyPr>
          <a:lstStyle/>
          <a:p>
            <a:pPr lvl="0"/>
            <a:r>
              <a:rPr lang="en-US" b="1" dirty="0">
                <a:solidFill>
                  <a:schemeClr val="bg1"/>
                </a:solidFill>
                <a:ea typeface="Calibri" panose="020F0502020204030204" pitchFamily="34" charset="0"/>
                <a:cs typeface="Times New Roman" panose="02020603050405020304" pitchFamily="18" charset="0"/>
              </a:rPr>
              <a:t>6.  </a:t>
            </a:r>
            <a:r>
              <a:rPr lang="en-US" b="1" dirty="0">
                <a:solidFill>
                  <a:srgbClr val="3399CC"/>
                </a:solidFill>
                <a:ea typeface="Calibri" panose="020F0502020204030204" pitchFamily="34" charset="0"/>
                <a:cs typeface="Times New Roman" panose="02020603050405020304" pitchFamily="18" charset="0"/>
              </a:rPr>
              <a:t>Ponyboy</a:t>
            </a:r>
            <a:r>
              <a:rPr lang="en-US" b="1" dirty="0">
                <a:solidFill>
                  <a:prstClr val="white"/>
                </a:solidFill>
                <a:ea typeface="Calibri" panose="020F0502020204030204" pitchFamily="34" charset="0"/>
                <a:cs typeface="Times New Roman" panose="02020603050405020304" pitchFamily="18" charset="0"/>
              </a:rPr>
              <a:t> </a:t>
            </a:r>
            <a:r>
              <a:rPr lang="en-US" dirty="0">
                <a:solidFill>
                  <a:prstClr val="white"/>
                </a:solidFill>
                <a:ea typeface="Calibri" panose="020F0502020204030204" pitchFamily="34" charset="0"/>
                <a:cs typeface="Times New Roman" panose="02020603050405020304" pitchFamily="18" charset="0"/>
              </a:rPr>
              <a:t>was different than most</a:t>
            </a:r>
            <a:r>
              <a:rPr lang="en-US" dirty="0">
                <a:solidFill>
                  <a:srgbClr val="3399CC"/>
                </a:solidFill>
                <a:ea typeface="Calibri" panose="020F0502020204030204" pitchFamily="34" charset="0"/>
                <a:cs typeface="Times New Roman" panose="02020603050405020304" pitchFamily="18" charset="0"/>
              </a:rPr>
              <a:t> </a:t>
            </a:r>
            <a:r>
              <a:rPr lang="en-US" b="1" dirty="0">
                <a:solidFill>
                  <a:srgbClr val="3399CC"/>
                </a:solidFill>
                <a:ea typeface="Calibri" panose="020F0502020204030204" pitchFamily="34" charset="0"/>
                <a:cs typeface="Times New Roman" panose="02020603050405020304" pitchFamily="18" charset="0"/>
              </a:rPr>
              <a:t>greasers</a:t>
            </a:r>
            <a:r>
              <a:rPr lang="en-US" dirty="0">
                <a:solidFill>
                  <a:srgbClr val="3399CC"/>
                </a:solidFill>
                <a:ea typeface="Calibri" panose="020F0502020204030204" pitchFamily="34" charset="0"/>
                <a:cs typeface="Times New Roman" panose="02020603050405020304" pitchFamily="18" charset="0"/>
              </a:rPr>
              <a:t> </a:t>
            </a:r>
            <a:r>
              <a:rPr lang="en-US" dirty="0">
                <a:solidFill>
                  <a:prstClr val="white"/>
                </a:solidFill>
                <a:ea typeface="Calibri" panose="020F0502020204030204" pitchFamily="34" charset="0"/>
                <a:cs typeface="Times New Roman" panose="02020603050405020304" pitchFamily="18" charset="0"/>
              </a:rPr>
              <a:t>because he had </a:t>
            </a:r>
            <a:r>
              <a:rPr lang="en-US" dirty="0">
                <a:solidFill>
                  <a:schemeClr val="tx2"/>
                </a:solidFill>
                <a:ea typeface="Calibri" panose="020F0502020204030204" pitchFamily="34" charset="0"/>
                <a:cs typeface="Times New Roman" panose="02020603050405020304" pitchFamily="18" charset="0"/>
              </a:rPr>
              <a:t>greater perspective</a:t>
            </a:r>
            <a:r>
              <a:rPr lang="en-US" dirty="0">
                <a:solidFill>
                  <a:prstClr val="white"/>
                </a:solidFill>
                <a:ea typeface="Calibri" panose="020F0502020204030204" pitchFamily="34" charset="0"/>
                <a:cs typeface="Times New Roman" panose="02020603050405020304" pitchFamily="18" charset="0"/>
              </a:rPr>
              <a:t>.  He attended school with the </a:t>
            </a:r>
            <a:r>
              <a:rPr lang="en-US" dirty="0">
                <a:solidFill>
                  <a:srgbClr val="3399CC"/>
                </a:solidFill>
                <a:ea typeface="Calibri" panose="020F0502020204030204" pitchFamily="34" charset="0"/>
                <a:cs typeface="Times New Roman" panose="02020603050405020304" pitchFamily="18" charset="0"/>
              </a:rPr>
              <a:t>Socs </a:t>
            </a:r>
            <a:r>
              <a:rPr lang="en-US" dirty="0">
                <a:solidFill>
                  <a:prstClr val="white"/>
                </a:solidFill>
                <a:ea typeface="Calibri" panose="020F0502020204030204" pitchFamily="34" charset="0"/>
                <a:cs typeface="Times New Roman" panose="02020603050405020304" pitchFamily="18" charset="0"/>
              </a:rPr>
              <a:t>and therefore was less quick to judge others.</a:t>
            </a:r>
          </a:p>
          <a:p>
            <a:pPr marL="342900" lvl="0" indent="-342900">
              <a:buAutoNum type="arabicPeriod" startAt="6"/>
            </a:pPr>
            <a:endPar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endPar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7.  Dally was characterized as </a:t>
            </a: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t</a:t>
            </a:r>
            <a:r>
              <a:rPr lang="en-US"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he rebel archetype</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Hinton</a:t>
            </a:r>
            <a:r>
              <a:rPr lang="en-US"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described him as a tough, hateful, rulebreaker who was somewhat different than other greasers. However, in the end of the novel she points out all that Dallas did to save and remain loyal to the greasers he loved. In this way, </a:t>
            </a:r>
            <a:r>
              <a:rPr lang="en-US"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she shifts his archetype </a:t>
            </a:r>
            <a:r>
              <a:rPr lang="en-US"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to that of the </a:t>
            </a:r>
            <a:r>
              <a:rPr lang="en-US"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Tragic Hero</a:t>
            </a:r>
            <a:r>
              <a:rPr lang="en-US" dirty="0">
                <a:solidFill>
                  <a:srgbClr val="FFC000"/>
                </a:solidFill>
                <a:latin typeface="Franklin Gothic Book" panose="020B0503020102020204" pitchFamily="34" charset="0"/>
                <a:ea typeface="Calibri" panose="020F0502020204030204" pitchFamily="34" charset="0"/>
                <a:cs typeface="Times New Roman" panose="02020603050405020304" pitchFamily="18" charset="0"/>
              </a:rPr>
              <a:t>.</a:t>
            </a:r>
          </a:p>
          <a:p>
            <a:endParaRPr lang="en-US"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lvl="0"/>
            <a:r>
              <a:rPr lang="en-US" dirty="0">
                <a:solidFill>
                  <a:schemeClr val="bg1"/>
                </a:solidFill>
                <a:ea typeface="Calibri" panose="020F0502020204030204" pitchFamily="34" charset="0"/>
                <a:cs typeface="Times New Roman" panose="02020603050405020304" pitchFamily="18" charset="0"/>
              </a:rPr>
              <a:t>8.  </a:t>
            </a:r>
            <a:r>
              <a:rPr lang="en-US" b="1" dirty="0">
                <a:solidFill>
                  <a:srgbClr val="3399CC"/>
                </a:solidFill>
                <a:ea typeface="Calibri" panose="020F0502020204030204" pitchFamily="34" charset="0"/>
                <a:cs typeface="Times New Roman" panose="02020603050405020304" pitchFamily="18" charset="0"/>
              </a:rPr>
              <a:t>Retrospective narration </a:t>
            </a:r>
            <a:r>
              <a:rPr lang="en-US" dirty="0">
                <a:solidFill>
                  <a:prstClr val="white"/>
                </a:solidFill>
                <a:ea typeface="Calibri" panose="020F0502020204030204" pitchFamily="34" charset="0"/>
                <a:cs typeface="Times New Roman" panose="02020603050405020304" pitchFamily="18" charset="0"/>
              </a:rPr>
              <a:t>is </a:t>
            </a:r>
            <a:r>
              <a:rPr lang="en-US" dirty="0">
                <a:solidFill>
                  <a:schemeClr val="bg1"/>
                </a:solidFill>
                <a:effectLst/>
                <a:ea typeface="Calibri" panose="020F0502020204030204" pitchFamily="34" charset="0"/>
                <a:cs typeface="Times New Roman" panose="02020603050405020304" pitchFamily="18" charset="0"/>
              </a:rPr>
              <a:t>a story that </a:t>
            </a:r>
            <a:r>
              <a:rPr lang="en-US" dirty="0">
                <a:solidFill>
                  <a:schemeClr val="tx2"/>
                </a:solidFill>
                <a:effectLst/>
                <a:ea typeface="Calibri" panose="020F0502020204030204" pitchFamily="34" charset="0"/>
                <a:cs typeface="Times New Roman" panose="02020603050405020304" pitchFamily="18" charset="0"/>
              </a:rPr>
              <a:t>reflects on something that happened in the past</a:t>
            </a:r>
            <a:r>
              <a:rPr lang="en-US" dirty="0">
                <a:solidFill>
                  <a:schemeClr val="bg1"/>
                </a:solidFill>
                <a:effectLst/>
                <a:ea typeface="Calibri" panose="020F0502020204030204" pitchFamily="34" charset="0"/>
                <a:cs typeface="Times New Roman" panose="02020603050405020304" pitchFamily="18" charset="0"/>
              </a:rPr>
              <a:t>, often </a:t>
            </a:r>
            <a:r>
              <a:rPr lang="en-US" dirty="0">
                <a:solidFill>
                  <a:schemeClr val="tx2"/>
                </a:solidFill>
                <a:effectLst/>
                <a:ea typeface="Calibri" panose="020F0502020204030204" pitchFamily="34" charset="0"/>
                <a:cs typeface="Times New Roman" panose="02020603050405020304" pitchFamily="18" charset="0"/>
              </a:rPr>
              <a:t>with more insight</a:t>
            </a:r>
            <a:r>
              <a:rPr lang="en-US" dirty="0">
                <a:solidFill>
                  <a:schemeClr val="bg1"/>
                </a:solidFill>
                <a:effectLst/>
                <a:ea typeface="Calibri" panose="020F0502020204030204" pitchFamily="34" charset="0"/>
                <a:cs typeface="Times New Roman" panose="02020603050405020304" pitchFamily="18" charset="0"/>
              </a:rPr>
              <a:t>.</a:t>
            </a:r>
          </a:p>
          <a:p>
            <a:pPr lvl="0"/>
            <a:endParaRPr lang="en-US" dirty="0">
              <a:solidFill>
                <a:schemeClr val="bg1"/>
              </a:solidFill>
              <a:ea typeface="Calibri" panose="020F0502020204030204" pitchFamily="34" charset="0"/>
              <a:cs typeface="Times New Roman" panose="02020603050405020304" pitchFamily="18" charset="0"/>
            </a:endParaRPr>
          </a:p>
          <a:p>
            <a:pPr lvl="0">
              <a:lnSpc>
                <a:spcPct val="200000"/>
              </a:lnSpc>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9.  </a:t>
            </a:r>
            <a:r>
              <a:rPr lang="en-US" b="1" dirty="0">
                <a:solidFill>
                  <a:srgbClr val="3399CC"/>
                </a:solidFill>
                <a:latin typeface="Calibri" panose="020F0502020204030204" pitchFamily="34" charset="0"/>
                <a:ea typeface="Calibri" panose="020F0502020204030204" pitchFamily="34" charset="0"/>
                <a:cs typeface="Times New Roman" panose="02020603050405020304" pitchFamily="18" charset="0"/>
              </a:rPr>
              <a:t>“Nothing Gold Can Stay” </a:t>
            </a:r>
            <a:r>
              <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rPr>
              <a:t>was written by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Robert Frost</a:t>
            </a:r>
            <a:r>
              <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200000"/>
              </a:lnSpc>
            </a:pPr>
            <a:endPar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a:r>
              <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rPr>
              <a:t>10.  The central message of </a:t>
            </a:r>
            <a:r>
              <a:rPr lang="en-US" b="1" dirty="0">
                <a:solidFill>
                  <a:srgbClr val="3399CC"/>
                </a:solidFill>
                <a:latin typeface="Calibri" panose="020F0502020204030204" pitchFamily="34" charset="0"/>
                <a:ea typeface="Calibri" panose="020F0502020204030204" pitchFamily="34" charset="0"/>
                <a:cs typeface="Times New Roman" panose="02020603050405020304" pitchFamily="18" charset="0"/>
              </a:rPr>
              <a:t>“Nothing Gold Can Stay” </a:t>
            </a:r>
            <a:r>
              <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rPr>
              <a:t>is that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nothing of pure beauty can stay.</a:t>
            </a:r>
          </a:p>
          <a:p>
            <a:pPr lvl="0"/>
            <a:endPar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AutoNum type="arabicPeriod" startAt="6"/>
            </a:pPr>
            <a:endPar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AutoNum type="arabicPeriod" startAt="6"/>
            </a:pPr>
            <a:endPar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AutoNum type="arabicPeriod" startAt="6"/>
            </a:pPr>
            <a:endParaRPr lang="en-US"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725C589-FF5A-4458-8BCB-3868A95C8E58}"/>
              </a:ext>
            </a:extLst>
          </p:cNvPr>
          <p:cNvSpPr/>
          <p:nvPr/>
        </p:nvSpPr>
        <p:spPr>
          <a:xfrm>
            <a:off x="6254054" y="6215910"/>
            <a:ext cx="2378152" cy="369332"/>
          </a:xfrm>
          <a:prstGeom prst="rect">
            <a:avLst/>
          </a:prstGeom>
        </p:spPr>
        <p:txBody>
          <a:bodyPr wrap="none">
            <a:spAutoFit/>
          </a:bodyPr>
          <a:lstStyle/>
          <a:p>
            <a:pPr lvl="0" algn="r"/>
            <a:r>
              <a:rPr lang="en-US" dirty="0">
                <a:solidFill>
                  <a:srgbClr val="FFDD00"/>
                </a:solidFill>
              </a:rPr>
              <a:t>Self-score: ______ /10</a:t>
            </a:r>
          </a:p>
        </p:txBody>
      </p:sp>
    </p:spTree>
    <p:extLst>
      <p:ext uri="{BB962C8B-B14F-4D97-AF65-F5344CB8AC3E}">
        <p14:creationId xmlns:p14="http://schemas.microsoft.com/office/powerpoint/2010/main" val="405461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28800" y="0"/>
            <a:ext cx="5655330" cy="821719"/>
          </a:xfrm>
          <a:noFill/>
        </p:spPr>
        <p:txBody>
          <a:bodyPr>
            <a:normAutofit/>
          </a:bodyPr>
          <a:lstStyle/>
          <a:p>
            <a:pPr algn="ctr" eaLnBrk="1" hangingPunct="1"/>
            <a:r>
              <a:rPr lang="en-US" sz="2700" dirty="0">
                <a:solidFill>
                  <a:schemeClr val="tx2"/>
                </a:solidFill>
              </a:rPr>
              <a:t>Retrieval Practice Answers: Lesson 1</a:t>
            </a:r>
          </a:p>
        </p:txBody>
      </p:sp>
      <p:sp>
        <p:nvSpPr>
          <p:cNvPr id="2" name="TextBox 1">
            <a:extLst>
              <a:ext uri="{FF2B5EF4-FFF2-40B4-BE49-F238E27FC236}">
                <a16:creationId xmlns:a16="http://schemas.microsoft.com/office/drawing/2014/main" id="{B5558239-0A10-4E22-ADCE-7ADEDCBBEBA0}"/>
              </a:ext>
            </a:extLst>
          </p:cNvPr>
          <p:cNvSpPr txBox="1"/>
          <p:nvPr/>
        </p:nvSpPr>
        <p:spPr>
          <a:xfrm>
            <a:off x="205991" y="1032125"/>
            <a:ext cx="8938009" cy="5139869"/>
          </a:xfrm>
          <a:prstGeom prst="rect">
            <a:avLst/>
          </a:prstGeom>
          <a:noFill/>
        </p:spPr>
        <p:txBody>
          <a:bodyPr wrap="square" rtlCol="0">
            <a:spAutoFit/>
          </a:bodyPr>
          <a:lstStyle/>
          <a:p>
            <a:endParaRPr lang="en-US" dirty="0"/>
          </a:p>
          <a:p>
            <a:r>
              <a:rPr lang="en-US" sz="1800" dirty="0">
                <a:solidFill>
                  <a:schemeClr val="bg1"/>
                </a:solidFill>
                <a:latin typeface="Segoe UI" panose="020B0502040204020203" pitchFamily="34" charset="0"/>
              </a:rPr>
              <a:t> 1.  Culture is defined by the patterns of behavior and thinking that are shared by a</a:t>
            </a:r>
          </a:p>
          <a:p>
            <a:r>
              <a:rPr lang="en-US" dirty="0">
                <a:solidFill>
                  <a:schemeClr val="bg1"/>
                </a:solidFill>
                <a:latin typeface="Segoe UI" panose="020B0502040204020203" pitchFamily="34" charset="0"/>
              </a:rPr>
              <a:t>      </a:t>
            </a:r>
            <a:r>
              <a:rPr lang="en-US" sz="1800" dirty="0">
                <a:solidFill>
                  <a:schemeClr val="bg1"/>
                </a:solidFill>
                <a:latin typeface="Segoe UI" panose="020B0502040204020203" pitchFamily="34" charset="0"/>
              </a:rPr>
              <a:t>group of people.</a:t>
            </a:r>
            <a:r>
              <a:rPr lang="en-US" dirty="0"/>
              <a:t>	</a:t>
            </a:r>
          </a:p>
          <a:p>
            <a:pPr marL="342900" indent="-342900">
              <a:buAutoNum type="arabicPeriod"/>
            </a:pPr>
            <a:endParaRPr lang="en-US" dirty="0"/>
          </a:p>
          <a:p>
            <a:r>
              <a:rPr lang="en-US" dirty="0">
                <a:solidFill>
                  <a:schemeClr val="bg1"/>
                </a:solidFill>
              </a:rPr>
              <a:t>2. </a:t>
            </a:r>
            <a:r>
              <a:rPr lang="en-US" b="1" dirty="0">
                <a:solidFill>
                  <a:srgbClr val="00B0F0"/>
                </a:solidFill>
              </a:rPr>
              <a:t>Mainstream</a:t>
            </a:r>
            <a:r>
              <a:rPr lang="en-US" dirty="0">
                <a:solidFill>
                  <a:schemeClr val="bg1"/>
                </a:solidFill>
              </a:rPr>
              <a:t> means the </a:t>
            </a:r>
            <a:r>
              <a:rPr lang="en-US" dirty="0">
                <a:solidFill>
                  <a:schemeClr val="tx2"/>
                </a:solidFill>
              </a:rPr>
              <a:t>dominant ideas, beliefs, and values of a culture</a:t>
            </a:r>
            <a:r>
              <a:rPr lang="en-US" dirty="0">
                <a:solidFill>
                  <a:schemeClr val="bg1"/>
                </a:solidFill>
              </a:rPr>
              <a:t>. </a:t>
            </a:r>
            <a:r>
              <a:rPr lang="en-US" b="1" dirty="0">
                <a:solidFill>
                  <a:srgbClr val="00B0F0"/>
                </a:solidFill>
              </a:rPr>
              <a:t>Mainstream</a:t>
            </a:r>
            <a:r>
              <a:rPr lang="en-US" dirty="0">
                <a:solidFill>
                  <a:schemeClr val="bg1"/>
                </a:solidFill>
              </a:rPr>
              <a:t>  </a:t>
            </a:r>
          </a:p>
          <a:p>
            <a:r>
              <a:rPr lang="en-US" dirty="0">
                <a:solidFill>
                  <a:schemeClr val="bg1"/>
                </a:solidFill>
              </a:rPr>
              <a:t>    culture often dictates what is </a:t>
            </a:r>
            <a:r>
              <a:rPr lang="en-US" dirty="0">
                <a:solidFill>
                  <a:schemeClr val="tx2"/>
                </a:solidFill>
              </a:rPr>
              <a:t>considered “normal” </a:t>
            </a:r>
            <a:r>
              <a:rPr lang="en-US" dirty="0">
                <a:solidFill>
                  <a:schemeClr val="bg1"/>
                </a:solidFill>
              </a:rPr>
              <a:t>in society. </a:t>
            </a:r>
          </a:p>
          <a:p>
            <a:endParaRPr lang="en-US" dirty="0">
              <a:solidFill>
                <a:schemeClr val="bg1"/>
              </a:solidFill>
            </a:endParaRPr>
          </a:p>
          <a:p>
            <a:pPr marL="342900" indent="-342900">
              <a:buAutoNum type="arabicPeriod" startAt="3"/>
            </a:pPr>
            <a:r>
              <a:rPr lang="en-US" b="1" dirty="0">
                <a:solidFill>
                  <a:srgbClr val="00B0F0"/>
                </a:solidFill>
              </a:rPr>
              <a:t>Counterculture</a:t>
            </a:r>
            <a:r>
              <a:rPr lang="en-US" dirty="0">
                <a:solidFill>
                  <a:srgbClr val="00B0F0"/>
                </a:solidFill>
              </a:rPr>
              <a:t> </a:t>
            </a:r>
            <a:r>
              <a:rPr lang="en-US" dirty="0">
                <a:solidFill>
                  <a:schemeClr val="bg1"/>
                </a:solidFill>
              </a:rPr>
              <a:t>means a way of living that </a:t>
            </a:r>
            <a:r>
              <a:rPr lang="en-US" dirty="0">
                <a:solidFill>
                  <a:schemeClr val="tx2"/>
                </a:solidFill>
              </a:rPr>
              <a:t>actively rejects what is expected by </a:t>
            </a:r>
          </a:p>
          <a:p>
            <a:r>
              <a:rPr lang="en-US" dirty="0">
                <a:solidFill>
                  <a:schemeClr val="tx2"/>
                </a:solidFill>
              </a:rPr>
              <a:t>      mainstream culture</a:t>
            </a:r>
            <a:r>
              <a:rPr lang="en-US" dirty="0">
                <a:solidFill>
                  <a:schemeClr val="bg1"/>
                </a:solidFill>
              </a:rPr>
              <a:t>, often in protest. </a:t>
            </a:r>
          </a:p>
          <a:p>
            <a:endParaRPr lang="en-US" dirty="0">
              <a:solidFill>
                <a:schemeClr val="bg1"/>
              </a:solidFill>
            </a:endParaRPr>
          </a:p>
          <a:p>
            <a:pPr marL="342900" indent="-342900">
              <a:buAutoNum type="arabicPeriod" startAt="4"/>
            </a:pPr>
            <a:r>
              <a:rPr lang="en-US" dirty="0">
                <a:solidFill>
                  <a:schemeClr val="bg1"/>
                </a:solidFill>
              </a:rPr>
              <a:t>A person’s </a:t>
            </a:r>
            <a:r>
              <a:rPr lang="en-US" b="1" dirty="0">
                <a:solidFill>
                  <a:srgbClr val="00B0F0"/>
                </a:solidFill>
              </a:rPr>
              <a:t>status</a:t>
            </a:r>
            <a:r>
              <a:rPr lang="en-US" dirty="0">
                <a:solidFill>
                  <a:schemeClr val="bg1"/>
                </a:solidFill>
              </a:rPr>
              <a:t> is their </a:t>
            </a:r>
            <a:r>
              <a:rPr lang="en-US" dirty="0">
                <a:solidFill>
                  <a:schemeClr val="tx2"/>
                </a:solidFill>
              </a:rPr>
              <a:t>ranking according to a hierarchy</a:t>
            </a:r>
            <a:r>
              <a:rPr lang="en-US" dirty="0">
                <a:solidFill>
                  <a:schemeClr val="bg1"/>
                </a:solidFill>
              </a:rPr>
              <a:t>.  It is </a:t>
            </a:r>
            <a:r>
              <a:rPr lang="en-US" dirty="0">
                <a:solidFill>
                  <a:schemeClr val="tx2"/>
                </a:solidFill>
              </a:rPr>
              <a:t>defined by traits </a:t>
            </a:r>
            <a:r>
              <a:rPr lang="en-US" dirty="0">
                <a:solidFill>
                  <a:schemeClr val="bg1"/>
                </a:solidFill>
              </a:rPr>
              <a:t>like wealth or education.  </a:t>
            </a:r>
          </a:p>
          <a:p>
            <a:pPr marL="342900" indent="-342900">
              <a:buAutoNum type="arabicPeriod" startAt="4"/>
            </a:pPr>
            <a:endParaRPr lang="en-US" dirty="0">
              <a:solidFill>
                <a:schemeClr val="bg1"/>
              </a:solidFill>
            </a:endParaRPr>
          </a:p>
          <a:p>
            <a:pPr marL="342900" indent="-342900">
              <a:buAutoNum type="arabicPeriod" startAt="4"/>
            </a:pP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The </a:t>
            </a:r>
            <a:r>
              <a:rPr lang="en-US"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Socs’ status</a:t>
            </a:r>
            <a:r>
              <a:rPr lang="en-US"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 is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different from the </a:t>
            </a:r>
            <a:r>
              <a:rPr lang="en-US"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greasers’</a:t>
            </a:r>
            <a:r>
              <a:rPr lang="en-US"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because the Socs’ families are considered “higher status” because they are wealthy and considered upper class while the </a:t>
            </a:r>
            <a:r>
              <a:rPr lang="en-US"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greasers</a:t>
            </a:r>
            <a:r>
              <a:rPr lang="en-US"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are poorer and like to fight and steal.  </a:t>
            </a:r>
            <a:endParaRPr lang="en-US" dirty="0">
              <a:solidFill>
                <a:schemeClr val="bg1"/>
              </a:solidFill>
            </a:endParaRPr>
          </a:p>
          <a:p>
            <a:pPr marL="457200" lvl="0" indent="-457200">
              <a:buFont typeface="+mj-lt"/>
              <a:buAutoNum type="arabicPeriod"/>
            </a:pPr>
            <a:endParaRPr lang="en-US" sz="2000" dirty="0">
              <a:solidFill>
                <a:schemeClr val="bg1"/>
              </a:solidFill>
            </a:endParaRPr>
          </a:p>
          <a:p>
            <a:pPr algn="r"/>
            <a:r>
              <a:rPr lang="en-US" sz="2000" dirty="0">
                <a:solidFill>
                  <a:schemeClr val="bg1"/>
                </a:solidFill>
              </a:rPr>
              <a:t> </a:t>
            </a:r>
            <a:endParaRPr lang="en-US" sz="2000" dirty="0">
              <a:solidFill>
                <a:srgbClr val="FFDD00"/>
              </a:solidFill>
            </a:endParaRPr>
          </a:p>
        </p:txBody>
      </p:sp>
    </p:spTree>
    <p:extLst>
      <p:ext uri="{BB962C8B-B14F-4D97-AF65-F5344CB8AC3E}">
        <p14:creationId xmlns:p14="http://schemas.microsoft.com/office/powerpoint/2010/main" val="214110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28800" y="0"/>
            <a:ext cx="5655330" cy="821719"/>
          </a:xfrm>
          <a:noFill/>
        </p:spPr>
        <p:txBody>
          <a:bodyPr>
            <a:normAutofit fontScale="90000"/>
          </a:bodyPr>
          <a:lstStyle/>
          <a:p>
            <a:pPr algn="ctr" eaLnBrk="1" hangingPunct="1"/>
            <a:r>
              <a:rPr lang="en-US" sz="2700" dirty="0">
                <a:solidFill>
                  <a:schemeClr val="tx2"/>
                </a:solidFill>
              </a:rPr>
              <a:t>Retrieval Practice Answers: Lesson 1</a:t>
            </a:r>
            <a:br>
              <a:rPr lang="en-US" sz="2700" dirty="0">
                <a:solidFill>
                  <a:schemeClr val="tx2"/>
                </a:solidFill>
              </a:rPr>
            </a:br>
            <a:r>
              <a:rPr lang="en-US" sz="2200" dirty="0">
                <a:solidFill>
                  <a:schemeClr val="tx2"/>
                </a:solidFill>
              </a:rPr>
              <a:t>(continued)</a:t>
            </a:r>
            <a:endParaRPr lang="en-US" sz="2700" dirty="0">
              <a:solidFill>
                <a:schemeClr val="tx2"/>
              </a:solidFill>
            </a:endParaRPr>
          </a:p>
        </p:txBody>
      </p:sp>
      <p:sp>
        <p:nvSpPr>
          <p:cNvPr id="2" name="TextBox 1">
            <a:extLst>
              <a:ext uri="{FF2B5EF4-FFF2-40B4-BE49-F238E27FC236}">
                <a16:creationId xmlns:a16="http://schemas.microsoft.com/office/drawing/2014/main" id="{B5558239-0A10-4E22-ADCE-7ADEDCBBEBA0}"/>
              </a:ext>
            </a:extLst>
          </p:cNvPr>
          <p:cNvSpPr txBox="1"/>
          <p:nvPr/>
        </p:nvSpPr>
        <p:spPr>
          <a:xfrm>
            <a:off x="205991" y="1032125"/>
            <a:ext cx="8938009" cy="5386090"/>
          </a:xfrm>
          <a:prstGeom prst="rect">
            <a:avLst/>
          </a:prstGeom>
          <a:noFill/>
        </p:spPr>
        <p:txBody>
          <a:bodyPr wrap="square" rtlCol="0">
            <a:spAutoFit/>
          </a:bodyPr>
          <a:lstStyle/>
          <a:p>
            <a:pPr marL="342900" indent="-342900">
              <a:buAutoNum type="arabicPeriod" startAt="6"/>
            </a:pPr>
            <a:r>
              <a:rPr lang="en-US" dirty="0">
                <a:solidFill>
                  <a:schemeClr val="bg1"/>
                </a:solidFill>
              </a:rPr>
              <a:t>An</a:t>
            </a:r>
            <a:r>
              <a:rPr lang="en-US" b="1" dirty="0">
                <a:solidFill>
                  <a:schemeClr val="bg1"/>
                </a:solidFill>
              </a:rPr>
              <a:t> </a:t>
            </a:r>
            <a:r>
              <a:rPr lang="en-US" b="1" dirty="0">
                <a:solidFill>
                  <a:srgbClr val="00B0F0"/>
                </a:solidFill>
              </a:rPr>
              <a:t>allusion</a:t>
            </a:r>
            <a:r>
              <a:rPr lang="en-US" b="1" dirty="0">
                <a:solidFill>
                  <a:schemeClr val="bg1"/>
                </a:solidFill>
              </a:rPr>
              <a:t> </a:t>
            </a:r>
            <a:r>
              <a:rPr lang="en-US" dirty="0">
                <a:solidFill>
                  <a:schemeClr val="bg1"/>
                </a:solidFill>
              </a:rPr>
              <a:t>is a </a:t>
            </a:r>
            <a:r>
              <a:rPr lang="en-US" dirty="0">
                <a:solidFill>
                  <a:schemeClr val="tx2"/>
                </a:solidFill>
              </a:rPr>
              <a:t>reference to a significant historical, literary, cultural, or political figure or idea.  </a:t>
            </a:r>
          </a:p>
          <a:p>
            <a:pPr marL="342900" indent="-342900">
              <a:buAutoNum type="arabicPeriod" startAt="6"/>
            </a:pPr>
            <a:endParaRPr lang="en-US" dirty="0"/>
          </a:p>
          <a:p>
            <a:pPr marL="342900" indent="-342900">
              <a:buAutoNum type="arabicPeriod" startAt="6"/>
            </a:pPr>
            <a:endParaRPr lang="en-US" dirty="0"/>
          </a:p>
          <a:p>
            <a:r>
              <a:rPr lang="en-US" dirty="0">
                <a:solidFill>
                  <a:schemeClr val="bg1"/>
                </a:solidFill>
              </a:rPr>
              <a:t>7. </a:t>
            </a:r>
            <a:r>
              <a:rPr lang="en-US" b="1" dirty="0">
                <a:solidFill>
                  <a:srgbClr val="00B0F0"/>
                </a:solidFill>
              </a:rPr>
              <a:t>Hyperbole</a:t>
            </a:r>
            <a:r>
              <a:rPr lang="en-US" dirty="0">
                <a:solidFill>
                  <a:schemeClr val="bg1"/>
                </a:solidFill>
              </a:rPr>
              <a:t> is </a:t>
            </a:r>
            <a:r>
              <a:rPr lang="en-US" dirty="0">
                <a:solidFill>
                  <a:schemeClr val="tx2"/>
                </a:solidFill>
              </a:rPr>
              <a:t>extreme exaggeration </a:t>
            </a:r>
            <a:r>
              <a:rPr lang="en-US" dirty="0">
                <a:solidFill>
                  <a:schemeClr val="bg1"/>
                </a:solidFill>
              </a:rPr>
              <a:t>used to create emphasis.</a:t>
            </a:r>
          </a:p>
          <a:p>
            <a:endParaRPr lang="en-US" dirty="0">
              <a:solidFill>
                <a:schemeClr val="bg1"/>
              </a:solidFill>
            </a:endParaRPr>
          </a:p>
          <a:p>
            <a:endParaRPr lang="en-US" dirty="0">
              <a:solidFill>
                <a:schemeClr val="bg1"/>
              </a:solidFill>
            </a:endParaRPr>
          </a:p>
          <a:p>
            <a:pPr marL="342900" indent="-342900" algn="l">
              <a:buAutoNum type="arabicPeriod" startAt="8"/>
            </a:pPr>
            <a:r>
              <a:rPr lang="en-US" b="1" dirty="0">
                <a:solidFill>
                  <a:srgbClr val="00B0F0"/>
                </a:solidFill>
              </a:rPr>
              <a:t>First-person narrative </a:t>
            </a:r>
            <a:r>
              <a:rPr lang="en-US" dirty="0">
                <a:solidFill>
                  <a:schemeClr val="bg1"/>
                </a:solidFill>
              </a:rPr>
              <a:t>means </a:t>
            </a:r>
            <a:r>
              <a:rPr lang="en-US" sz="1800" b="0" i="0" u="none" strike="noStrike" baseline="0" dirty="0">
                <a:solidFill>
                  <a:schemeClr val="bg1"/>
                </a:solidFill>
                <a:latin typeface="Franklin Gothic Book" panose="020B0503020102020204" pitchFamily="34" charset="0"/>
              </a:rPr>
              <a:t>a story is </a:t>
            </a:r>
            <a:r>
              <a:rPr lang="en-US" sz="1800" b="0" i="0" u="none" strike="noStrike" baseline="0" dirty="0">
                <a:solidFill>
                  <a:schemeClr val="tx2"/>
                </a:solidFill>
                <a:latin typeface="Franklin Gothic Book" panose="020B0503020102020204" pitchFamily="34" charset="0"/>
              </a:rPr>
              <a:t>told from the point of view of a character in the story.	</a:t>
            </a:r>
          </a:p>
          <a:p>
            <a:pPr algn="l"/>
            <a:endParaRPr lang="en-US" dirty="0">
              <a:solidFill>
                <a:schemeClr val="bg1"/>
              </a:solidFill>
              <a:latin typeface="Franklin Gothic Book" panose="020B0503020102020204" pitchFamily="34" charset="0"/>
            </a:endParaRPr>
          </a:p>
          <a:p>
            <a:pPr algn="l"/>
            <a:endParaRPr lang="en-US" dirty="0">
              <a:solidFill>
                <a:schemeClr val="bg1"/>
              </a:solidFill>
              <a:latin typeface="Franklin Gothic Book" panose="020B0503020102020204" pitchFamily="34" charset="0"/>
            </a:endParaRPr>
          </a:p>
          <a:p>
            <a:pPr algn="l"/>
            <a:r>
              <a:rPr lang="en-US" sz="1800" b="0" i="0" u="none" strike="noStrike" baseline="0" dirty="0">
                <a:solidFill>
                  <a:schemeClr val="bg1"/>
                </a:solidFill>
                <a:latin typeface="Franklin Gothic Book" panose="020B0503020102020204" pitchFamily="34" charset="0"/>
              </a:rPr>
              <a:t>9.  A </a:t>
            </a:r>
            <a:r>
              <a:rPr lang="en-US" b="1" dirty="0">
                <a:solidFill>
                  <a:srgbClr val="00B0F0"/>
                </a:solidFill>
                <a:latin typeface="Franklin Gothic Book" panose="020B0503020102020204" pitchFamily="34" charset="0"/>
              </a:rPr>
              <a:t>m</a:t>
            </a:r>
            <a:r>
              <a:rPr lang="en-US" sz="1800" b="1" i="0" u="none" strike="noStrike" baseline="0" dirty="0">
                <a:solidFill>
                  <a:srgbClr val="00B0F0"/>
                </a:solidFill>
                <a:latin typeface="Franklin Gothic Book" panose="020B0503020102020204" pitchFamily="34" charset="0"/>
              </a:rPr>
              <a:t>otif</a:t>
            </a:r>
            <a:r>
              <a:rPr lang="en-US" sz="1800" b="1" i="0" u="none" strike="noStrike" baseline="0" dirty="0">
                <a:solidFill>
                  <a:schemeClr val="bg1"/>
                </a:solidFill>
                <a:latin typeface="Franklin Gothic Book" panose="020B0503020102020204" pitchFamily="34" charset="0"/>
              </a:rPr>
              <a:t> </a:t>
            </a:r>
            <a:r>
              <a:rPr lang="en-US" sz="1800" b="0" i="0" u="none" strike="noStrike" baseline="0" dirty="0">
                <a:solidFill>
                  <a:schemeClr val="bg1"/>
                </a:solidFill>
                <a:latin typeface="Franklin Gothic Book" panose="020B0503020102020204" pitchFamily="34" charset="0"/>
              </a:rPr>
              <a:t>is an </a:t>
            </a:r>
            <a:r>
              <a:rPr lang="en-US" sz="1800" b="0" i="0" u="none" strike="noStrike" baseline="0" dirty="0">
                <a:solidFill>
                  <a:schemeClr val="tx2"/>
                </a:solidFill>
                <a:latin typeface="Franklin Gothic Book" panose="020B0503020102020204" pitchFamily="34" charset="0"/>
              </a:rPr>
              <a:t>idea, symbol, image, or device </a:t>
            </a:r>
            <a:r>
              <a:rPr lang="en-US" sz="1800" b="0" i="0" u="none" strike="noStrike" baseline="0" dirty="0">
                <a:solidFill>
                  <a:schemeClr val="bg1"/>
                </a:solidFill>
                <a:latin typeface="Franklin Gothic Book" panose="020B0503020102020204" pitchFamily="34" charset="0"/>
              </a:rPr>
              <a:t>that </a:t>
            </a:r>
            <a:r>
              <a:rPr lang="en-US" sz="1800" b="0" i="0" u="none" strike="noStrike" baseline="0" dirty="0">
                <a:solidFill>
                  <a:schemeClr val="tx2"/>
                </a:solidFill>
                <a:latin typeface="Franklin Gothic Book" panose="020B0503020102020204" pitchFamily="34" charset="0"/>
              </a:rPr>
              <a:t>occurs multiple times </a:t>
            </a:r>
            <a:r>
              <a:rPr lang="en-US" sz="1800" b="0" i="0" u="none" strike="noStrike" baseline="0" dirty="0">
                <a:solidFill>
                  <a:schemeClr val="bg1"/>
                </a:solidFill>
                <a:latin typeface="Franklin Gothic Book" panose="020B0503020102020204" pitchFamily="34" charset="0"/>
              </a:rPr>
              <a:t>throughout a text </a:t>
            </a:r>
            <a:r>
              <a:rPr lang="en-US" sz="1800" b="0" i="0" u="none" strike="noStrike" baseline="0" dirty="0">
                <a:solidFill>
                  <a:srgbClr val="000000"/>
                </a:solidFill>
                <a:latin typeface="Franklin Gothic Book" panose="020B0503020102020204" pitchFamily="34" charset="0"/>
              </a:rPr>
              <a:t>	</a:t>
            </a:r>
          </a:p>
          <a:p>
            <a:pPr marL="342900" indent="-342900" algn="l">
              <a:buAutoNum type="arabicPeriod" startAt="8"/>
            </a:pPr>
            <a:endParaRPr lang="en-US" sz="1800" b="0" i="0" u="none" strike="noStrike" baseline="0" dirty="0">
              <a:solidFill>
                <a:schemeClr val="bg1"/>
              </a:solidFill>
              <a:latin typeface="Franklin Gothic Book" panose="020B0503020102020204" pitchFamily="34" charset="0"/>
            </a:endParaRPr>
          </a:p>
          <a:p>
            <a:pPr algn="l"/>
            <a:r>
              <a:rPr lang="en-US" dirty="0">
                <a:solidFill>
                  <a:schemeClr val="bg1"/>
                </a:solidFill>
              </a:rPr>
              <a:t>10.  </a:t>
            </a:r>
            <a:r>
              <a:rPr lang="en-US" b="1" dirty="0">
                <a:solidFill>
                  <a:srgbClr val="00B0F0"/>
                </a:solidFill>
              </a:rPr>
              <a:t>Foreshadowing</a:t>
            </a:r>
            <a:r>
              <a:rPr lang="en-US" dirty="0">
                <a:solidFill>
                  <a:schemeClr val="bg1"/>
                </a:solidFill>
              </a:rPr>
              <a:t> is</a:t>
            </a:r>
            <a:r>
              <a:rPr lang="en-US" dirty="0">
                <a:solidFill>
                  <a:srgbClr val="000000"/>
                </a:solidFill>
                <a:latin typeface="Franklin Gothic Book" panose="020B0503020102020204" pitchFamily="34" charset="0"/>
              </a:rPr>
              <a:t> </a:t>
            </a:r>
            <a:r>
              <a:rPr lang="en-US" sz="1800" b="0" i="0" u="none" strike="noStrike" baseline="0" dirty="0">
                <a:solidFill>
                  <a:schemeClr val="bg1"/>
                </a:solidFill>
                <a:latin typeface="Franklin Gothic Book" panose="020B0503020102020204" pitchFamily="34" charset="0"/>
              </a:rPr>
              <a:t>a </a:t>
            </a:r>
            <a:r>
              <a:rPr lang="en-US" sz="1800" b="0" i="0" u="none" strike="noStrike" baseline="0" dirty="0">
                <a:solidFill>
                  <a:schemeClr val="tx2"/>
                </a:solidFill>
                <a:latin typeface="Franklin Gothic Book" panose="020B0503020102020204" pitchFamily="34" charset="0"/>
              </a:rPr>
              <a:t>hint</a:t>
            </a:r>
            <a:r>
              <a:rPr lang="en-US" sz="1800" b="0" i="0" u="none" strike="noStrike" baseline="0" dirty="0">
                <a:solidFill>
                  <a:schemeClr val="bg1"/>
                </a:solidFill>
                <a:latin typeface="Franklin Gothic Book" panose="020B0503020102020204" pitchFamily="34" charset="0"/>
              </a:rPr>
              <a:t> the author gives </a:t>
            </a:r>
            <a:r>
              <a:rPr lang="en-US" sz="1800" b="0" i="0" u="none" strike="noStrike" baseline="0" dirty="0">
                <a:solidFill>
                  <a:schemeClr val="tx2"/>
                </a:solidFill>
                <a:latin typeface="Franklin Gothic Book" panose="020B0503020102020204" pitchFamily="34" charset="0"/>
              </a:rPr>
              <a:t>to suggest what might happen in the future</a:t>
            </a:r>
            <a:r>
              <a:rPr lang="en-US" sz="1800" b="0" i="0" u="none" strike="noStrike" baseline="0" dirty="0">
                <a:solidFill>
                  <a:schemeClr val="bg1"/>
                </a:solidFill>
                <a:latin typeface="Franklin Gothic Book" panose="020B0503020102020204" pitchFamily="34" charset="0"/>
              </a:rPr>
              <a:t>. 	</a:t>
            </a:r>
          </a:p>
          <a:p>
            <a:endParaRPr lang="en-US" dirty="0">
              <a:solidFill>
                <a:schemeClr val="bg1"/>
              </a:solidFill>
            </a:endParaRPr>
          </a:p>
          <a:p>
            <a:pPr lvl="0"/>
            <a:endParaRPr lang="en-US" dirty="0"/>
          </a:p>
          <a:p>
            <a:pPr lvl="0" algn="r"/>
            <a:r>
              <a:rPr lang="en-US" sz="2000" dirty="0">
                <a:solidFill>
                  <a:schemeClr val="bg1"/>
                </a:solidFill>
              </a:rPr>
              <a:t> </a:t>
            </a:r>
            <a:r>
              <a:rPr lang="en-US" sz="2000" dirty="0">
                <a:solidFill>
                  <a:srgbClr val="FFDD00"/>
                </a:solidFill>
              </a:rPr>
              <a:t>Self-score: ______ /10</a:t>
            </a:r>
          </a:p>
        </p:txBody>
      </p:sp>
    </p:spTree>
    <p:extLst>
      <p:ext uri="{BB962C8B-B14F-4D97-AF65-F5344CB8AC3E}">
        <p14:creationId xmlns:p14="http://schemas.microsoft.com/office/powerpoint/2010/main" val="391281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113673"/>
            <a:ext cx="5655330" cy="836525"/>
          </a:xfrm>
          <a:noFill/>
        </p:spPr>
        <p:txBody>
          <a:bodyPr>
            <a:normAutofit/>
          </a:bodyPr>
          <a:lstStyle/>
          <a:p>
            <a:pPr algn="ctr" eaLnBrk="1" hangingPunct="1"/>
            <a:r>
              <a:rPr lang="en-US" sz="2700" dirty="0">
                <a:solidFill>
                  <a:schemeClr val="tx2"/>
                </a:solidFill>
              </a:rPr>
              <a:t>Retrieval Practice:  Lesson 3</a:t>
            </a:r>
          </a:p>
        </p:txBody>
      </p:sp>
      <p:sp>
        <p:nvSpPr>
          <p:cNvPr id="5" name="Explosion: 8 Points 4">
            <a:extLst>
              <a:ext uri="{FF2B5EF4-FFF2-40B4-BE49-F238E27FC236}">
                <a16:creationId xmlns:a16="http://schemas.microsoft.com/office/drawing/2014/main" id="{52D8A2BF-0D82-4770-846A-A94479BA73DC}"/>
              </a:ext>
            </a:extLst>
          </p:cNvPr>
          <p:cNvSpPr/>
          <p:nvPr/>
        </p:nvSpPr>
        <p:spPr>
          <a:xfrm>
            <a:off x="6460569" y="4496303"/>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
        <p:nvSpPr>
          <p:cNvPr id="4" name="TextBox 3">
            <a:extLst>
              <a:ext uri="{FF2B5EF4-FFF2-40B4-BE49-F238E27FC236}">
                <a16:creationId xmlns:a16="http://schemas.microsoft.com/office/drawing/2014/main" id="{2AD515B5-4FA5-43AA-B77E-672F457D62A8}"/>
              </a:ext>
            </a:extLst>
          </p:cNvPr>
          <p:cNvSpPr txBox="1"/>
          <p:nvPr/>
        </p:nvSpPr>
        <p:spPr>
          <a:xfrm>
            <a:off x="401398" y="491533"/>
            <a:ext cx="8189407" cy="4923656"/>
          </a:xfrm>
          <a:prstGeom prst="rect">
            <a:avLst/>
          </a:prstGeom>
          <a:noFill/>
        </p:spPr>
        <p:txBody>
          <a:bodyPr wrap="square" rtlCol="0">
            <a:spAutoFit/>
          </a:bodyPr>
          <a:lstStyle/>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are some clothing items typical of </a:t>
            </a:r>
            <a:r>
              <a:rPr lang="en-US" sz="18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Socs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What are some clothing items typical of </a:t>
            </a:r>
            <a:r>
              <a:rPr lang="en-US" sz="18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greasers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To which group, </a:t>
            </a:r>
            <a:r>
              <a:rPr lang="en-US" sz="18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Socs or greasers</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does our narrator belong?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How might our narrator see himself as different from most of his </a:t>
            </a:r>
            <a:r>
              <a:rPr lang="en-US" sz="1800" b="1" dirty="0">
                <a:solidFill>
                  <a:srgbClr val="3399CC"/>
                </a:solidFill>
                <a:effectLst/>
                <a:latin typeface="Franklin Gothic Book" panose="020B0503020102020204" pitchFamily="34" charset="0"/>
                <a:ea typeface="Calibri" panose="020F0502020204030204" pitchFamily="34" charset="0"/>
                <a:cs typeface="Times New Roman" panose="02020603050405020304" pitchFamily="18" charset="0"/>
              </a:rPr>
              <a:t>group</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Describe Ponyboy’s relationship to Soda.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300000"/>
              </a:lnSpc>
              <a:spcBef>
                <a:spcPts val="0"/>
              </a:spcBef>
              <a:spcAft>
                <a:spcPts val="0"/>
              </a:spcAft>
              <a:buFont typeface="+mj-lt"/>
              <a:buAutoNum type="arabicPeriod"/>
            </a:pP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Describe Ponyboy’s relationship to Darry.</a:t>
            </a:r>
            <a:endParaRPr lang="en-US" sz="2000" dirty="0">
              <a:solidFill>
                <a:schemeClr val="bg1"/>
              </a:solidFill>
            </a:endParaRPr>
          </a:p>
        </p:txBody>
      </p:sp>
    </p:spTree>
    <p:extLst>
      <p:ext uri="{BB962C8B-B14F-4D97-AF65-F5344CB8AC3E}">
        <p14:creationId xmlns:p14="http://schemas.microsoft.com/office/powerpoint/2010/main" val="122255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881554" y="113673"/>
            <a:ext cx="5655330" cy="836525"/>
          </a:xfrm>
          <a:noFill/>
        </p:spPr>
        <p:txBody>
          <a:bodyPr>
            <a:normAutofit fontScale="90000"/>
          </a:bodyPr>
          <a:lstStyle/>
          <a:p>
            <a:pPr algn="ctr" eaLnBrk="1" hangingPunct="1"/>
            <a:r>
              <a:rPr lang="en-US" sz="2700" dirty="0">
                <a:solidFill>
                  <a:schemeClr val="tx2"/>
                </a:solidFill>
              </a:rPr>
              <a:t>Retrieval Practice:  Lesson 3</a:t>
            </a:r>
            <a:br>
              <a:rPr lang="en-US" sz="2700" dirty="0">
                <a:solidFill>
                  <a:schemeClr val="tx2"/>
                </a:solidFill>
              </a:rPr>
            </a:br>
            <a:r>
              <a:rPr lang="en-US" sz="2200" dirty="0">
                <a:solidFill>
                  <a:schemeClr val="tx2"/>
                </a:solidFill>
              </a:rPr>
              <a:t>(continued)</a:t>
            </a:r>
            <a:endParaRPr lang="en-US" sz="2700" dirty="0">
              <a:solidFill>
                <a:schemeClr val="tx2"/>
              </a:solidFill>
            </a:endParaRPr>
          </a:p>
        </p:txBody>
      </p:sp>
      <p:sp>
        <p:nvSpPr>
          <p:cNvPr id="5" name="Explosion: 8 Points 4">
            <a:extLst>
              <a:ext uri="{FF2B5EF4-FFF2-40B4-BE49-F238E27FC236}">
                <a16:creationId xmlns:a16="http://schemas.microsoft.com/office/drawing/2014/main" id="{52D8A2BF-0D82-4770-846A-A94479BA73DC}"/>
              </a:ext>
            </a:extLst>
          </p:cNvPr>
          <p:cNvSpPr/>
          <p:nvPr/>
        </p:nvSpPr>
        <p:spPr>
          <a:xfrm>
            <a:off x="6460569" y="4496303"/>
            <a:ext cx="2683431" cy="2025710"/>
          </a:xfrm>
          <a:prstGeom prst="irregularSeal1">
            <a:avLst/>
          </a:prstGeom>
          <a:solidFill>
            <a:srgbClr val="FFDD00"/>
          </a:solidFill>
          <a:ln w="9525" cap="flat" cmpd="sng" algn="ctr">
            <a:solidFill>
              <a:srgbClr val="12C1DF">
                <a:shade val="95000"/>
                <a:satMod val="105000"/>
              </a:srgbClr>
            </a:solidFill>
            <a:prstDash val="solid"/>
          </a:ln>
          <a:effectLst/>
        </p:spPr>
        <p:txBody>
          <a:bodyPr rtlCol="0" anchor="ctr"/>
          <a:lstStyle/>
          <a:p>
            <a:pPr algn="ctr" defTabSz="685800">
              <a:defRPr/>
            </a:pPr>
            <a:r>
              <a:rPr lang="en-US" sz="1500" kern="0" dirty="0">
                <a:solidFill>
                  <a:srgbClr val="3F3F3F"/>
                </a:solidFill>
                <a:latin typeface="Franklin Gothic Book"/>
              </a:rPr>
              <a:t>Take 3 minutes to complete these questions</a:t>
            </a:r>
          </a:p>
        </p:txBody>
      </p:sp>
      <p:sp>
        <p:nvSpPr>
          <p:cNvPr id="4" name="TextBox 3">
            <a:extLst>
              <a:ext uri="{FF2B5EF4-FFF2-40B4-BE49-F238E27FC236}">
                <a16:creationId xmlns:a16="http://schemas.microsoft.com/office/drawing/2014/main" id="{2AD515B5-4FA5-43AA-B77E-672F457D62A8}"/>
              </a:ext>
            </a:extLst>
          </p:cNvPr>
          <p:cNvSpPr txBox="1"/>
          <p:nvPr/>
        </p:nvSpPr>
        <p:spPr>
          <a:xfrm>
            <a:off x="716468" y="1085223"/>
            <a:ext cx="8189407" cy="3620671"/>
          </a:xfrm>
          <a:prstGeom prst="rect">
            <a:avLst/>
          </a:prstGeom>
          <a:noFill/>
        </p:spPr>
        <p:txBody>
          <a:bodyPr wrap="square" rtlCol="0">
            <a:spAutoFit/>
          </a:bodyPr>
          <a:lstStyle/>
          <a:p>
            <a:pPr marR="0" lvl="0">
              <a:lnSpc>
                <a:spcPct val="300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7.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In what way is Johnny different from typical </a:t>
            </a:r>
            <a:r>
              <a:rPr lang="en-US" sz="2000" dirty="0">
                <a:solidFill>
                  <a:srgbClr val="0070C0"/>
                </a:solidFill>
                <a:effectLst/>
                <a:latin typeface="Franklin Gothic Book" panose="020B0503020102020204" pitchFamily="34" charset="0"/>
                <a:ea typeface="Calibri" panose="020F0502020204030204" pitchFamily="34" charset="0"/>
                <a:cs typeface="Times New Roman" panose="02020603050405020304" pitchFamily="18" charset="0"/>
              </a:rPr>
              <a:t>greasers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30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8.  Which group in </a:t>
            </a:r>
            <a:r>
              <a:rPr lang="en-US" sz="2000" i="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The Outsiders</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might be considered </a:t>
            </a:r>
            <a:r>
              <a:rPr lang="en-US" sz="2000" b="1" dirty="0">
                <a:solidFill>
                  <a:srgbClr val="0070C0"/>
                </a:solidFill>
                <a:effectLst/>
                <a:latin typeface="Franklin Gothic Book" panose="020B0503020102020204" pitchFamily="34" charset="0"/>
                <a:ea typeface="Calibri" panose="020F0502020204030204" pitchFamily="34" charset="0"/>
                <a:cs typeface="Times New Roman" panose="02020603050405020304" pitchFamily="18" charset="0"/>
              </a:rPr>
              <a:t>counterculture</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p>
          <a:p>
            <a:pPr marR="0" lvl="0">
              <a:lnSpc>
                <a:spcPct val="300000"/>
              </a:lnSpc>
              <a:spcBef>
                <a:spcPts val="0"/>
              </a:spcBef>
              <a:spcAft>
                <a:spcPts val="0"/>
              </a:spcAft>
            </a:pPr>
            <a:r>
              <a:rPr lang="en-US" sz="20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Why? (2 points)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300000"/>
              </a:lnSpc>
              <a:spcBef>
                <a:spcPts val="0"/>
              </a:spcBef>
              <a:spcAft>
                <a:spcPts val="0"/>
              </a:spcAft>
            </a:pP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9.  What are two things we know about </a:t>
            </a:r>
            <a:r>
              <a:rPr lang="en-US" sz="2000" b="1" dirty="0">
                <a:solidFill>
                  <a:srgbClr val="0070C0"/>
                </a:solidFill>
                <a:effectLst/>
                <a:latin typeface="Franklin Gothic Book" panose="020B0503020102020204" pitchFamily="34" charset="0"/>
                <a:ea typeface="Calibri" panose="020F0502020204030204" pitchFamily="34" charset="0"/>
                <a:cs typeface="Times New Roman" panose="02020603050405020304" pitchFamily="18" charset="0"/>
              </a:rPr>
              <a:t>S.E. Hinton</a:t>
            </a:r>
            <a:r>
              <a:rPr lang="en-US" sz="20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(2 points)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25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89552" y="83936"/>
            <a:ext cx="5655330" cy="836525"/>
          </a:xfrm>
          <a:noFill/>
        </p:spPr>
        <p:txBody>
          <a:bodyPr>
            <a:normAutofit fontScale="90000"/>
          </a:bodyPr>
          <a:lstStyle/>
          <a:p>
            <a:pPr algn="ctr" eaLnBrk="1" hangingPunct="1"/>
            <a:r>
              <a:rPr lang="en-US" sz="2700" dirty="0">
                <a:solidFill>
                  <a:schemeClr val="tx2"/>
                </a:solidFill>
              </a:rPr>
              <a:t>Retrieval Practice Answers:  Lesson 3</a:t>
            </a:r>
          </a:p>
        </p:txBody>
      </p:sp>
      <p:sp>
        <p:nvSpPr>
          <p:cNvPr id="3" name="TextBox 2">
            <a:extLst>
              <a:ext uri="{FF2B5EF4-FFF2-40B4-BE49-F238E27FC236}">
                <a16:creationId xmlns:a16="http://schemas.microsoft.com/office/drawing/2014/main" id="{00613E7B-F47E-4E01-ABFE-D8A55D67CFE2}"/>
              </a:ext>
            </a:extLst>
          </p:cNvPr>
          <p:cNvSpPr txBox="1"/>
          <p:nvPr/>
        </p:nvSpPr>
        <p:spPr>
          <a:xfrm>
            <a:off x="462223" y="920461"/>
            <a:ext cx="8309988" cy="400110"/>
          </a:xfrm>
          <a:prstGeom prst="rect">
            <a:avLst/>
          </a:prstGeom>
          <a:noFill/>
        </p:spPr>
        <p:txBody>
          <a:bodyPr wrap="square" rtlCol="0">
            <a:spAutoFit/>
          </a:bodyPr>
          <a:lstStyle/>
          <a:p>
            <a:pPr marL="457200" lvl="0" indent="-457200">
              <a:buFont typeface="+mj-lt"/>
              <a:buAutoNum type="arabicPeriod"/>
            </a:pPr>
            <a:endParaRPr lang="en-US" sz="2000" dirty="0">
              <a:solidFill>
                <a:schemeClr val="tx2"/>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70D98F7-9275-4F78-9F2A-73608F1CD5F3}"/>
              </a:ext>
            </a:extLst>
          </p:cNvPr>
          <p:cNvSpPr txBox="1"/>
          <p:nvPr/>
        </p:nvSpPr>
        <p:spPr>
          <a:xfrm>
            <a:off x="371789" y="920461"/>
            <a:ext cx="8400421" cy="5632311"/>
          </a:xfrm>
          <a:prstGeom prst="rect">
            <a:avLst/>
          </a:prstGeom>
          <a:noFill/>
        </p:spPr>
        <p:txBody>
          <a:bodyPr wrap="square" rtlCol="0">
            <a:spAutoFit/>
          </a:bodyPr>
          <a:lstStyle/>
          <a:p>
            <a:pPr marL="342900" indent="-342900">
              <a:buAutoNum type="arabicPeriod"/>
            </a:pPr>
            <a:r>
              <a:rPr lang="en-US" dirty="0">
                <a:solidFill>
                  <a:schemeClr val="bg1"/>
                </a:solidFill>
              </a:rPr>
              <a:t>Clothing items typical of</a:t>
            </a:r>
            <a:r>
              <a:rPr lang="en-US" b="1" dirty="0">
                <a:solidFill>
                  <a:srgbClr val="00B0F0"/>
                </a:solidFill>
              </a:rPr>
              <a:t> Soc </a:t>
            </a:r>
            <a:r>
              <a:rPr lang="en-US" dirty="0">
                <a:solidFill>
                  <a:schemeClr val="bg1"/>
                </a:solidFill>
              </a:rPr>
              <a:t>are </a:t>
            </a:r>
            <a:r>
              <a:rPr lang="en-US" dirty="0">
                <a:solidFill>
                  <a:schemeClr val="tx2"/>
                </a:solidFill>
              </a:rPr>
              <a:t>madras shirts and sweaters.</a:t>
            </a:r>
            <a:r>
              <a:rPr lang="en-US" dirty="0">
                <a:solidFill>
                  <a:schemeClr val="bg1"/>
                </a:solidFill>
              </a:rPr>
              <a:t>  </a:t>
            </a:r>
          </a:p>
          <a:p>
            <a:pPr marL="342900" indent="-342900">
              <a:buAutoNum type="arabicPeriod"/>
            </a:pPr>
            <a:endParaRPr lang="en-US" dirty="0">
              <a:solidFill>
                <a:schemeClr val="bg1"/>
              </a:solidFill>
            </a:endParaRPr>
          </a:p>
          <a:p>
            <a:pPr marL="342900" indent="-342900">
              <a:buFontTx/>
              <a:buAutoNum type="arabicPeriod"/>
            </a:pPr>
            <a:r>
              <a:rPr lang="en-US" b="1" dirty="0">
                <a:solidFill>
                  <a:srgbClr val="00B0F0"/>
                </a:solidFill>
                <a:latin typeface="Franklin Gothic Book" panose="020B0503020102020204" pitchFamily="34" charset="0"/>
                <a:ea typeface="Calibri" panose="020F0502020204030204" pitchFamily="34" charset="0"/>
                <a:cs typeface="Times New Roman" panose="02020603050405020304" pitchFamily="18" charset="0"/>
              </a:rPr>
              <a:t>G</a:t>
            </a:r>
            <a:r>
              <a:rPr lang="en-US" sz="1800" b="1"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reasers</a:t>
            </a:r>
            <a:r>
              <a:rPr lang="en-US" b="1"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wore </a:t>
            </a:r>
            <a:r>
              <a:rPr lang="en-US"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jeans, t-shirts, and leather clothing</a:t>
            </a:r>
            <a:r>
              <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p>
          <a:p>
            <a:endParaRPr lang="en-US"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endParaRPr>
          </a:p>
          <a:p>
            <a:r>
              <a:rPr lang="en-US" dirty="0">
                <a:solidFill>
                  <a:schemeClr val="bg1"/>
                </a:solidFill>
                <a:latin typeface="Calibri" panose="020F0502020204030204" pitchFamily="34" charset="0"/>
                <a:cs typeface="Times New Roman" panose="02020603050405020304" pitchFamily="18" charset="0"/>
              </a:rPr>
              <a:t>3. </a:t>
            </a:r>
            <a:r>
              <a:rPr lang="en-US" dirty="0">
                <a:solidFill>
                  <a:schemeClr val="bg1"/>
                </a:solidFill>
              </a:rPr>
              <a:t> The </a:t>
            </a:r>
            <a:r>
              <a:rPr lang="en-US" b="1" dirty="0">
                <a:solidFill>
                  <a:srgbClr val="00B0F0"/>
                </a:solidFill>
              </a:rPr>
              <a:t>narrator</a:t>
            </a:r>
            <a:r>
              <a:rPr lang="en-US" b="1" dirty="0">
                <a:solidFill>
                  <a:schemeClr val="bg1"/>
                </a:solidFill>
              </a:rPr>
              <a:t>, </a:t>
            </a:r>
            <a:r>
              <a:rPr lang="en-US" b="1" dirty="0">
                <a:solidFill>
                  <a:srgbClr val="00B0F0"/>
                </a:solidFill>
              </a:rPr>
              <a:t>Ponyboy</a:t>
            </a:r>
            <a:r>
              <a:rPr lang="en-US" b="1" dirty="0">
                <a:solidFill>
                  <a:schemeClr val="bg1"/>
                </a:solidFill>
              </a:rPr>
              <a:t>, </a:t>
            </a:r>
            <a:r>
              <a:rPr lang="en-US" dirty="0">
                <a:solidFill>
                  <a:schemeClr val="bg1"/>
                </a:solidFill>
              </a:rPr>
              <a:t>belongs to the </a:t>
            </a:r>
            <a:r>
              <a:rPr lang="en-US" b="1" dirty="0">
                <a:solidFill>
                  <a:srgbClr val="00B0F0"/>
                </a:solidFill>
              </a:rPr>
              <a:t>greasers.</a:t>
            </a:r>
            <a:r>
              <a:rPr lang="en-US" b="1" dirty="0">
                <a:solidFill>
                  <a:schemeClr val="bg1"/>
                </a:solidFill>
              </a:rPr>
              <a:t>  </a:t>
            </a:r>
          </a:p>
          <a:p>
            <a:endParaRPr lang="en-US" b="1" dirty="0">
              <a:solidFill>
                <a:schemeClr val="bg1"/>
              </a:solidFill>
            </a:endParaRPr>
          </a:p>
          <a:p>
            <a:pPr marL="342900" indent="-342900">
              <a:buFontTx/>
              <a:buAutoNum type="arabicPeriod" startAt="4"/>
            </a:pPr>
            <a:r>
              <a:rPr lang="en-US" dirty="0">
                <a:solidFill>
                  <a:schemeClr val="bg1"/>
                </a:solidFill>
              </a:rPr>
              <a:t>The </a:t>
            </a:r>
            <a:r>
              <a:rPr lang="en-US" b="1" dirty="0">
                <a:solidFill>
                  <a:srgbClr val="00B0F0"/>
                </a:solidFill>
              </a:rPr>
              <a:t>narrator </a:t>
            </a:r>
            <a:r>
              <a:rPr lang="en-US" dirty="0">
                <a:solidFill>
                  <a:schemeClr val="bg1"/>
                </a:solidFill>
              </a:rPr>
              <a:t>might see himself different than most of his group because </a:t>
            </a:r>
            <a:r>
              <a:rPr lang="en-US" dirty="0">
                <a:solidFill>
                  <a:schemeClr val="tx2"/>
                </a:solidFill>
              </a:rPr>
              <a:t>he is  </a:t>
            </a:r>
            <a:r>
              <a:rPr lang="en-US" sz="18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bothered by society’s view of greasers </a:t>
            </a:r>
            <a:r>
              <a:rPr lang="en-US" sz="18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as repulsive, no-good, hoodlums.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a:p>
            <a:pPr marL="342900" indent="-342900">
              <a:buAutoNum type="arabicPeriod" startAt="5"/>
            </a:pPr>
            <a:r>
              <a:rPr lang="en-US" b="1" i="0" dirty="0">
                <a:solidFill>
                  <a:srgbClr val="00B0F0"/>
                </a:solidFill>
                <a:effectLst/>
                <a:latin typeface="Roboto"/>
              </a:rPr>
              <a:t>Soda</a:t>
            </a:r>
            <a:r>
              <a:rPr lang="en-US" b="0" i="0" dirty="0">
                <a:solidFill>
                  <a:schemeClr val="bg1"/>
                </a:solidFill>
                <a:effectLst/>
                <a:latin typeface="Roboto"/>
              </a:rPr>
              <a:t> is </a:t>
            </a:r>
            <a:r>
              <a:rPr lang="en-US" b="1" i="0" dirty="0">
                <a:solidFill>
                  <a:srgbClr val="00B0F0"/>
                </a:solidFill>
                <a:effectLst/>
                <a:latin typeface="Roboto"/>
              </a:rPr>
              <a:t>Ponyboy's</a:t>
            </a:r>
            <a:r>
              <a:rPr lang="en-US" b="0" i="0" dirty="0">
                <a:solidFill>
                  <a:schemeClr val="bg1"/>
                </a:solidFill>
                <a:effectLst/>
                <a:latin typeface="Roboto"/>
              </a:rPr>
              <a:t> happy-go-lucky </a:t>
            </a:r>
            <a:r>
              <a:rPr lang="en-US" b="0" i="0" dirty="0">
                <a:solidFill>
                  <a:schemeClr val="tx2"/>
                </a:solidFill>
                <a:effectLst/>
                <a:latin typeface="Roboto"/>
              </a:rPr>
              <a:t>older brother </a:t>
            </a:r>
            <a:r>
              <a:rPr lang="en-US" b="0" i="0" dirty="0">
                <a:solidFill>
                  <a:schemeClr val="bg1"/>
                </a:solidFill>
                <a:effectLst/>
                <a:latin typeface="Roboto"/>
              </a:rPr>
              <a:t>who works at the local gas station. </a:t>
            </a:r>
            <a:r>
              <a:rPr lang="en-US" b="1" i="0" dirty="0">
                <a:solidFill>
                  <a:srgbClr val="00B0F0"/>
                </a:solidFill>
                <a:effectLst/>
                <a:latin typeface="Roboto"/>
              </a:rPr>
              <a:t>Ponyboy</a:t>
            </a:r>
            <a:r>
              <a:rPr lang="en-US" b="0" i="0" dirty="0">
                <a:solidFill>
                  <a:schemeClr val="bg1"/>
                </a:solidFill>
                <a:effectLst/>
                <a:latin typeface="Roboto"/>
              </a:rPr>
              <a:t> gets along with Soda because </a:t>
            </a:r>
            <a:r>
              <a:rPr lang="en-US" b="0" i="0" dirty="0">
                <a:solidFill>
                  <a:schemeClr val="tx2"/>
                </a:solidFill>
                <a:effectLst/>
                <a:latin typeface="Roboto"/>
              </a:rPr>
              <a:t>Soda is very supportive of him. </a:t>
            </a:r>
          </a:p>
          <a:p>
            <a:endParaRPr lang="en-US" dirty="0">
              <a:solidFill>
                <a:schemeClr val="tx2"/>
              </a:solidFill>
            </a:endParaRPr>
          </a:p>
          <a:p>
            <a:pPr marL="342900" indent="-342900">
              <a:buAutoNum type="arabicPeriod" startAt="6"/>
            </a:pPr>
            <a:r>
              <a:rPr lang="en-US" b="1" i="0" dirty="0">
                <a:solidFill>
                  <a:srgbClr val="00B0F0"/>
                </a:solidFill>
                <a:effectLst/>
                <a:latin typeface="Roboto"/>
              </a:rPr>
              <a:t>Darry</a:t>
            </a:r>
            <a:r>
              <a:rPr lang="en-US" i="0" dirty="0">
                <a:solidFill>
                  <a:schemeClr val="bg1"/>
                </a:solidFill>
                <a:effectLst/>
                <a:latin typeface="Roboto"/>
              </a:rPr>
              <a:t> is </a:t>
            </a:r>
            <a:r>
              <a:rPr lang="en-US" b="1" i="0" dirty="0">
                <a:solidFill>
                  <a:srgbClr val="00B0F0"/>
                </a:solidFill>
                <a:effectLst/>
                <a:latin typeface="Roboto"/>
              </a:rPr>
              <a:t>Ponyboy’s</a:t>
            </a:r>
            <a:r>
              <a:rPr lang="en-US" i="0" dirty="0">
                <a:solidFill>
                  <a:schemeClr val="bg1"/>
                </a:solidFill>
                <a:effectLst/>
                <a:latin typeface="Roboto"/>
              </a:rPr>
              <a:t> </a:t>
            </a:r>
            <a:r>
              <a:rPr lang="en-US" i="0" dirty="0">
                <a:solidFill>
                  <a:schemeClr val="tx2"/>
                </a:solidFill>
                <a:effectLst/>
                <a:latin typeface="Roboto"/>
              </a:rPr>
              <a:t>oldest brother </a:t>
            </a:r>
            <a:r>
              <a:rPr lang="en-US" i="0" dirty="0">
                <a:solidFill>
                  <a:schemeClr val="bg1"/>
                </a:solidFill>
                <a:effectLst/>
                <a:latin typeface="Roboto"/>
              </a:rPr>
              <a:t>who plays a parental role after their parents died.  Darry </a:t>
            </a:r>
            <a:r>
              <a:rPr lang="en-US" b="0" i="0" dirty="0">
                <a:solidFill>
                  <a:schemeClr val="bg1"/>
                </a:solidFill>
                <a:effectLst/>
                <a:latin typeface="Roboto"/>
              </a:rPr>
              <a:t>is always hard on Ponyboy and </a:t>
            </a:r>
            <a:r>
              <a:rPr lang="en-US" b="0" i="0" dirty="0">
                <a:solidFill>
                  <a:schemeClr val="tx2"/>
                </a:solidFill>
                <a:effectLst/>
                <a:latin typeface="Roboto"/>
              </a:rPr>
              <a:t>always wants more from him</a:t>
            </a:r>
            <a:r>
              <a:rPr lang="en-US" b="0" i="0" dirty="0">
                <a:solidFill>
                  <a:schemeClr val="bg1"/>
                </a:solidFill>
                <a:effectLst/>
                <a:latin typeface="Roboto"/>
              </a:rPr>
              <a:t>. He is also rough with him and yells at him, sometimes not intentionally.  Ponyboy thinks Darry hates him.</a:t>
            </a:r>
          </a:p>
          <a:p>
            <a:pPr marL="342900" indent="-342900">
              <a:buAutoNum type="arabicPeriod" startAt="6"/>
            </a:pPr>
            <a:endParaRPr lang="en-US" dirty="0">
              <a:solidFill>
                <a:schemeClr val="bg1"/>
              </a:solidFill>
            </a:endParaRPr>
          </a:p>
          <a:p>
            <a:pPr marL="342900" indent="-342900">
              <a:buAutoNum type="arabicPeriod" startAt="4"/>
            </a:pPr>
            <a:endParaRPr lang="en-US" dirty="0">
              <a:solidFill>
                <a:schemeClr val="bg1"/>
              </a:solidFill>
            </a:endParaRPr>
          </a:p>
          <a:p>
            <a:pPr marL="342900" indent="-342900">
              <a:buAutoNum type="arabicPeriod" startAt="4"/>
            </a:pPr>
            <a:endParaRPr lang="en-US" dirty="0">
              <a:solidFill>
                <a:schemeClr val="bg1"/>
              </a:solidFill>
            </a:endParaRPr>
          </a:p>
        </p:txBody>
      </p:sp>
    </p:spTree>
    <p:extLst>
      <p:ext uri="{BB962C8B-B14F-4D97-AF65-F5344CB8AC3E}">
        <p14:creationId xmlns:p14="http://schemas.microsoft.com/office/powerpoint/2010/main" val="13376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89552" y="83936"/>
            <a:ext cx="5655330" cy="836525"/>
          </a:xfrm>
          <a:noFill/>
        </p:spPr>
        <p:txBody>
          <a:bodyPr>
            <a:normAutofit fontScale="90000"/>
          </a:bodyPr>
          <a:lstStyle/>
          <a:p>
            <a:pPr algn="ctr" eaLnBrk="1" hangingPunct="1"/>
            <a:r>
              <a:rPr lang="en-US" sz="2700" dirty="0">
                <a:solidFill>
                  <a:schemeClr val="tx2"/>
                </a:solidFill>
              </a:rPr>
              <a:t>Retrieval Practice Answers:  Lesson 3</a:t>
            </a:r>
            <a:br>
              <a:rPr lang="en-US" sz="2700" dirty="0">
                <a:solidFill>
                  <a:schemeClr val="tx2"/>
                </a:solidFill>
              </a:rPr>
            </a:br>
            <a:r>
              <a:rPr lang="en-US" sz="2200" dirty="0">
                <a:solidFill>
                  <a:schemeClr val="tx2"/>
                </a:solidFill>
              </a:rPr>
              <a:t>(continued)</a:t>
            </a:r>
            <a:endParaRPr lang="en-US" sz="2700" dirty="0">
              <a:solidFill>
                <a:schemeClr val="tx2"/>
              </a:solidFill>
            </a:endParaRPr>
          </a:p>
        </p:txBody>
      </p:sp>
      <p:sp>
        <p:nvSpPr>
          <p:cNvPr id="3" name="TextBox 2">
            <a:extLst>
              <a:ext uri="{FF2B5EF4-FFF2-40B4-BE49-F238E27FC236}">
                <a16:creationId xmlns:a16="http://schemas.microsoft.com/office/drawing/2014/main" id="{00613E7B-F47E-4E01-ABFE-D8A55D67CFE2}"/>
              </a:ext>
            </a:extLst>
          </p:cNvPr>
          <p:cNvSpPr txBox="1"/>
          <p:nvPr/>
        </p:nvSpPr>
        <p:spPr>
          <a:xfrm>
            <a:off x="462223" y="920461"/>
            <a:ext cx="8309988" cy="400110"/>
          </a:xfrm>
          <a:prstGeom prst="rect">
            <a:avLst/>
          </a:prstGeom>
          <a:noFill/>
        </p:spPr>
        <p:txBody>
          <a:bodyPr wrap="square" rtlCol="0">
            <a:spAutoFit/>
          </a:bodyPr>
          <a:lstStyle/>
          <a:p>
            <a:pPr marL="457200" lvl="0" indent="-457200">
              <a:buFont typeface="+mj-lt"/>
              <a:buAutoNum type="arabicPeriod"/>
            </a:pPr>
            <a:endParaRPr lang="en-US" sz="2000" dirty="0">
              <a:solidFill>
                <a:schemeClr val="tx2"/>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70D98F7-9275-4F78-9F2A-73608F1CD5F3}"/>
              </a:ext>
            </a:extLst>
          </p:cNvPr>
          <p:cNvSpPr txBox="1"/>
          <p:nvPr/>
        </p:nvSpPr>
        <p:spPr>
          <a:xfrm>
            <a:off x="609601" y="920461"/>
            <a:ext cx="7758112" cy="4801314"/>
          </a:xfrm>
          <a:prstGeom prst="rect">
            <a:avLst/>
          </a:prstGeom>
          <a:noFill/>
        </p:spPr>
        <p:txBody>
          <a:bodyPr wrap="square" rtlCol="0">
            <a:spAutoFit/>
          </a:bodyPr>
          <a:lstStyle/>
          <a:p>
            <a:pPr marL="342900" indent="-342900">
              <a:buAutoNum type="arabicPeriod" startAt="6"/>
            </a:pPr>
            <a:r>
              <a:rPr lang="en-US" b="1" i="0" dirty="0">
                <a:solidFill>
                  <a:srgbClr val="00B0F0"/>
                </a:solidFill>
                <a:effectLst/>
                <a:latin typeface="Roboto"/>
              </a:rPr>
              <a:t>Johnny</a:t>
            </a:r>
            <a:r>
              <a:rPr lang="en-US" b="0" i="0" dirty="0">
                <a:solidFill>
                  <a:schemeClr val="bg1"/>
                </a:solidFill>
                <a:effectLst/>
                <a:latin typeface="Roboto"/>
              </a:rPr>
              <a:t> is described as the "pet" of the gang. He is </a:t>
            </a:r>
            <a:r>
              <a:rPr lang="en-US" b="0" i="0" dirty="0">
                <a:solidFill>
                  <a:schemeClr val="tx2"/>
                </a:solidFill>
                <a:effectLst/>
                <a:latin typeface="Roboto"/>
              </a:rPr>
              <a:t>more sensitive</a:t>
            </a:r>
            <a:r>
              <a:rPr lang="en-US" b="0" i="0" dirty="0">
                <a:solidFill>
                  <a:schemeClr val="bg1"/>
                </a:solidFill>
                <a:effectLst/>
                <a:latin typeface="Roboto"/>
              </a:rPr>
              <a:t> </a:t>
            </a:r>
            <a:r>
              <a:rPr lang="en-US" b="0" i="0" dirty="0">
                <a:solidFill>
                  <a:schemeClr val="tx2"/>
                </a:solidFill>
                <a:effectLst/>
                <a:latin typeface="Roboto"/>
              </a:rPr>
              <a:t>than</a:t>
            </a:r>
            <a:r>
              <a:rPr lang="en-US" b="0" i="0" dirty="0">
                <a:solidFill>
                  <a:schemeClr val="bg1"/>
                </a:solidFill>
                <a:effectLst/>
                <a:latin typeface="Roboto"/>
              </a:rPr>
              <a:t> the </a:t>
            </a:r>
            <a:r>
              <a:rPr lang="en-US" i="0" dirty="0">
                <a:solidFill>
                  <a:schemeClr val="bg1"/>
                </a:solidFill>
                <a:effectLst/>
                <a:latin typeface="Roboto"/>
              </a:rPr>
              <a:t>other </a:t>
            </a:r>
            <a:r>
              <a:rPr lang="en-US" b="1" i="0" dirty="0">
                <a:solidFill>
                  <a:srgbClr val="00B0F0"/>
                </a:solidFill>
                <a:effectLst/>
                <a:latin typeface="Roboto"/>
              </a:rPr>
              <a:t>greasers</a:t>
            </a:r>
            <a:r>
              <a:rPr lang="en-US" b="0" i="0" dirty="0">
                <a:solidFill>
                  <a:schemeClr val="bg1"/>
                </a:solidFill>
                <a:effectLst/>
                <a:latin typeface="Roboto"/>
              </a:rPr>
              <a:t>, and is often beaten by his father and belittled by his mother. Ponyboy says, "If it hadn't been for the gang, </a:t>
            </a:r>
            <a:r>
              <a:rPr lang="en-US" b="1" i="0" dirty="0">
                <a:solidFill>
                  <a:srgbClr val="00B0F0"/>
                </a:solidFill>
                <a:effectLst/>
                <a:latin typeface="Roboto"/>
              </a:rPr>
              <a:t>Johnny</a:t>
            </a:r>
            <a:r>
              <a:rPr lang="en-US" b="0" i="0" dirty="0">
                <a:solidFill>
                  <a:schemeClr val="bg1"/>
                </a:solidFill>
                <a:effectLst/>
                <a:latin typeface="Roboto"/>
              </a:rPr>
              <a:t> would never have known what love and affection are.“</a:t>
            </a:r>
          </a:p>
          <a:p>
            <a:pPr marL="342900" indent="-342900">
              <a:buAutoNum type="arabicPeriod" startAt="6"/>
            </a:pPr>
            <a:endParaRPr lang="en-US" dirty="0">
              <a:solidFill>
                <a:schemeClr val="bg1"/>
              </a:solidFill>
              <a:latin typeface="Roboto"/>
            </a:endParaRPr>
          </a:p>
          <a:p>
            <a:pPr marL="342900" indent="-342900">
              <a:buAutoNum type="arabicPeriod" startAt="6"/>
            </a:pPr>
            <a:r>
              <a:rPr lang="en-US" dirty="0">
                <a:solidFill>
                  <a:schemeClr val="bg1"/>
                </a:solidFill>
                <a:latin typeface="Roboto"/>
              </a:rPr>
              <a:t>The </a:t>
            </a:r>
            <a:r>
              <a:rPr lang="en-US" b="1" dirty="0">
                <a:solidFill>
                  <a:srgbClr val="00B0F0"/>
                </a:solidFill>
                <a:latin typeface="Roboto"/>
              </a:rPr>
              <a:t>greasers</a:t>
            </a:r>
            <a:r>
              <a:rPr lang="en-US" dirty="0">
                <a:solidFill>
                  <a:schemeClr val="bg1"/>
                </a:solidFill>
                <a:latin typeface="Roboto"/>
              </a:rPr>
              <a:t> might be considered </a:t>
            </a:r>
            <a:r>
              <a:rPr lang="en-US" b="1" dirty="0">
                <a:solidFill>
                  <a:srgbClr val="00B0F0"/>
                </a:solidFill>
                <a:latin typeface="Roboto"/>
              </a:rPr>
              <a:t>counterculture </a:t>
            </a:r>
            <a:r>
              <a:rPr lang="en-US" dirty="0">
                <a:solidFill>
                  <a:schemeClr val="bg1"/>
                </a:solidFill>
                <a:latin typeface="Roboto"/>
              </a:rPr>
              <a:t>because they like to </a:t>
            </a:r>
            <a:r>
              <a:rPr lang="en-US" dirty="0">
                <a:solidFill>
                  <a:schemeClr val="tx2"/>
                </a:solidFill>
                <a:latin typeface="Roboto"/>
              </a:rPr>
              <a:t>wear jeans and leather </a:t>
            </a:r>
            <a:r>
              <a:rPr lang="en-US" dirty="0">
                <a:solidFill>
                  <a:schemeClr val="bg1"/>
                </a:solidFill>
                <a:latin typeface="Roboto"/>
              </a:rPr>
              <a:t>which suggested </a:t>
            </a:r>
            <a:r>
              <a:rPr lang="en-US" dirty="0">
                <a:solidFill>
                  <a:schemeClr val="tx2"/>
                </a:solidFill>
                <a:latin typeface="Roboto"/>
              </a:rPr>
              <a:t>the rejection of tradition</a:t>
            </a:r>
            <a:r>
              <a:rPr lang="en-US" dirty="0">
                <a:solidFill>
                  <a:schemeClr val="bg1"/>
                </a:solidFill>
                <a:latin typeface="Roboto"/>
              </a:rPr>
              <a:t>. </a:t>
            </a:r>
          </a:p>
          <a:p>
            <a:pPr marL="342900" indent="-342900">
              <a:buAutoNum type="arabicPeriod" startAt="6"/>
            </a:pPr>
            <a:endParaRPr lang="en-US" dirty="0">
              <a:solidFill>
                <a:schemeClr val="bg1"/>
              </a:solidFill>
              <a:latin typeface="Roboto"/>
            </a:endParaRPr>
          </a:p>
          <a:p>
            <a:pPr marL="342900" indent="-342900">
              <a:buAutoNum type="arabicPeriod" startAt="6"/>
            </a:pPr>
            <a:r>
              <a:rPr lang="en-US" dirty="0">
                <a:solidFill>
                  <a:schemeClr val="bg1"/>
                </a:solidFill>
              </a:rPr>
              <a:t>Two things we know about </a:t>
            </a:r>
            <a:r>
              <a:rPr lang="en-US" b="1" dirty="0">
                <a:solidFill>
                  <a:srgbClr val="00B0F0"/>
                </a:solidFill>
              </a:rPr>
              <a:t>S.E. Hinton </a:t>
            </a:r>
            <a:r>
              <a:rPr lang="en-US" dirty="0">
                <a:solidFill>
                  <a:schemeClr val="bg1"/>
                </a:solidFill>
              </a:rPr>
              <a:t>are. . .  </a:t>
            </a:r>
          </a:p>
          <a:p>
            <a:pPr marL="342900" indent="-342900">
              <a:buAutoNum type="arabicPeriod" startAt="6"/>
            </a:pPr>
            <a:endParaRPr lang="en-US" dirty="0">
              <a:solidFill>
                <a:schemeClr val="bg1"/>
              </a:solidFill>
            </a:endParaRPr>
          </a:p>
          <a:p>
            <a:pPr lvl="1" algn="ctr"/>
            <a:r>
              <a:rPr lang="en-US" i="1" dirty="0">
                <a:solidFill>
                  <a:schemeClr val="bg1"/>
                </a:solidFill>
              </a:rPr>
              <a:t>You should have at least two of the facts below.</a:t>
            </a:r>
          </a:p>
          <a:p>
            <a:pPr lvl="1" algn="ctr"/>
            <a:endParaRPr lang="en-US" i="1" dirty="0">
              <a:solidFill>
                <a:schemeClr val="bg1"/>
              </a:solidFill>
            </a:endParaRPr>
          </a:p>
          <a:p>
            <a:pPr marL="800100" lvl="1" indent="-342900">
              <a:buFont typeface="Arial" panose="020B0604020202020204" pitchFamily="34" charset="0"/>
              <a:buChar char="•"/>
            </a:pPr>
            <a:r>
              <a:rPr lang="en-US" dirty="0">
                <a:solidFill>
                  <a:schemeClr val="bg1"/>
                </a:solidFill>
              </a:rPr>
              <a:t>S.E. Hinton grew up in Oklahoma.</a:t>
            </a:r>
          </a:p>
          <a:p>
            <a:pPr marL="800100" lvl="1" indent="-342900">
              <a:buFont typeface="Arial" panose="020B0604020202020204" pitchFamily="34" charset="0"/>
              <a:buChar char="•"/>
            </a:pPr>
            <a:r>
              <a:rPr lang="en-US" dirty="0">
                <a:solidFill>
                  <a:schemeClr val="bg1"/>
                </a:solidFill>
              </a:rPr>
              <a:t>S.E. Hinton wrote the Outsiders when she was 18 years old.</a:t>
            </a:r>
          </a:p>
          <a:p>
            <a:pPr marL="800100" lvl="1" indent="-342900">
              <a:buFont typeface="Arial" panose="020B0604020202020204" pitchFamily="34" charset="0"/>
              <a:buChar char="•"/>
            </a:pPr>
            <a:r>
              <a:rPr lang="en-US" dirty="0">
                <a:solidFill>
                  <a:schemeClr val="bg1"/>
                </a:solidFill>
              </a:rPr>
              <a:t>S.E. Hinton was inspired by the gang rivalry within her high school.</a:t>
            </a:r>
          </a:p>
          <a:p>
            <a:pPr marL="800100" lvl="1" indent="-342900">
              <a:buFont typeface="Arial" panose="020B0604020202020204" pitchFamily="34" charset="0"/>
              <a:buChar char="•"/>
            </a:pPr>
            <a:r>
              <a:rPr lang="en-US" dirty="0">
                <a:solidFill>
                  <a:schemeClr val="bg1"/>
                </a:solidFill>
              </a:rPr>
              <a:t>S.E. Hinton is a woman who published using her initials so that reviewers would take her book more seriously. </a:t>
            </a:r>
          </a:p>
        </p:txBody>
      </p:sp>
      <p:sp>
        <p:nvSpPr>
          <p:cNvPr id="6" name="TextBox 5">
            <a:extLst>
              <a:ext uri="{FF2B5EF4-FFF2-40B4-BE49-F238E27FC236}">
                <a16:creationId xmlns:a16="http://schemas.microsoft.com/office/drawing/2014/main" id="{006A4944-934B-4D6E-A721-C93057B969C2}"/>
              </a:ext>
            </a:extLst>
          </p:cNvPr>
          <p:cNvSpPr txBox="1"/>
          <p:nvPr/>
        </p:nvSpPr>
        <p:spPr>
          <a:xfrm>
            <a:off x="4305300" y="6158984"/>
            <a:ext cx="4572000" cy="369332"/>
          </a:xfrm>
          <a:prstGeom prst="rect">
            <a:avLst/>
          </a:prstGeom>
          <a:noFill/>
        </p:spPr>
        <p:txBody>
          <a:bodyPr wrap="square">
            <a:spAutoFit/>
          </a:bodyPr>
          <a:lstStyle/>
          <a:p>
            <a:pPr lvl="0" algn="r"/>
            <a:r>
              <a:rPr lang="en-US" sz="1800" dirty="0">
                <a:solidFill>
                  <a:schemeClr val="bg1"/>
                </a:solidFill>
              </a:rPr>
              <a:t> </a:t>
            </a:r>
            <a:r>
              <a:rPr lang="en-US" sz="1800" dirty="0">
                <a:solidFill>
                  <a:srgbClr val="FFDD00"/>
                </a:solidFill>
              </a:rPr>
              <a:t>Self-score: ______ /10</a:t>
            </a:r>
          </a:p>
        </p:txBody>
      </p:sp>
    </p:spTree>
    <p:extLst>
      <p:ext uri="{BB962C8B-B14F-4D97-AF65-F5344CB8AC3E}">
        <p14:creationId xmlns:p14="http://schemas.microsoft.com/office/powerpoint/2010/main" val="13688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SI">
  <a:themeElements>
    <a:clrScheme name="Uncommon Schools">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24899</TotalTime>
  <Words>4863</Words>
  <Application>Microsoft Office PowerPoint</Application>
  <PresentationFormat>On-screen Show (4:3)</PresentationFormat>
  <Paragraphs>502</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Franklin Gothic Book</vt:lpstr>
      <vt:lpstr>Franklin Gothic Medium</vt:lpstr>
      <vt:lpstr>Roboto</vt:lpstr>
      <vt:lpstr>Segoe UI</vt:lpstr>
      <vt:lpstr>Symbol</vt:lpstr>
      <vt:lpstr>Verdana</vt:lpstr>
      <vt:lpstr>USI</vt:lpstr>
      <vt:lpstr>Retrieval Practice The Outsiders</vt:lpstr>
      <vt:lpstr>Retrieval Practice: Lesson 1 </vt:lpstr>
      <vt:lpstr>Retrieval Practice: Lesson 1  (continued) </vt:lpstr>
      <vt:lpstr>Retrieval Practice Answers: Lesson 1</vt:lpstr>
      <vt:lpstr>Retrieval Practice Answers: Lesson 1 (continued)</vt:lpstr>
      <vt:lpstr>Retrieval Practice:  Lesson 3</vt:lpstr>
      <vt:lpstr>Retrieval Practice:  Lesson 3 (continued)</vt:lpstr>
      <vt:lpstr>Retrieval Practice Answers:  Lesson 3</vt:lpstr>
      <vt:lpstr>Retrieval Practice Answers:  Lesson 3 (continued)</vt:lpstr>
      <vt:lpstr>Retrieval Practice:  Lesson 7</vt:lpstr>
      <vt:lpstr>Retrieval Practice:  Lesson 7 (continued)</vt:lpstr>
      <vt:lpstr>Retrieval Practice Answers:  Lesson 7</vt:lpstr>
      <vt:lpstr>Retrieval Practice Answers:  Lesson 9 (continued)</vt:lpstr>
      <vt:lpstr>Retrieval Practice: Lesson 13</vt:lpstr>
      <vt:lpstr>Retrieval Practice: Lesson 13</vt:lpstr>
      <vt:lpstr>Retrieval Practice Answers: Lesson 13</vt:lpstr>
      <vt:lpstr>Retrieval Practice Answers: Lesson 13 (continued)</vt:lpstr>
      <vt:lpstr>Retrieval Practice: Lesson 16</vt:lpstr>
      <vt:lpstr>Retrieval Practice: Lesson 16 (continued)</vt:lpstr>
      <vt:lpstr>Retrieval Practice Answers: Lesson 16</vt:lpstr>
      <vt:lpstr>Retrieval Practice Answers: Lesson 16 (continued)</vt:lpstr>
      <vt:lpstr>Retrieval Practice: Lesson 18</vt:lpstr>
      <vt:lpstr>Retrieval Practice: Lesson 18 (continued)</vt:lpstr>
      <vt:lpstr>Retrieval Practice Answers: Lesson 18 </vt:lpstr>
      <vt:lpstr>Retrieval Practice Answers: Lesson 18 (continued)</vt:lpstr>
      <vt:lpstr>Retrieval Practice: Lesson 21</vt:lpstr>
      <vt:lpstr>Retrieval Practice: Lesson 21 (continued)</vt:lpstr>
      <vt:lpstr>Retrieval Practice Answers: Lesson 21 </vt:lpstr>
      <vt:lpstr>Retrieval Practice Answers: Lesson 21 (continued)</vt:lpstr>
      <vt:lpstr>Retrieval Practice: Lesson 23</vt:lpstr>
      <vt:lpstr>Retrieval Practice: Lesson 23 (continued)</vt:lpstr>
      <vt:lpstr>Retrieval Practice Answers: Lesson 23</vt:lpstr>
      <vt:lpstr>Retrieval Practice Answers: Lesson 23 (continued)</vt:lpstr>
      <vt:lpstr>Retrieval Practice: Lesson 26</vt:lpstr>
      <vt:lpstr>Retrieval Practice: Lesson 26 (continued)</vt:lpstr>
      <vt:lpstr>Retrieval Practice Answers: Lesson 26</vt:lpstr>
      <vt:lpstr>Retrieval Practice Answers: Lesson 26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Jaimie Brillante</dc:creator>
  <cp:lastModifiedBy>Jaimie Brillante</cp:lastModifiedBy>
  <cp:revision>154</cp:revision>
  <dcterms:created xsi:type="dcterms:W3CDTF">2020-07-09T13:53:08Z</dcterms:created>
  <dcterms:modified xsi:type="dcterms:W3CDTF">2021-09-02T19:59:26Z</dcterms:modified>
</cp:coreProperties>
</file>