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16"/>
  </p:notesMasterIdLst>
  <p:sldIdLst>
    <p:sldId id="1073" r:id="rId2"/>
    <p:sldId id="1074" r:id="rId3"/>
    <p:sldId id="1078" r:id="rId4"/>
    <p:sldId id="1075" r:id="rId5"/>
    <p:sldId id="1079" r:id="rId6"/>
    <p:sldId id="1076" r:id="rId7"/>
    <p:sldId id="1086" r:id="rId8"/>
    <p:sldId id="1088" r:id="rId9"/>
    <p:sldId id="1087" r:id="rId10"/>
    <p:sldId id="1080" r:id="rId11"/>
    <p:sldId id="1089" r:id="rId12"/>
    <p:sldId id="1090" r:id="rId13"/>
    <p:sldId id="1091" r:id="rId14"/>
    <p:sldId id="109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398" autoAdjust="0"/>
  </p:normalViewPr>
  <p:slideViewPr>
    <p:cSldViewPr snapToGrid="0">
      <p:cViewPr>
        <p:scale>
          <a:sx n="50" d="100"/>
          <a:sy n="50" d="100"/>
        </p:scale>
        <p:origin x="518"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58FB4-961A-4B9D-AF1E-28E719AB7D3A}" type="datetimeFigureOut">
              <a:rPr lang="en-US" smtClean="0"/>
              <a:t>5/3/2021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236B4-BDDC-4FB7-8889-15A1241A04E6}" type="slidenum">
              <a:rPr lang="en-US" smtClean="0"/>
              <a:t>‹#›</a:t>
            </a:fld>
            <a:endParaRPr lang="en-US" dirty="0"/>
          </a:p>
        </p:txBody>
      </p:sp>
    </p:spTree>
    <p:extLst>
      <p:ext uri="{BB962C8B-B14F-4D97-AF65-F5344CB8AC3E}">
        <p14:creationId xmlns:p14="http://schemas.microsoft.com/office/powerpoint/2010/main" val="115556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charset="0"/>
              </a:rPr>
              <a:t>Welcome! We are thrilled that are using our retrieval practice resource for Curriculum Unit on Boy.  </a:t>
            </a:r>
          </a:p>
          <a:p>
            <a:r>
              <a:rPr lang="en-US" sz="1200" b="1" kern="1200" dirty="0">
                <a:solidFill>
                  <a:schemeClr val="tx1"/>
                </a:solidFill>
                <a:effectLst/>
                <a:latin typeface="+mn-lt"/>
                <a:ea typeface="+mn-ea"/>
                <a:cs typeface="+mn-cs"/>
              </a:rPr>
              <a:t>Retrieval Practice</a:t>
            </a:r>
          </a:p>
          <a:p>
            <a:r>
              <a:rPr lang="en-US" sz="1200" kern="1200" dirty="0">
                <a:solidFill>
                  <a:schemeClr val="tx1"/>
                </a:solidFill>
                <a:effectLst/>
                <a:latin typeface="+mn-lt"/>
                <a:ea typeface="+mn-ea"/>
                <a:cs typeface="+mn-cs"/>
              </a:rPr>
              <a:t>Retrieval Practice is an academic system in which you ask students questions designed to help encode key knowledge into long-term memory. These questions draw on knowledge from the Knowledge Organizer, the novel itself, or recently read embedded texts.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Tips for Planning &amp; Implementation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Plan your target response for each Retrieval Practice question. You might note these responses in your teacher-created version of the student packet or simply print out this RP deck.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Decide how students will respond to each Active Practice question: Turn and Talk, Cold Call, Raise Hands, Everybody Writes. Students do not need to write the response for every Retrieval Practice question.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activity is designed to be fast and energetic with little discussion. The purpose is the retrieval. This helps encode the information in long term memory. A common mistake is to spend time discussing answers to these questions. If students are dying to discuss, it is of course permissible from time to time but doing so is likely to disrupt lesson timings. Occasionally, teachers may choose to engage in brief discussion based on data or to leverage student enthusiasm, but the focus of this section of the lesson should be quick, efficient, and accurate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charset="0"/>
              </a:rPr>
              <a:t>You will find 2-3 slides per retrieval practice.  The first slide lists the questions.  The second and third  slides lists the answers.   Each slide is labeled at the top with the lesson number.  Within this deck you will find retrieval practice for lessons 3, 6, 9, 12 and 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Arial" charset="0"/>
              </a:rPr>
              <a:t>We currently have included timestamps for each set of questions but know that you may modify these timestamps depending on the needs of your students and length of your ELA block. Ideally, you want to ensure retrieval practice (both worktime and review) takes only 10 minutes.</a:t>
            </a:r>
          </a:p>
          <a:p>
            <a:pPr eaLnBrk="1" hangingPunct="1"/>
            <a:endParaRPr lang="en-US" sz="1000" b="1" dirty="0">
              <a:latin typeface="Arial" charset="0"/>
            </a:endParaRPr>
          </a:p>
          <a:p>
            <a:pPr eaLnBrk="1" hangingPunct="1"/>
            <a:r>
              <a:rPr lang="en-US" sz="1000" b="1" dirty="0">
                <a:latin typeface="Arial" charset="0"/>
              </a:rPr>
              <a:t>Things to note:</a:t>
            </a:r>
          </a:p>
          <a:p>
            <a:pPr marL="228600" indent="-228600" eaLnBrk="1" hangingPunct="1">
              <a:buAutoNum type="arabicParenR"/>
            </a:pPr>
            <a:r>
              <a:rPr lang="en-US" sz="1000" b="0" dirty="0">
                <a:latin typeface="Arial" charset="0"/>
              </a:rPr>
              <a:t>Key terms from the knowledge organizer are written in blue.</a:t>
            </a:r>
          </a:p>
          <a:p>
            <a:pPr marL="228600" indent="-228600" eaLnBrk="1" hangingPunct="1">
              <a:buAutoNum type="arabicParenR"/>
            </a:pPr>
            <a:r>
              <a:rPr lang="en-US" sz="1000" b="0" dirty="0">
                <a:latin typeface="Arial" charset="0"/>
              </a:rPr>
              <a:t>Answers are written with key ideas or vocabulary in gold.</a:t>
            </a:r>
          </a:p>
          <a:p>
            <a:pPr marL="228600" indent="-228600" eaLnBrk="1" hangingPunct="1">
              <a:buAutoNum type="arabicParenR"/>
            </a:pPr>
            <a:r>
              <a:rPr lang="en-US" sz="1000" b="0" dirty="0">
                <a:latin typeface="Arial" charset="0"/>
              </a:rPr>
              <a:t>Answers which require examples from the teacher are noted in red.  Additional examples are sometimes listed in the notes section of the slide.</a:t>
            </a:r>
          </a:p>
          <a:p>
            <a:pPr marL="228600" indent="-228600" eaLnBrk="1" hangingPunct="1">
              <a:buAutoNum type="arabicParenR"/>
            </a:pPr>
            <a:r>
              <a:rPr lang="en-US" sz="1000" b="0" dirty="0">
                <a:latin typeface="Arial" charset="0"/>
              </a:rPr>
              <a:t>Each retrieval practice is designed to be student self-scoring with each question worth 1 point unless otherwise noted on the slide.  This will allow students to complete, score, and self-report their work.</a:t>
            </a:r>
          </a:p>
        </p:txBody>
      </p:sp>
    </p:spTree>
    <p:extLst>
      <p:ext uri="{BB962C8B-B14F-4D97-AF65-F5344CB8AC3E}">
        <p14:creationId xmlns:p14="http://schemas.microsoft.com/office/powerpoint/2010/main" val="2593061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1" dirty="0">
                <a:latin typeface="Arial" charset="0"/>
              </a:rPr>
              <a:t>NOTE:  Q3:  </a:t>
            </a:r>
            <a:r>
              <a:rPr lang="en-US" sz="1000" b="0" dirty="0">
                <a:latin typeface="Arial" charset="0"/>
              </a:rPr>
              <a:t>Answers may vary.  Any text based answer may be valid.  </a:t>
            </a:r>
          </a:p>
        </p:txBody>
      </p:sp>
    </p:spTree>
    <p:extLst>
      <p:ext uri="{BB962C8B-B14F-4D97-AF65-F5344CB8AC3E}">
        <p14:creationId xmlns:p14="http://schemas.microsoft.com/office/powerpoint/2010/main" val="3156716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1" dirty="0">
                <a:latin typeface="Arial" charset="0"/>
              </a:rPr>
              <a:t>NOTE:  Q3:  </a:t>
            </a:r>
            <a:r>
              <a:rPr lang="en-US" sz="1000" b="0" dirty="0">
                <a:latin typeface="Arial" charset="0"/>
              </a:rPr>
              <a:t>Answers may vary.  Any text based answer may be valid.  </a:t>
            </a:r>
          </a:p>
        </p:txBody>
      </p:sp>
    </p:spTree>
    <p:extLst>
      <p:ext uri="{BB962C8B-B14F-4D97-AF65-F5344CB8AC3E}">
        <p14:creationId xmlns:p14="http://schemas.microsoft.com/office/powerpoint/2010/main" val="355866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3234273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1" dirty="0">
                <a:latin typeface="Arial" charset="0"/>
              </a:rPr>
              <a:t>NOTE:  Q2:  </a:t>
            </a:r>
            <a:r>
              <a:rPr lang="en-US" sz="1000" b="0" dirty="0">
                <a:latin typeface="Arial" charset="0"/>
              </a:rPr>
              <a:t>Answers may vary.  </a:t>
            </a:r>
          </a:p>
          <a:p>
            <a:pPr eaLnBrk="1" hangingPunct="1"/>
            <a:endParaRPr lang="en-US" sz="1000" b="0" dirty="0">
              <a:latin typeface="Arial" charset="0"/>
            </a:endParaRPr>
          </a:p>
        </p:txBody>
      </p:sp>
    </p:spTree>
    <p:extLst>
      <p:ext uri="{BB962C8B-B14F-4D97-AF65-F5344CB8AC3E}">
        <p14:creationId xmlns:p14="http://schemas.microsoft.com/office/powerpoint/2010/main" val="3548748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1" dirty="0">
                <a:latin typeface="Arial" charset="0"/>
              </a:rPr>
              <a:t>NOTE:  Q2:  </a:t>
            </a:r>
            <a:r>
              <a:rPr lang="en-US" sz="1000" b="0" dirty="0">
                <a:latin typeface="Arial" charset="0"/>
              </a:rPr>
              <a:t>Answers may vary. </a:t>
            </a:r>
          </a:p>
          <a:p>
            <a:pPr eaLnBrk="1" hangingPunct="1"/>
            <a:r>
              <a:rPr lang="en-US" sz="1000" b="1" dirty="0">
                <a:latin typeface="Arial" charset="0"/>
              </a:rPr>
              <a:t>             Q8:  </a:t>
            </a:r>
            <a:r>
              <a:rPr lang="en-US" sz="1000" b="0" dirty="0">
                <a:latin typeface="Arial" charset="0"/>
              </a:rPr>
              <a:t>Answers may vary.   Insert additional answers you would like to highlight with students.  </a:t>
            </a:r>
          </a:p>
          <a:p>
            <a:pPr eaLnBrk="1" hangingPunct="1"/>
            <a:endParaRPr lang="en-US" sz="1000" b="0" dirty="0">
              <a:latin typeface="Arial" charset="0"/>
            </a:endParaRPr>
          </a:p>
        </p:txBody>
      </p:sp>
    </p:spTree>
    <p:extLst>
      <p:ext uri="{BB962C8B-B14F-4D97-AF65-F5344CB8AC3E}">
        <p14:creationId xmlns:p14="http://schemas.microsoft.com/office/powerpoint/2010/main" val="327638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0" dirty="0">
              <a:latin typeface="Arial" charset="0"/>
            </a:endParaRPr>
          </a:p>
        </p:txBody>
      </p:sp>
    </p:spTree>
    <p:extLst>
      <p:ext uri="{BB962C8B-B14F-4D97-AF65-F5344CB8AC3E}">
        <p14:creationId xmlns:p14="http://schemas.microsoft.com/office/powerpoint/2010/main" val="7897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Arial" charset="0"/>
              </a:rPr>
              <a:t>NOTE: Q2: </a:t>
            </a:r>
            <a:r>
              <a:rPr lang="en-US" sz="1800" dirty="0">
                <a:solidFill>
                  <a:srgbClr val="00B050"/>
                </a:solidFill>
                <a:effectLst/>
                <a:latin typeface="Calibri" panose="020F0502020204030204" pitchFamily="34" charset="0"/>
                <a:ea typeface="Calibri" panose="020F0502020204030204" pitchFamily="34" charset="0"/>
              </a:rPr>
              <a:t>Lots of answers could be acceptable here; any text-based anecdote is valid.</a:t>
            </a:r>
            <a:endParaRPr lang="en-US" sz="1800" dirty="0">
              <a:effectLst/>
              <a:latin typeface="Calibri" panose="020F0502020204030204" pitchFamily="34" charset="0"/>
              <a:ea typeface="Calibri" panose="020F0502020204030204" pitchFamily="34" charset="0"/>
            </a:endParaRPr>
          </a:p>
          <a:p>
            <a:pPr eaLnBrk="1" hangingPunct="1"/>
            <a:r>
              <a:rPr lang="en-US" sz="1000" b="1" dirty="0">
                <a:latin typeface="Arial" charset="0"/>
              </a:rPr>
              <a:t>NOTE :Q6:  </a:t>
            </a:r>
            <a:r>
              <a:rPr lang="en-US" sz="1000" b="0" dirty="0">
                <a:latin typeface="Arial" charset="0"/>
              </a:rPr>
              <a:t>Additional answers for hyperbole can be accepted here.</a:t>
            </a:r>
          </a:p>
          <a:p>
            <a:pPr eaLnBrk="1" hangingPunct="1"/>
            <a:endParaRPr lang="en-US" sz="1000" b="0" dirty="0">
              <a:latin typeface="Arial" charset="0"/>
            </a:endParaRPr>
          </a:p>
          <a:p>
            <a:pPr eaLnBrk="1" hangingPunct="1"/>
            <a:r>
              <a:rPr lang="en-US" sz="1000" b="1" dirty="0">
                <a:latin typeface="Arial" charset="0"/>
              </a:rPr>
              <a:t>CHALLENGE:  </a:t>
            </a:r>
            <a:r>
              <a:rPr lang="en-US" sz="1000" dirty="0">
                <a:solidFill>
                  <a:schemeClr val="bg1"/>
                </a:solidFill>
              </a:rPr>
              <a:t>Why might Max call his grandfather </a:t>
            </a:r>
            <a:r>
              <a:rPr lang="en-US" sz="1000" b="1" dirty="0">
                <a:solidFill>
                  <a:srgbClr val="00B0F0"/>
                </a:solidFill>
              </a:rPr>
              <a:t>grim</a:t>
            </a:r>
            <a:r>
              <a:rPr lang="en-US" sz="1000" dirty="0">
                <a:solidFill>
                  <a:schemeClr val="bg1"/>
                </a:solidFill>
              </a:rPr>
              <a:t>?</a:t>
            </a:r>
          </a:p>
          <a:p>
            <a:pPr eaLnBrk="1" hangingPunct="1"/>
            <a:r>
              <a:rPr lang="en-US" sz="1000" b="0" dirty="0">
                <a:solidFill>
                  <a:schemeClr val="bg1"/>
                </a:solidFill>
                <a:latin typeface="Arial" charset="0"/>
              </a:rPr>
              <a:t>	Max calls his grandfather grim because he’s trying to show us that his grandfather is a stern man.  </a:t>
            </a:r>
            <a:endParaRPr lang="en-US" sz="1000" b="0" dirty="0">
              <a:latin typeface="Arial" charset="0"/>
            </a:endParaRPr>
          </a:p>
        </p:txBody>
      </p:sp>
    </p:spTree>
    <p:extLst>
      <p:ext uri="{BB962C8B-B14F-4D97-AF65-F5344CB8AC3E}">
        <p14:creationId xmlns:p14="http://schemas.microsoft.com/office/powerpoint/2010/main" val="1943089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2157488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1" dirty="0">
                <a:latin typeface="Arial" charset="0"/>
              </a:rPr>
              <a:t>NOTE: Q2:  </a:t>
            </a:r>
            <a:r>
              <a:rPr lang="en-US" sz="1000" b="0" dirty="0">
                <a:latin typeface="Arial" charset="0"/>
              </a:rPr>
              <a:t>Answer will vary.  Any text based answer might be valid.</a:t>
            </a:r>
            <a:endParaRPr lang="en-US" sz="1000" b="1" dirty="0">
              <a:latin typeface="Arial" charset="0"/>
            </a:endParaRPr>
          </a:p>
        </p:txBody>
      </p:sp>
    </p:spTree>
    <p:extLst>
      <p:ext uri="{BB962C8B-B14F-4D97-AF65-F5344CB8AC3E}">
        <p14:creationId xmlns:p14="http://schemas.microsoft.com/office/powerpoint/2010/main" val="2416821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3296059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2429100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2576067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1503078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9"/>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0757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 Section Layout">
    <p:spTree>
      <p:nvGrpSpPr>
        <p:cNvPr id="1" name=""/>
        <p:cNvGrpSpPr/>
        <p:nvPr/>
      </p:nvGrpSpPr>
      <p:grpSpPr>
        <a:xfrm>
          <a:off x="0" y="0"/>
          <a:ext cx="0" cy="0"/>
          <a:chOff x="0" y="0"/>
          <a:chExt cx="0" cy="0"/>
        </a:xfrm>
      </p:grpSpPr>
      <p:sp>
        <p:nvSpPr>
          <p:cNvPr id="6" name="Rectangle 5"/>
          <p:cNvSpPr/>
          <p:nvPr/>
        </p:nvSpPr>
        <p:spPr>
          <a:xfrm>
            <a:off x="2"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1800" dirty="0">
              <a:solidFill>
                <a:prstClr val="white"/>
              </a:solidFill>
            </a:endParaRPr>
          </a:p>
        </p:txBody>
      </p:sp>
      <p:sp>
        <p:nvSpPr>
          <p:cNvPr id="2" name="Title 1"/>
          <p:cNvSpPr>
            <a:spLocks noGrp="1"/>
          </p:cNvSpPr>
          <p:nvPr>
            <p:ph type="ctrTitle"/>
          </p:nvPr>
        </p:nvSpPr>
        <p:spPr>
          <a:xfrm>
            <a:off x="917760" y="2130429"/>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5" y="6356354"/>
            <a:ext cx="655237" cy="365125"/>
          </a:xfrm>
        </p:spPr>
        <p:txBody>
          <a:bodyPr/>
          <a:lstStyle>
            <a:lvl1pPr>
              <a:defRPr sz="600"/>
            </a:lvl1pPr>
          </a:lstStyle>
          <a:p>
            <a:fld id="{68C2560D-EC28-3B41-86E8-18F1CE0113B4}" type="datetimeFigureOut">
              <a:rPr lang="en-US" smtClean="0"/>
              <a:pPr/>
              <a:t>5/3/2021</a:t>
            </a:fld>
            <a:endParaRPr lang="en-US" dirty="0"/>
          </a:p>
        </p:txBody>
      </p:sp>
      <p:sp>
        <p:nvSpPr>
          <p:cNvPr id="9" name="Slide Number Placeholder 5"/>
          <p:cNvSpPr>
            <a:spLocks noGrp="1"/>
          </p:cNvSpPr>
          <p:nvPr>
            <p:ph type="sldNum" sz="quarter" idx="12"/>
          </p:nvPr>
        </p:nvSpPr>
        <p:spPr>
          <a:xfrm>
            <a:off x="8139330" y="6356354"/>
            <a:ext cx="547470" cy="365125"/>
          </a:xfrm>
        </p:spPr>
        <p:txBody>
          <a:bodyPr/>
          <a:lstStyle>
            <a:lvl1pPr>
              <a:defRPr sz="6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19934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p:nvSpPr>
        <p:spPr>
          <a:xfrm>
            <a:off x="457202"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1800"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1800" dirty="0">
              <a:solidFill>
                <a:srgbClr val="4C4C4C"/>
              </a:solidFill>
            </a:endParaRPr>
          </a:p>
        </p:txBody>
      </p:sp>
      <p:sp>
        <p:nvSpPr>
          <p:cNvPr id="3" name="Content Placeholder 2"/>
          <p:cNvSpPr>
            <a:spLocks noGrp="1"/>
          </p:cNvSpPr>
          <p:nvPr>
            <p:ph idx="1"/>
          </p:nvPr>
        </p:nvSpPr>
        <p:spPr>
          <a:xfrm>
            <a:off x="656760" y="990604"/>
            <a:ext cx="7871014" cy="4268153"/>
          </a:xfrm>
        </p:spPr>
        <p:txBody>
          <a:bodyPr>
            <a:normAutofit/>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587189" y="152400"/>
            <a:ext cx="8328213" cy="563562"/>
          </a:xfrm>
          <a:prstGeom prst="rect">
            <a:avLst/>
          </a:prstGeom>
        </p:spPr>
        <p:txBody>
          <a:bodyPr>
            <a:normAutofit/>
          </a:bodyPr>
          <a:lstStyle>
            <a:lvl1pPr>
              <a:defRPr sz="2400"/>
            </a:lvl1p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Click to edit Master title style</a:t>
            </a:r>
          </a:p>
        </p:txBody>
      </p:sp>
      <p:cxnSp>
        <p:nvCxnSpPr>
          <p:cNvPr id="14" name="Straight Connector 13"/>
          <p:cNvCxnSpPr/>
          <p:nvPr userDrawn="1"/>
        </p:nvCxnSpPr>
        <p:spPr>
          <a:xfrm>
            <a:off x="584139" y="685800"/>
            <a:ext cx="8255062" cy="0"/>
          </a:xfrm>
          <a:prstGeom prst="line">
            <a:avLst/>
          </a:prstGeom>
          <a:noFill/>
          <a:ln w="25400" cap="flat" cmpd="sng" algn="ctr">
            <a:solidFill>
              <a:srgbClr val="FFDD00"/>
            </a:solidFill>
            <a:prstDash val="solid"/>
          </a:ln>
          <a:effectLst>
            <a:outerShdw blurRad="40000" dist="20000" dir="5400000" rotWithShape="0">
              <a:srgbClr val="000000">
                <a:alpha val="38000"/>
              </a:srgbClr>
            </a:outerShdw>
          </a:effectLst>
        </p:spPr>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66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Gold Bar">
    <p:spTree>
      <p:nvGrpSpPr>
        <p:cNvPr id="1" name=""/>
        <p:cNvGrpSpPr/>
        <p:nvPr/>
      </p:nvGrpSpPr>
      <p:grpSpPr>
        <a:xfrm>
          <a:off x="0" y="0"/>
          <a:ext cx="0" cy="0"/>
          <a:chOff x="0" y="0"/>
          <a:chExt cx="0" cy="0"/>
        </a:xfrm>
      </p:grpSpPr>
      <p:sp>
        <p:nvSpPr>
          <p:cNvPr id="7" name="Rectangle 6"/>
          <p:cNvSpPr/>
          <p:nvPr/>
        </p:nvSpPr>
        <p:spPr>
          <a:xfrm>
            <a:off x="457202"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350"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solidFill>
                <a:srgbClr val="3F3F3F"/>
              </a:solidFill>
            </a:endParaRPr>
          </a:p>
        </p:txBody>
      </p:sp>
      <p:sp>
        <p:nvSpPr>
          <p:cNvPr id="2" name="Title 1"/>
          <p:cNvSpPr>
            <a:spLocks noGrp="1"/>
          </p:cNvSpPr>
          <p:nvPr>
            <p:ph type="title"/>
          </p:nvPr>
        </p:nvSpPr>
        <p:spPr>
          <a:xfrm>
            <a:off x="587189" y="76505"/>
            <a:ext cx="8252013" cy="563562"/>
          </a:xfrm>
        </p:spPr>
        <p:txBody>
          <a:bodyPr>
            <a:normAutofit/>
          </a:bodyPr>
          <a:lstStyle>
            <a:lvl1pPr>
              <a:defRPr sz="24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64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p:nvSpPr>
        <p:spPr>
          <a:xfrm>
            <a:off x="457203" y="6"/>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1800"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1800"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98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p:cNvSpPr/>
          <p:nvPr/>
        </p:nvSpPr>
        <p:spPr>
          <a:xfrm>
            <a:off x="457202"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350"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solidFill>
                <a:srgbClr val="3F3F3F"/>
              </a:solidFill>
            </a:endParaRPr>
          </a:p>
        </p:txBody>
      </p:sp>
      <p:sp>
        <p:nvSpPr>
          <p:cNvPr id="3" name="Content Placeholder 2"/>
          <p:cNvSpPr>
            <a:spLocks noGrp="1"/>
          </p:cNvSpPr>
          <p:nvPr>
            <p:ph idx="1"/>
          </p:nvPr>
        </p:nvSpPr>
        <p:spPr>
          <a:xfrm>
            <a:off x="625461" y="1066804"/>
            <a:ext cx="8213740" cy="4268153"/>
          </a:xfrm>
        </p:spPr>
        <p:txBody>
          <a:bodyPr>
            <a:normAutofit/>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itle 1"/>
          <p:cNvSpPr>
            <a:spLocks noGrp="1"/>
          </p:cNvSpPr>
          <p:nvPr>
            <p:ph type="title"/>
          </p:nvPr>
        </p:nvSpPr>
        <p:spPr>
          <a:xfrm>
            <a:off x="587189" y="152400"/>
            <a:ext cx="8252013" cy="563562"/>
          </a:xfrm>
        </p:spPr>
        <p:txBody>
          <a:bodyPr>
            <a:normAutofit/>
          </a:bodyPr>
          <a:lstStyle>
            <a:lvl1pPr>
              <a:defRPr sz="2400"/>
            </a:lvl1pPr>
          </a:lstStyle>
          <a:p>
            <a:r>
              <a:rPr lang="en-US" dirty="0"/>
              <a:t>Click to edit Master title style</a:t>
            </a:r>
          </a:p>
        </p:txBody>
      </p:sp>
      <p:cxnSp>
        <p:nvCxnSpPr>
          <p:cNvPr id="14" name="Straight Connector 13"/>
          <p:cNvCxnSpPr/>
          <p:nvPr userDrawn="1"/>
        </p:nvCxnSpPr>
        <p:spPr>
          <a:xfrm>
            <a:off x="584139" y="685800"/>
            <a:ext cx="8255062" cy="24066"/>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214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Content Slide (w/P Background Image and Text)">
    <p:spTree>
      <p:nvGrpSpPr>
        <p:cNvPr id="1" name=""/>
        <p:cNvGrpSpPr/>
        <p:nvPr/>
      </p:nvGrpSpPr>
      <p:grpSpPr>
        <a:xfrm>
          <a:off x="0" y="0"/>
          <a:ext cx="0" cy="0"/>
          <a:chOff x="0" y="0"/>
          <a:chExt cx="0" cy="0"/>
        </a:xfrm>
      </p:grpSpPr>
      <p:sp>
        <p:nvSpPr>
          <p:cNvPr id="7" name="Rectangle 6"/>
          <p:cNvSpPr/>
          <p:nvPr/>
        </p:nvSpPr>
        <p:spPr>
          <a:xfrm>
            <a:off x="457202"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350"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2400">
                <a:solidFill>
                  <a:schemeClr val="tx2"/>
                </a:solidFill>
              </a:defRPr>
            </a:lvl1pPr>
          </a:lstStyle>
          <a:p>
            <a:r>
              <a:rPr lang="en-US" dirty="0"/>
              <a:t>Title (W/Background Image and Text)</a:t>
            </a:r>
          </a:p>
        </p:txBody>
      </p:sp>
      <p:sp>
        <p:nvSpPr>
          <p:cNvPr id="3" name="Content Placeholder 2"/>
          <p:cNvSpPr>
            <a:spLocks noGrp="1"/>
          </p:cNvSpPr>
          <p:nvPr>
            <p:ph idx="1" hasCustomPrompt="1"/>
          </p:nvPr>
        </p:nvSpPr>
        <p:spPr>
          <a:xfrm>
            <a:off x="442912" y="2715641"/>
            <a:ext cx="8686799" cy="2490177"/>
          </a:xfrm>
          <a:solidFill>
            <a:srgbClr val="4C4C4C">
              <a:alpha val="80000"/>
            </a:srgbClr>
          </a:solidFill>
        </p:spPr>
        <p:txBody>
          <a:bodyPr>
            <a:normAutofit/>
          </a:bodyPr>
          <a:lstStyle>
            <a:lvl1pPr>
              <a:defRPr sz="2100">
                <a:solidFill>
                  <a:schemeClr val="bg1"/>
                </a:solidFill>
              </a:defRPr>
            </a:lvl1pPr>
            <a:lvl2pPr>
              <a:defRPr sz="2100">
                <a:solidFill>
                  <a:schemeClr val="bg1"/>
                </a:solidFill>
              </a:defRPr>
            </a:lvl2pPr>
            <a:lvl3pPr>
              <a:defRPr sz="2100">
                <a:solidFill>
                  <a:schemeClr val="bg1"/>
                </a:solidFill>
              </a:defRPr>
            </a:lvl3pPr>
            <a:lvl4pPr>
              <a:defRPr sz="2100">
                <a:solidFill>
                  <a:schemeClr val="bg1"/>
                </a:solidFill>
              </a:defRPr>
            </a:lvl4pPr>
            <a:lvl5pPr>
              <a:defRPr sz="2100"/>
            </a:lvl5pPr>
          </a:lstStyle>
          <a:p>
            <a:pPr lvl="0"/>
            <a:r>
              <a:rPr lang="en-US" dirty="0"/>
              <a:t>Text</a:t>
            </a:r>
          </a:p>
          <a:p>
            <a:pPr lvl="0"/>
            <a:r>
              <a:rPr lang="en-US" dirty="0"/>
              <a:t>Text</a:t>
            </a:r>
          </a:p>
          <a:p>
            <a:pPr lvl="0"/>
            <a:r>
              <a:rPr lang="en-US" dirty="0"/>
              <a:t>Text</a:t>
            </a:r>
          </a:p>
          <a:p>
            <a:pPr lvl="0"/>
            <a:r>
              <a:rPr lang="en-US" dirty="0"/>
              <a:t>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96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Rectangle 6"/>
          <p:cNvSpPr/>
          <p:nvPr userDrawn="1"/>
        </p:nvSpPr>
        <p:spPr>
          <a:xfrm>
            <a:off x="457203"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350"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57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4"/>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73"/>
            <a:ext cx="868746" cy="365125"/>
          </a:xfrm>
          <a:prstGeom prst="rect">
            <a:avLst/>
          </a:prstGeom>
        </p:spPr>
        <p:txBody>
          <a:bodyPr/>
          <a:lstStyle>
            <a:lvl1pPr>
              <a:defRPr sz="750">
                <a:solidFill>
                  <a:srgbClr val="7E7E7E"/>
                </a:solidFill>
              </a:defRPr>
            </a:lvl1pPr>
          </a:lstStyle>
          <a:p>
            <a:pPr fontAlgn="base">
              <a:spcBef>
                <a:spcPct val="0"/>
              </a:spcBef>
              <a:spcAft>
                <a:spcPct val="0"/>
              </a:spcAft>
            </a:pPr>
            <a:fld id="{68C2560D-EC28-3B41-86E8-18F1CE0113B4}" type="datetimeFigureOut">
              <a:rPr lang="en-US" smtClean="0">
                <a:latin typeface="Verdana" pitchFamily="34" charset="0"/>
              </a:rPr>
              <a:pPr fontAlgn="base">
                <a:spcBef>
                  <a:spcPct val="0"/>
                </a:spcBef>
                <a:spcAft>
                  <a:spcPct val="0"/>
                </a:spcAft>
              </a:pPr>
              <a:t>5/3/2021</a:t>
            </a:fld>
            <a:endParaRPr lang="en-US" dirty="0">
              <a:latin typeface="Verdana" pitchFamily="34" charset="0"/>
            </a:endParaRPr>
          </a:p>
        </p:txBody>
      </p:sp>
      <p:sp>
        <p:nvSpPr>
          <p:cNvPr id="9" name="Slide Number Placeholder 5"/>
          <p:cNvSpPr>
            <a:spLocks noGrp="1"/>
          </p:cNvSpPr>
          <p:nvPr>
            <p:ph type="sldNum" sz="quarter" idx="4"/>
          </p:nvPr>
        </p:nvSpPr>
        <p:spPr>
          <a:xfrm>
            <a:off x="8139330" y="6287673"/>
            <a:ext cx="547470" cy="365125"/>
          </a:xfrm>
          <a:prstGeom prst="rect">
            <a:avLst/>
          </a:prstGeom>
        </p:spPr>
        <p:txBody>
          <a:bodyPr/>
          <a:lstStyle>
            <a:lvl1pPr algn="r">
              <a:defRPr sz="750">
                <a:solidFill>
                  <a:srgbClr val="7E7E7E"/>
                </a:solidFill>
              </a:defRPr>
            </a:lvl1pPr>
          </a:lstStyle>
          <a:p>
            <a:pPr fontAlgn="base">
              <a:spcBef>
                <a:spcPct val="0"/>
              </a:spcBef>
              <a:spcAft>
                <a:spcPct val="0"/>
              </a:spcAft>
            </a:pPr>
            <a:fld id="{2066355A-084C-D24E-9AD2-7E4FC41EA627}" type="slidenum">
              <a:rPr lang="en-US" smtClean="0">
                <a:latin typeface="Verdana" pitchFamily="34" charset="0"/>
              </a:rPr>
              <a:pPr fontAlgn="base">
                <a:spcBef>
                  <a:spcPct val="0"/>
                </a:spcBef>
                <a:spcAft>
                  <a:spcPct val="0"/>
                </a:spcAft>
              </a:pPr>
              <a:t>‹#›</a:t>
            </a:fld>
            <a:endParaRPr lang="en-US" dirty="0">
              <a:latin typeface="Verdana" pitchFamily="34" charset="0"/>
            </a:endParaRPr>
          </a:p>
        </p:txBody>
      </p:sp>
      <p:pic>
        <p:nvPicPr>
          <p:cNvPr id="6" name="Picture 5">
            <a:extLst>
              <a:ext uri="{FF2B5EF4-FFF2-40B4-BE49-F238E27FC236}">
                <a16:creationId xmlns:a16="http://schemas.microsoft.com/office/drawing/2014/main" id="{B90B8162-3FF9-49DB-A002-666F953DD39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28701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744334" y="857251"/>
            <a:ext cx="5655330" cy="1431131"/>
          </a:xfrm>
          <a:noFill/>
        </p:spPr>
        <p:txBody>
          <a:bodyPr>
            <a:normAutofit/>
          </a:bodyPr>
          <a:lstStyle/>
          <a:p>
            <a:pPr algn="ctr" eaLnBrk="1" hangingPunct="1"/>
            <a:r>
              <a:rPr lang="en-US" sz="2700" dirty="0">
                <a:solidFill>
                  <a:schemeClr val="tx2"/>
                </a:solidFill>
              </a:rPr>
              <a:t>Retrieval Practice</a:t>
            </a:r>
            <a:br>
              <a:rPr lang="en-US" sz="2700" dirty="0">
                <a:solidFill>
                  <a:schemeClr val="tx2"/>
                </a:solidFill>
              </a:rPr>
            </a:br>
            <a:r>
              <a:rPr lang="en-US" sz="2700" dirty="0">
                <a:solidFill>
                  <a:schemeClr val="tx2"/>
                </a:solidFill>
              </a:rPr>
              <a:t>Freak the Mighty</a:t>
            </a:r>
          </a:p>
        </p:txBody>
      </p:sp>
      <p:pic>
        <p:nvPicPr>
          <p:cNvPr id="1026" name="Picture 2">
            <a:extLst>
              <a:ext uri="{FF2B5EF4-FFF2-40B4-BE49-F238E27FC236}">
                <a16:creationId xmlns:a16="http://schemas.microsoft.com/office/drawing/2014/main" id="{36378963-330A-458E-B090-50D89A981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419474" y="2198835"/>
            <a:ext cx="2066927" cy="300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970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43818"/>
            <a:ext cx="5655330" cy="836525"/>
          </a:xfrm>
          <a:noFill/>
        </p:spPr>
        <p:txBody>
          <a:bodyPr>
            <a:normAutofit fontScale="90000"/>
          </a:bodyPr>
          <a:lstStyle/>
          <a:p>
            <a:pPr algn="ctr" eaLnBrk="1" hangingPunct="1"/>
            <a:r>
              <a:rPr lang="en-US" sz="2700" dirty="0">
                <a:solidFill>
                  <a:schemeClr val="tx2"/>
                </a:solidFill>
              </a:rPr>
              <a:t>Retrieval Practice Answers:  Lesson 12 	</a:t>
            </a:r>
          </a:p>
        </p:txBody>
      </p:sp>
      <p:sp>
        <p:nvSpPr>
          <p:cNvPr id="3" name="TextBox 2">
            <a:extLst>
              <a:ext uri="{FF2B5EF4-FFF2-40B4-BE49-F238E27FC236}">
                <a16:creationId xmlns:a16="http://schemas.microsoft.com/office/drawing/2014/main" id="{00613E7B-F47E-4E01-ABFE-D8A55D67CFE2}"/>
              </a:ext>
            </a:extLst>
          </p:cNvPr>
          <p:cNvSpPr txBox="1"/>
          <p:nvPr/>
        </p:nvSpPr>
        <p:spPr>
          <a:xfrm>
            <a:off x="375530" y="869163"/>
            <a:ext cx="8768470" cy="369332"/>
          </a:xfrm>
          <a:prstGeom prst="rect">
            <a:avLst/>
          </a:prstGeom>
          <a:noFill/>
        </p:spPr>
        <p:txBody>
          <a:bodyPr wrap="square" rtlCol="0">
            <a:spAutoFit/>
          </a:bodyPr>
          <a:lstStyle/>
          <a:p>
            <a:pPr marL="342900" indent="-342900">
              <a:buClr>
                <a:schemeClr val="bg1"/>
              </a:buClr>
              <a:buFont typeface="+mj-lt"/>
              <a:buAutoNum type="arabicPeriod"/>
            </a:pPr>
            <a:endParaRPr lang="en-US" dirty="0">
              <a:solidFill>
                <a:schemeClr val="bg1"/>
              </a:solidFill>
            </a:endParaRPr>
          </a:p>
        </p:txBody>
      </p:sp>
      <p:sp>
        <p:nvSpPr>
          <p:cNvPr id="4" name="Rectangle 3">
            <a:extLst>
              <a:ext uri="{FF2B5EF4-FFF2-40B4-BE49-F238E27FC236}">
                <a16:creationId xmlns:a16="http://schemas.microsoft.com/office/drawing/2014/main" id="{9584543E-C012-4056-A6A2-C1377CFBA1D4}"/>
              </a:ext>
            </a:extLst>
          </p:cNvPr>
          <p:cNvSpPr/>
          <p:nvPr/>
        </p:nvSpPr>
        <p:spPr>
          <a:xfrm>
            <a:off x="6576580" y="6218091"/>
            <a:ext cx="2250937" cy="369332"/>
          </a:xfrm>
          <a:prstGeom prst="rect">
            <a:avLst/>
          </a:prstGeom>
        </p:spPr>
        <p:txBody>
          <a:bodyPr wrap="none">
            <a:spAutoFit/>
          </a:bodyPr>
          <a:lstStyle/>
          <a:p>
            <a:pPr lvl="0" algn="r"/>
            <a:r>
              <a:rPr lang="en-US" dirty="0">
                <a:solidFill>
                  <a:srgbClr val="FFDD00"/>
                </a:solidFill>
              </a:rPr>
              <a:t>Self-score: ______ /6</a:t>
            </a:r>
          </a:p>
        </p:txBody>
      </p:sp>
      <p:sp>
        <p:nvSpPr>
          <p:cNvPr id="2" name="TextBox 1">
            <a:extLst>
              <a:ext uri="{FF2B5EF4-FFF2-40B4-BE49-F238E27FC236}">
                <a16:creationId xmlns:a16="http://schemas.microsoft.com/office/drawing/2014/main" id="{64C953AA-5EB7-4CBC-986C-9FC0D9837904}"/>
              </a:ext>
            </a:extLst>
          </p:cNvPr>
          <p:cNvSpPr txBox="1"/>
          <p:nvPr/>
        </p:nvSpPr>
        <p:spPr>
          <a:xfrm>
            <a:off x="243840" y="980343"/>
            <a:ext cx="8583677" cy="6063198"/>
          </a:xfrm>
          <a:prstGeom prst="rect">
            <a:avLst/>
          </a:prstGeom>
          <a:noFill/>
        </p:spPr>
        <p:txBody>
          <a:bodyPr wrap="square" rtlCol="0">
            <a:spAutoFit/>
          </a:bodyPr>
          <a:lstStyle/>
          <a:p>
            <a:pPr marL="342900" indent="-342900">
              <a:buAutoNum type="arabicPeriod"/>
            </a:pPr>
            <a:r>
              <a:rPr lang="en-US" sz="2000" dirty="0">
                <a:solidFill>
                  <a:schemeClr val="bg1"/>
                </a:solidFill>
              </a:rPr>
              <a:t>A </a:t>
            </a:r>
            <a:r>
              <a:rPr lang="en-US" sz="2000" b="1" dirty="0">
                <a:solidFill>
                  <a:srgbClr val="00B0F0"/>
                </a:solidFill>
              </a:rPr>
              <a:t>defense mechanism </a:t>
            </a:r>
            <a:r>
              <a:rPr lang="en-US" sz="2000" dirty="0">
                <a:solidFill>
                  <a:schemeClr val="bg1"/>
                </a:solidFill>
              </a:rPr>
              <a:t>are unconscious psychological responses that protect people from the things they don’t want to think about or deal with. </a:t>
            </a:r>
          </a:p>
          <a:p>
            <a:pPr marL="342900" indent="-342900">
              <a:buAutoNum type="arabicPeriod"/>
            </a:pPr>
            <a:endParaRPr lang="en-US" dirty="0">
              <a:solidFill>
                <a:schemeClr val="bg1"/>
              </a:solidFill>
            </a:endParaRPr>
          </a:p>
          <a:p>
            <a:pPr marL="342900" indent="-342900">
              <a:buAutoNum type="arabicPeriod"/>
            </a:pPr>
            <a:r>
              <a:rPr lang="en-US" sz="2000" b="1" dirty="0">
                <a:solidFill>
                  <a:srgbClr val="00B0F0"/>
                </a:solidFill>
              </a:rPr>
              <a:t>Foreshadowing </a:t>
            </a:r>
            <a:r>
              <a:rPr lang="en-US" sz="2000" dirty="0">
                <a:solidFill>
                  <a:schemeClr val="bg1"/>
                </a:solidFill>
              </a:rPr>
              <a:t>is to give an advanced hint as to what is to come later in the story.</a:t>
            </a:r>
          </a:p>
          <a:p>
            <a:pPr marL="342900" indent="-342900">
              <a:buAutoNum type="arabicPeriod"/>
            </a:pPr>
            <a:endParaRPr lang="en-US" dirty="0">
              <a:solidFill>
                <a:schemeClr val="bg1"/>
              </a:solidFill>
            </a:endParaRPr>
          </a:p>
          <a:p>
            <a:pPr marL="342900" indent="-342900">
              <a:buAutoNum type="arabicPeriod"/>
            </a:pPr>
            <a:r>
              <a:rPr lang="en-US" sz="2000" dirty="0">
                <a:solidFill>
                  <a:schemeClr val="bg1"/>
                </a:solidFill>
              </a:rPr>
              <a:t>Foreshadowing examples</a:t>
            </a:r>
          </a:p>
          <a:p>
            <a:pPr marL="800100" lvl="1" indent="-342900">
              <a:buFont typeface="Arial" panose="020B0604020202020204" pitchFamily="34" charset="0"/>
              <a:buChar char="•"/>
            </a:pPr>
            <a:r>
              <a:rPr lang="en-US" sz="2000" dirty="0">
                <a:solidFill>
                  <a:schemeClr val="bg1"/>
                </a:solidFill>
                <a:effectLst/>
                <a:ea typeface="Calibri" panose="020F0502020204030204" pitchFamily="34" charset="0"/>
                <a:cs typeface="Times New Roman" panose="02020603050405020304" pitchFamily="18" charset="0"/>
              </a:rPr>
              <a:t>The chapter titled ”</a:t>
            </a:r>
            <a:r>
              <a:rPr lang="en-US" sz="2000" dirty="0">
                <a:solidFill>
                  <a:schemeClr val="bg1"/>
                </a:solidFill>
                <a:ea typeface="Calibri" panose="020F0502020204030204" pitchFamily="34" charset="0"/>
                <a:cs typeface="Times New Roman" panose="02020603050405020304" pitchFamily="18" charset="0"/>
              </a:rPr>
              <a:t>The </a:t>
            </a:r>
            <a:r>
              <a:rPr lang="en-US" sz="2000" dirty="0" err="1">
                <a:solidFill>
                  <a:schemeClr val="bg1"/>
                </a:solidFill>
                <a:effectLst/>
                <a:ea typeface="Calibri" panose="020F0502020204030204" pitchFamily="34" charset="0"/>
                <a:cs typeface="Times New Roman" panose="02020603050405020304" pitchFamily="18" charset="0"/>
              </a:rPr>
              <a:t>Damsell</a:t>
            </a:r>
            <a:r>
              <a:rPr lang="en-US" sz="2000" dirty="0">
                <a:solidFill>
                  <a:schemeClr val="bg1"/>
                </a:solidFill>
                <a:effectLst/>
                <a:ea typeface="Calibri" panose="020F0502020204030204" pitchFamily="34" charset="0"/>
                <a:cs typeface="Times New Roman" panose="02020603050405020304" pitchFamily="18" charset="0"/>
              </a:rPr>
              <a:t> of Distress” is likely to be a reference to Loretta Lee and the trouble, anxiety, or sorrow she will cause.</a:t>
            </a:r>
          </a:p>
          <a:p>
            <a:pPr marL="800100" lvl="1" indent="-342900">
              <a:buFont typeface="Arial" panose="020B0604020202020204" pitchFamily="34" charset="0"/>
              <a:buChar char="•"/>
            </a:pPr>
            <a:r>
              <a:rPr lang="en-US" sz="2000" dirty="0">
                <a:solidFill>
                  <a:schemeClr val="bg1"/>
                </a:solidFill>
                <a:ea typeface="Calibri" panose="020F0502020204030204" pitchFamily="34" charset="0"/>
                <a:cs typeface="Times New Roman" panose="02020603050405020304" pitchFamily="18" charset="0"/>
              </a:rPr>
              <a:t>When Gran tells </a:t>
            </a:r>
            <a:r>
              <a:rPr lang="en-US" sz="2000" dirty="0">
                <a:solidFill>
                  <a:schemeClr val="bg1"/>
                </a:solidFill>
                <a:effectLst/>
                <a:ea typeface="Calibri" panose="020F0502020204030204" pitchFamily="34" charset="0"/>
                <a:cs typeface="Times New Roman" panose="02020603050405020304" pitchFamily="18" charset="0"/>
              </a:rPr>
              <a:t>Max not to “set foot over there” she is referring to the </a:t>
            </a:r>
            <a:r>
              <a:rPr lang="en-US" sz="2000" dirty="0">
                <a:solidFill>
                  <a:schemeClr val="bg1"/>
                </a:solidFill>
                <a:ea typeface="Calibri" panose="020F0502020204030204" pitchFamily="34" charset="0"/>
                <a:cs typeface="Times New Roman" panose="02020603050405020304" pitchFamily="18" charset="0"/>
              </a:rPr>
              <a:t>new tenements. </a:t>
            </a:r>
            <a:r>
              <a:rPr lang="en-US" sz="2000" dirty="0">
                <a:solidFill>
                  <a:schemeClr val="bg1"/>
                </a:solidFill>
                <a:effectLst/>
                <a:ea typeface="Calibri" panose="020F0502020204030204" pitchFamily="34" charset="0"/>
                <a:cs typeface="Times New Roman" panose="02020603050405020304" pitchFamily="18" charset="0"/>
              </a:rPr>
              <a:t>We know that Max is planning to break this promise in order to go on the quest with Freak, so her warning might be foreshadowing dangers to come. </a:t>
            </a:r>
            <a:endParaRPr lang="en-US" sz="2000" dirty="0">
              <a:solidFill>
                <a:schemeClr val="bg1"/>
              </a:solidFill>
            </a:endParaRPr>
          </a:p>
          <a:p>
            <a:pPr marL="342900" indent="-342900">
              <a:buAutoNum type="arabicPeriod"/>
            </a:pPr>
            <a:endParaRPr lang="en-US" dirty="0">
              <a:solidFill>
                <a:schemeClr val="bg1"/>
              </a:solidFill>
            </a:endParaRPr>
          </a:p>
          <a:p>
            <a:pPr marL="342900" indent="-342900">
              <a:buAutoNum type="arabicPeriod"/>
            </a:pPr>
            <a:r>
              <a:rPr lang="en-US" sz="2000" dirty="0">
                <a:solidFill>
                  <a:schemeClr val="bg1"/>
                </a:solidFill>
              </a:rPr>
              <a:t>An </a:t>
            </a:r>
            <a:r>
              <a:rPr lang="en-US" sz="2000" b="1" dirty="0">
                <a:solidFill>
                  <a:srgbClr val="00B0F0"/>
                </a:solidFill>
              </a:rPr>
              <a:t>archetypal villain </a:t>
            </a:r>
            <a:r>
              <a:rPr lang="en-US" sz="2000" dirty="0">
                <a:solidFill>
                  <a:schemeClr val="bg1"/>
                </a:solidFill>
              </a:rPr>
              <a:t>is the perfect example of a character who is evil. </a:t>
            </a:r>
            <a:r>
              <a:rPr lang="en-US" sz="2000" b="0" i="0" dirty="0">
                <a:solidFill>
                  <a:schemeClr val="bg1"/>
                </a:solidFill>
                <a:effectLst/>
              </a:rPr>
              <a:t>Typical </a:t>
            </a:r>
            <a:r>
              <a:rPr lang="en-US" sz="2000" b="1" i="0" dirty="0">
                <a:solidFill>
                  <a:srgbClr val="00B0F0"/>
                </a:solidFill>
                <a:effectLst/>
              </a:rPr>
              <a:t>villains</a:t>
            </a:r>
            <a:r>
              <a:rPr lang="en-US" sz="2000" b="0" i="0" dirty="0">
                <a:solidFill>
                  <a:schemeClr val="bg1"/>
                </a:solidFill>
                <a:effectLst/>
              </a:rPr>
              <a:t> are self-centered, power-hungry and interested only in achieving their personal goals, usually at the cost of others.  </a:t>
            </a:r>
            <a:endParaRPr lang="en-US" sz="2000" dirty="0">
              <a:solidFill>
                <a:schemeClr val="bg1"/>
              </a:solidFill>
            </a:endParaRPr>
          </a:p>
          <a:p>
            <a:pPr marL="342900" indent="-342900">
              <a:buAutoNum type="arabicPeriod"/>
            </a:pPr>
            <a:endParaRPr lang="en-US" dirty="0">
              <a:solidFill>
                <a:schemeClr val="bg1"/>
              </a:solidFill>
            </a:endParaRPr>
          </a:p>
          <a:p>
            <a:pPr marL="342900" indent="-342900">
              <a:buAutoNum type="arabicPeriod"/>
            </a:pPr>
            <a:endParaRPr lang="en-US" dirty="0">
              <a:solidFill>
                <a:schemeClr val="bg1"/>
              </a:solidFill>
            </a:endParaRPr>
          </a:p>
          <a:p>
            <a:pPr marL="342900" indent="-342900">
              <a:buAutoNum type="arabicPeriod"/>
            </a:pPr>
            <a:endParaRPr lang="en-US" dirty="0">
              <a:solidFill>
                <a:schemeClr val="bg1"/>
              </a:solidFill>
            </a:endParaRPr>
          </a:p>
        </p:txBody>
      </p:sp>
    </p:spTree>
    <p:extLst>
      <p:ext uri="{BB962C8B-B14F-4D97-AF65-F5344CB8AC3E}">
        <p14:creationId xmlns:p14="http://schemas.microsoft.com/office/powerpoint/2010/main" val="102370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43818"/>
            <a:ext cx="5655330" cy="836525"/>
          </a:xfrm>
          <a:noFill/>
        </p:spPr>
        <p:txBody>
          <a:bodyPr>
            <a:normAutofit fontScale="90000"/>
          </a:bodyPr>
          <a:lstStyle/>
          <a:p>
            <a:pPr algn="ctr" eaLnBrk="1" hangingPunct="1"/>
            <a:r>
              <a:rPr lang="en-US" sz="2700" dirty="0">
                <a:solidFill>
                  <a:schemeClr val="tx2"/>
                </a:solidFill>
              </a:rPr>
              <a:t>Retrieval Practice Answers:  Lesson 12</a:t>
            </a:r>
            <a:br>
              <a:rPr lang="en-US" sz="2700" dirty="0">
                <a:solidFill>
                  <a:schemeClr val="tx2"/>
                </a:solidFill>
              </a:rPr>
            </a:br>
            <a:r>
              <a:rPr lang="en-US" sz="2700" dirty="0">
                <a:solidFill>
                  <a:schemeClr val="tx2"/>
                </a:solidFill>
              </a:rPr>
              <a:t>(continued) 	</a:t>
            </a:r>
          </a:p>
        </p:txBody>
      </p:sp>
      <p:sp>
        <p:nvSpPr>
          <p:cNvPr id="3" name="TextBox 2">
            <a:extLst>
              <a:ext uri="{FF2B5EF4-FFF2-40B4-BE49-F238E27FC236}">
                <a16:creationId xmlns:a16="http://schemas.microsoft.com/office/drawing/2014/main" id="{00613E7B-F47E-4E01-ABFE-D8A55D67CFE2}"/>
              </a:ext>
            </a:extLst>
          </p:cNvPr>
          <p:cNvSpPr txBox="1"/>
          <p:nvPr/>
        </p:nvSpPr>
        <p:spPr>
          <a:xfrm>
            <a:off x="375530" y="869163"/>
            <a:ext cx="8768470" cy="369332"/>
          </a:xfrm>
          <a:prstGeom prst="rect">
            <a:avLst/>
          </a:prstGeom>
          <a:noFill/>
        </p:spPr>
        <p:txBody>
          <a:bodyPr wrap="square" rtlCol="0">
            <a:spAutoFit/>
          </a:bodyPr>
          <a:lstStyle/>
          <a:p>
            <a:pPr marL="342900" indent="-342900">
              <a:buClr>
                <a:schemeClr val="bg1"/>
              </a:buClr>
              <a:buFont typeface="+mj-lt"/>
              <a:buAutoNum type="arabicPeriod"/>
            </a:pPr>
            <a:endParaRPr lang="en-US" dirty="0">
              <a:solidFill>
                <a:schemeClr val="bg1"/>
              </a:solidFill>
            </a:endParaRPr>
          </a:p>
        </p:txBody>
      </p:sp>
      <p:sp>
        <p:nvSpPr>
          <p:cNvPr id="4" name="Rectangle 3">
            <a:extLst>
              <a:ext uri="{FF2B5EF4-FFF2-40B4-BE49-F238E27FC236}">
                <a16:creationId xmlns:a16="http://schemas.microsoft.com/office/drawing/2014/main" id="{9584543E-C012-4056-A6A2-C1377CFBA1D4}"/>
              </a:ext>
            </a:extLst>
          </p:cNvPr>
          <p:cNvSpPr/>
          <p:nvPr/>
        </p:nvSpPr>
        <p:spPr>
          <a:xfrm>
            <a:off x="6576580" y="6218091"/>
            <a:ext cx="2250937" cy="369332"/>
          </a:xfrm>
          <a:prstGeom prst="rect">
            <a:avLst/>
          </a:prstGeom>
        </p:spPr>
        <p:txBody>
          <a:bodyPr wrap="none">
            <a:spAutoFit/>
          </a:bodyPr>
          <a:lstStyle/>
          <a:p>
            <a:pPr lvl="0" algn="r"/>
            <a:r>
              <a:rPr lang="en-US" dirty="0">
                <a:solidFill>
                  <a:srgbClr val="FFDD00"/>
                </a:solidFill>
              </a:rPr>
              <a:t>Self-score: ______ /6</a:t>
            </a:r>
          </a:p>
        </p:txBody>
      </p:sp>
      <p:sp>
        <p:nvSpPr>
          <p:cNvPr id="2" name="TextBox 1">
            <a:extLst>
              <a:ext uri="{FF2B5EF4-FFF2-40B4-BE49-F238E27FC236}">
                <a16:creationId xmlns:a16="http://schemas.microsoft.com/office/drawing/2014/main" id="{64C953AA-5EB7-4CBC-986C-9FC0D9837904}"/>
              </a:ext>
            </a:extLst>
          </p:cNvPr>
          <p:cNvSpPr txBox="1"/>
          <p:nvPr/>
        </p:nvSpPr>
        <p:spPr>
          <a:xfrm>
            <a:off x="243840" y="1112520"/>
            <a:ext cx="8583677" cy="3108543"/>
          </a:xfrm>
          <a:prstGeom prst="rect">
            <a:avLst/>
          </a:prstGeom>
          <a:noFill/>
        </p:spPr>
        <p:txBody>
          <a:bodyPr wrap="square" rtlCol="0">
            <a:spAutoFit/>
          </a:bodyPr>
          <a:lstStyle/>
          <a:p>
            <a:pPr marL="342900" indent="-342900">
              <a:buAutoNum type="arabicPeriod" startAt="5"/>
            </a:pPr>
            <a:r>
              <a:rPr lang="en-US" sz="2000" dirty="0">
                <a:solidFill>
                  <a:schemeClr val="bg1"/>
                </a:solidFill>
              </a:rPr>
              <a:t>A </a:t>
            </a:r>
            <a:r>
              <a:rPr lang="en-US" sz="2000" b="1" dirty="0">
                <a:solidFill>
                  <a:srgbClr val="00B0F0"/>
                </a:solidFill>
              </a:rPr>
              <a:t>physical disability </a:t>
            </a:r>
            <a:r>
              <a:rPr lang="en-US" sz="2000" dirty="0">
                <a:solidFill>
                  <a:schemeClr val="bg1"/>
                </a:solidFill>
              </a:rPr>
              <a:t>is a condition with the body and a </a:t>
            </a:r>
            <a:r>
              <a:rPr lang="en-US" sz="2000" b="1" dirty="0">
                <a:solidFill>
                  <a:srgbClr val="00B0F0"/>
                </a:solidFill>
              </a:rPr>
              <a:t>mental disability </a:t>
            </a:r>
            <a:r>
              <a:rPr lang="en-US" sz="2000" dirty="0">
                <a:solidFill>
                  <a:schemeClr val="bg1"/>
                </a:solidFill>
              </a:rPr>
              <a:t>is an impairment with the mind.   </a:t>
            </a:r>
          </a:p>
          <a:p>
            <a:pPr marL="342900" indent="-342900">
              <a:buAutoNum type="arabicPeriod" startAt="5"/>
            </a:pPr>
            <a:endParaRPr lang="en-US" sz="2000" dirty="0">
              <a:solidFill>
                <a:schemeClr val="bg1"/>
              </a:solidFill>
            </a:endParaRPr>
          </a:p>
          <a:p>
            <a:pPr marL="342900" indent="-342900">
              <a:buAutoNum type="arabicPeriod" startAt="5"/>
            </a:pPr>
            <a:r>
              <a:rPr lang="en-US" sz="2000" dirty="0">
                <a:solidFill>
                  <a:schemeClr val="bg1"/>
                </a:solidFill>
              </a:rPr>
              <a:t> Becoming Freak the Mighty helps both Kevin and Max overcome their </a:t>
            </a:r>
            <a:r>
              <a:rPr lang="en-US" sz="2000" b="1" dirty="0">
                <a:solidFill>
                  <a:srgbClr val="00B0F0"/>
                </a:solidFill>
              </a:rPr>
              <a:t>disabilities</a:t>
            </a:r>
            <a:r>
              <a:rPr lang="en-US" sz="2000" dirty="0">
                <a:solidFill>
                  <a:schemeClr val="bg1"/>
                </a:solidFill>
              </a:rPr>
              <a:t> because </a:t>
            </a:r>
            <a:r>
              <a:rPr lang="en-US" sz="2000" dirty="0">
                <a:solidFill>
                  <a:schemeClr val="bg1"/>
                </a:solidFill>
                <a:effectLst/>
                <a:ea typeface="Calibri" panose="020F0502020204030204" pitchFamily="34" charset="0"/>
                <a:cs typeface="Times New Roman" panose="02020603050405020304" pitchFamily="18" charset="0"/>
              </a:rPr>
              <a:t>both Max and Freak gain assistance with their </a:t>
            </a:r>
            <a:r>
              <a:rPr lang="en-US" sz="2000" b="1" dirty="0">
                <a:solidFill>
                  <a:srgbClr val="00B0F0"/>
                </a:solidFill>
                <a:effectLst/>
                <a:ea typeface="Calibri" panose="020F0502020204030204" pitchFamily="34" charset="0"/>
                <a:cs typeface="Times New Roman" panose="02020603050405020304" pitchFamily="18" charset="0"/>
              </a:rPr>
              <a:t>disabilities</a:t>
            </a:r>
            <a:r>
              <a:rPr lang="en-US" sz="2000" dirty="0">
                <a:solidFill>
                  <a:schemeClr val="bg1"/>
                </a:solidFill>
                <a:effectLst/>
                <a:ea typeface="Calibri" panose="020F0502020204030204" pitchFamily="34" charset="0"/>
                <a:cs typeface="Times New Roman" panose="02020603050405020304" pitchFamily="18" charset="0"/>
              </a:rPr>
              <a:t> from the other person. Freak doesn’t need his leg braces or crutches to walk (his </a:t>
            </a:r>
            <a:r>
              <a:rPr lang="en-US" sz="2000" b="1" dirty="0">
                <a:solidFill>
                  <a:srgbClr val="00B0F0"/>
                </a:solidFill>
                <a:effectLst/>
                <a:ea typeface="Calibri" panose="020F0502020204030204" pitchFamily="34" charset="0"/>
                <a:cs typeface="Times New Roman" panose="02020603050405020304" pitchFamily="18" charset="0"/>
              </a:rPr>
              <a:t>physical disability</a:t>
            </a:r>
            <a:r>
              <a:rPr lang="en-US" sz="2000" dirty="0">
                <a:solidFill>
                  <a:schemeClr val="bg1"/>
                </a:solidFill>
                <a:effectLst/>
                <a:ea typeface="Calibri" panose="020F0502020204030204" pitchFamily="34" charset="0"/>
                <a:cs typeface="Times New Roman" panose="02020603050405020304" pitchFamily="18" charset="0"/>
              </a:rPr>
              <a:t>) and Max has a “really smart brain” helping him think (his </a:t>
            </a:r>
            <a:r>
              <a:rPr lang="en-US" sz="2000" b="1" dirty="0">
                <a:solidFill>
                  <a:srgbClr val="00B0F0"/>
                </a:solidFill>
                <a:effectLst/>
                <a:ea typeface="Calibri" panose="020F0502020204030204" pitchFamily="34" charset="0"/>
                <a:cs typeface="Times New Roman" panose="02020603050405020304" pitchFamily="18" charset="0"/>
              </a:rPr>
              <a:t>mental disability</a:t>
            </a:r>
            <a:r>
              <a:rPr lang="en-US" sz="2000" dirty="0">
                <a:solidFill>
                  <a:schemeClr val="bg1"/>
                </a:solidFill>
                <a:effectLst/>
                <a:ea typeface="Calibri" panose="020F0502020204030204" pitchFamily="34" charset="0"/>
                <a:cs typeface="Times New Roman" panose="02020603050405020304" pitchFamily="18" charset="0"/>
              </a:rPr>
              <a:t>). </a:t>
            </a:r>
            <a:endParaRPr lang="en-US" sz="2000" dirty="0">
              <a:solidFill>
                <a:schemeClr val="bg1"/>
              </a:solidFill>
            </a:endParaRPr>
          </a:p>
          <a:p>
            <a:pPr marL="342900" indent="-342900">
              <a:buAutoNum type="arabicPeriod"/>
            </a:pPr>
            <a:endParaRPr lang="en-US" dirty="0">
              <a:solidFill>
                <a:schemeClr val="bg1"/>
              </a:solidFill>
            </a:endParaRPr>
          </a:p>
          <a:p>
            <a:pPr marL="342900" indent="-342900">
              <a:buAutoNum type="arabicPeriod"/>
            </a:pPr>
            <a:endParaRPr lang="en-US" dirty="0">
              <a:solidFill>
                <a:schemeClr val="bg1"/>
              </a:solidFill>
            </a:endParaRPr>
          </a:p>
        </p:txBody>
      </p:sp>
    </p:spTree>
    <p:extLst>
      <p:ext uri="{BB962C8B-B14F-4D97-AF65-F5344CB8AC3E}">
        <p14:creationId xmlns:p14="http://schemas.microsoft.com/office/powerpoint/2010/main" val="253738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43818"/>
            <a:ext cx="5655330" cy="836525"/>
          </a:xfrm>
          <a:noFill/>
        </p:spPr>
        <p:txBody>
          <a:bodyPr>
            <a:normAutofit fontScale="90000"/>
          </a:bodyPr>
          <a:lstStyle/>
          <a:p>
            <a:pPr algn="ctr" eaLnBrk="1" hangingPunct="1"/>
            <a:r>
              <a:rPr lang="en-US" sz="2700" dirty="0">
                <a:solidFill>
                  <a:schemeClr val="tx2"/>
                </a:solidFill>
              </a:rPr>
              <a:t>Retrieval Practice Answers:  Lesson 17 	</a:t>
            </a:r>
          </a:p>
        </p:txBody>
      </p:sp>
      <p:sp>
        <p:nvSpPr>
          <p:cNvPr id="3" name="TextBox 2">
            <a:extLst>
              <a:ext uri="{FF2B5EF4-FFF2-40B4-BE49-F238E27FC236}">
                <a16:creationId xmlns:a16="http://schemas.microsoft.com/office/drawing/2014/main" id="{00613E7B-F47E-4E01-ABFE-D8A55D67CFE2}"/>
              </a:ext>
            </a:extLst>
          </p:cNvPr>
          <p:cNvSpPr txBox="1"/>
          <p:nvPr/>
        </p:nvSpPr>
        <p:spPr>
          <a:xfrm>
            <a:off x="375530" y="869163"/>
            <a:ext cx="8616070" cy="5601533"/>
          </a:xfrm>
          <a:prstGeom prst="rect">
            <a:avLst/>
          </a:prstGeom>
          <a:noFill/>
        </p:spPr>
        <p:txBody>
          <a:bodyPr wrap="square" rtlCol="0">
            <a:spAutoFit/>
          </a:bodyPr>
          <a:lstStyle/>
          <a:p>
            <a:pPr marL="342900" indent="-342900">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What are </a:t>
            </a:r>
            <a:r>
              <a:rPr lang="en-US" sz="2000" b="1" dirty="0">
                <a:solidFill>
                  <a:srgbClr val="00B0F0"/>
                </a:solidFill>
                <a:effectLst/>
                <a:ea typeface="Calibri" panose="020F0502020204030204" pitchFamily="34" charset="0"/>
                <a:cs typeface="Times New Roman" panose="02020603050405020304" pitchFamily="18" charset="0"/>
              </a:rPr>
              <a:t>fight or flight responses</a:t>
            </a:r>
            <a:r>
              <a:rPr lang="en-US" sz="2000" dirty="0">
                <a:solidFill>
                  <a:schemeClr val="bg1"/>
                </a:solidFill>
                <a:effectLst/>
                <a:ea typeface="Calibri" panose="020F0502020204030204" pitchFamily="34" charset="0"/>
                <a:cs typeface="Times New Roman" panose="02020603050405020304" pitchFamily="18" charset="0"/>
              </a:rPr>
              <a:t>?</a:t>
            </a:r>
          </a:p>
          <a:p>
            <a:pPr marL="342900" indent="-342900">
              <a:buFont typeface="+mj-lt"/>
              <a:buAutoNum type="arabicPeriod"/>
            </a:pPr>
            <a:endParaRPr lang="en-US" sz="2000" dirty="0">
              <a:solidFill>
                <a:schemeClr val="bg1"/>
              </a:solidFill>
              <a:effectLst/>
              <a:ea typeface="Calibri" panose="020F0502020204030204" pitchFamily="34" charset="0"/>
              <a:cs typeface="Times New Roman" panose="02020603050405020304" pitchFamily="18" charset="0"/>
            </a:endParaRPr>
          </a:p>
          <a:p>
            <a:pPr marL="342900" indent="-342900">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What does it mean to </a:t>
            </a:r>
            <a:r>
              <a:rPr lang="en-US" sz="2000" b="1" dirty="0">
                <a:solidFill>
                  <a:srgbClr val="00B0F0"/>
                </a:solidFill>
                <a:effectLst/>
                <a:ea typeface="Calibri" panose="020F0502020204030204" pitchFamily="34" charset="0"/>
                <a:cs typeface="Times New Roman" panose="02020603050405020304" pitchFamily="18" charset="0"/>
              </a:rPr>
              <a:t>dissociate</a:t>
            </a:r>
            <a:r>
              <a:rPr lang="en-US" sz="2000" dirty="0">
                <a:solidFill>
                  <a:schemeClr val="bg1"/>
                </a:solidFill>
                <a:effectLst/>
                <a:ea typeface="Calibri" panose="020F0502020204030204" pitchFamily="34" charset="0"/>
                <a:cs typeface="Times New Roman" panose="02020603050405020304" pitchFamily="18" charset="0"/>
              </a:rPr>
              <a:t>? What might make someone </a:t>
            </a:r>
            <a:r>
              <a:rPr lang="en-US" sz="2000" b="1" dirty="0">
                <a:solidFill>
                  <a:srgbClr val="00B0F0"/>
                </a:solidFill>
                <a:effectLst/>
                <a:ea typeface="Calibri" panose="020F0502020204030204" pitchFamily="34" charset="0"/>
                <a:cs typeface="Times New Roman" panose="02020603050405020304" pitchFamily="18" charset="0"/>
              </a:rPr>
              <a:t>dissociate</a:t>
            </a:r>
            <a:r>
              <a:rPr lang="en-US" sz="2000" dirty="0">
                <a:solidFill>
                  <a:schemeClr val="bg1"/>
                </a:solidFill>
                <a:effectLst/>
                <a:ea typeface="Calibri" panose="020F0502020204030204" pitchFamily="34" charset="0"/>
                <a:cs typeface="Times New Roman" panose="02020603050405020304" pitchFamily="18" charset="0"/>
              </a:rPr>
              <a:t>?</a:t>
            </a:r>
          </a:p>
          <a:p>
            <a:r>
              <a:rPr lang="en-US" sz="2000" dirty="0">
                <a:solidFill>
                  <a:schemeClr val="bg1"/>
                </a:solidFill>
                <a:effectLst/>
                <a:ea typeface="Calibri" panose="020F0502020204030204" pitchFamily="34" charset="0"/>
                <a:cs typeface="Times New Roman" panose="02020603050405020304" pitchFamily="18" charset="0"/>
              </a:rPr>
              <a:t> </a:t>
            </a:r>
            <a:r>
              <a:rPr lang="en-US" sz="2000" b="1" dirty="0">
                <a:solidFill>
                  <a:schemeClr val="bg1"/>
                </a:solidFill>
                <a:effectLst/>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 </a:t>
            </a:r>
          </a:p>
          <a:p>
            <a:r>
              <a:rPr lang="en-US" sz="2000" dirty="0">
                <a:solidFill>
                  <a:schemeClr val="bg1"/>
                </a:solidFill>
                <a:ea typeface="Calibri" panose="020F0502020204030204" pitchFamily="34" charset="0"/>
                <a:cs typeface="Times New Roman" panose="02020603050405020304" pitchFamily="18" charset="0"/>
              </a:rPr>
              <a:t>3. </a:t>
            </a:r>
            <a:r>
              <a:rPr lang="en-US" sz="2000" dirty="0">
                <a:solidFill>
                  <a:schemeClr val="bg1"/>
                </a:solidFill>
                <a:effectLst/>
                <a:ea typeface="Calibri" panose="020F0502020204030204" pitchFamily="34" charset="0"/>
                <a:cs typeface="Times New Roman" panose="02020603050405020304" pitchFamily="18" charset="0"/>
              </a:rPr>
              <a:t>What does it mean for something to be </a:t>
            </a:r>
            <a:r>
              <a:rPr lang="en-US" sz="2000" b="1" dirty="0">
                <a:solidFill>
                  <a:srgbClr val="00B0F0"/>
                </a:solidFill>
                <a:effectLst/>
                <a:ea typeface="Calibri" panose="020F0502020204030204" pitchFamily="34" charset="0"/>
                <a:cs typeface="Times New Roman" panose="02020603050405020304" pitchFamily="18" charset="0"/>
              </a:rPr>
              <a:t>ironic</a:t>
            </a:r>
            <a:r>
              <a:rPr lang="en-US" sz="2000" dirty="0">
                <a:solidFill>
                  <a:schemeClr val="bg1"/>
                </a:solidFill>
                <a:effectLst/>
                <a:ea typeface="Calibri" panose="020F0502020204030204" pitchFamily="34" charset="0"/>
                <a:cs typeface="Times New Roman" panose="02020603050405020304" pitchFamily="18" charset="0"/>
              </a:rPr>
              <a:t>? </a:t>
            </a:r>
          </a:p>
          <a:p>
            <a:endParaRPr lang="en-US" sz="2000" dirty="0">
              <a:solidFill>
                <a:schemeClr val="bg1"/>
              </a:solidFill>
              <a:ea typeface="Calibri" panose="020F0502020204030204" pitchFamily="34" charset="0"/>
              <a:cs typeface="Times New Roman" panose="02020603050405020304" pitchFamily="18" charset="0"/>
            </a:endParaRPr>
          </a:p>
          <a:p>
            <a:r>
              <a:rPr lang="en-US" sz="2000" dirty="0">
                <a:solidFill>
                  <a:schemeClr val="bg1"/>
                </a:solidFill>
                <a:effectLst/>
                <a:ea typeface="Calibri" panose="020F0502020204030204" pitchFamily="34" charset="0"/>
                <a:cs typeface="Times New Roman" panose="02020603050405020304" pitchFamily="18" charset="0"/>
              </a:rPr>
              <a:t>4.  Why might it be </a:t>
            </a:r>
            <a:r>
              <a:rPr lang="en-US" sz="2000" b="1" dirty="0">
                <a:solidFill>
                  <a:srgbClr val="00B0F0"/>
                </a:solidFill>
                <a:effectLst/>
                <a:ea typeface="Calibri" panose="020F0502020204030204" pitchFamily="34" charset="0"/>
                <a:cs typeface="Times New Roman" panose="02020603050405020304" pitchFamily="18" charset="0"/>
              </a:rPr>
              <a:t>ironic</a:t>
            </a:r>
            <a:r>
              <a:rPr lang="en-US" sz="2000" b="1" dirty="0">
                <a:solidFill>
                  <a:schemeClr val="bg1"/>
                </a:solidFill>
                <a:effectLst/>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that Kenny Kane returned on Christmas Eve?  </a:t>
            </a:r>
          </a:p>
          <a:p>
            <a:endParaRPr lang="en-US" sz="2000" dirty="0">
              <a:solidFill>
                <a:schemeClr val="bg1"/>
              </a:solidFill>
              <a:ea typeface="Calibri" panose="020F0502020204030204" pitchFamily="34" charset="0"/>
              <a:cs typeface="Times New Roman" panose="02020603050405020304" pitchFamily="18" charset="0"/>
            </a:endParaRPr>
          </a:p>
          <a:p>
            <a:r>
              <a:rPr lang="en-US" sz="2000" dirty="0">
                <a:solidFill>
                  <a:schemeClr val="bg1"/>
                </a:solidFill>
                <a:ea typeface="Calibri" panose="020F0502020204030204" pitchFamily="34" charset="0"/>
                <a:cs typeface="Times New Roman" panose="02020603050405020304" pitchFamily="18" charset="0"/>
              </a:rPr>
              <a:t>5. </a:t>
            </a:r>
            <a:r>
              <a:rPr lang="en-US" sz="2000" dirty="0">
                <a:solidFill>
                  <a:schemeClr val="bg1"/>
                </a:solidFill>
                <a:effectLst/>
                <a:ea typeface="Calibri" panose="020F0502020204030204" pitchFamily="34" charset="0"/>
                <a:cs typeface="Times New Roman" panose="02020603050405020304" pitchFamily="18" charset="0"/>
              </a:rPr>
              <a:t>What is </a:t>
            </a:r>
            <a:r>
              <a:rPr lang="en-US" sz="2000" b="1" dirty="0">
                <a:solidFill>
                  <a:srgbClr val="00B0F0"/>
                </a:solidFill>
                <a:effectLst/>
                <a:ea typeface="Calibri" panose="020F0502020204030204" pitchFamily="34" charset="0"/>
                <a:cs typeface="Times New Roman" panose="02020603050405020304" pitchFamily="18" charset="0"/>
              </a:rPr>
              <a:t>self-image</a:t>
            </a:r>
            <a:r>
              <a:rPr lang="en-US" sz="2000" dirty="0">
                <a:solidFill>
                  <a:schemeClr val="bg1"/>
                </a:solidFill>
                <a:effectLst/>
                <a:ea typeface="Calibri" panose="020F0502020204030204" pitchFamily="34" charset="0"/>
                <a:cs typeface="Times New Roman" panose="02020603050405020304" pitchFamily="18" charset="0"/>
              </a:rPr>
              <a:t>? </a:t>
            </a:r>
          </a:p>
          <a:p>
            <a:endParaRPr lang="en-US" sz="2000" dirty="0">
              <a:solidFill>
                <a:schemeClr val="bg1"/>
              </a:solidFill>
              <a:ea typeface="Calibri" panose="020F0502020204030204" pitchFamily="34" charset="0"/>
              <a:cs typeface="Times New Roman" panose="02020603050405020304" pitchFamily="18" charset="0"/>
            </a:endParaRPr>
          </a:p>
          <a:p>
            <a:pPr marL="342900" indent="-342900">
              <a:buAutoNum type="arabicPeriod" startAt="6"/>
            </a:pPr>
            <a:r>
              <a:rPr lang="en-US" sz="2000" dirty="0">
                <a:solidFill>
                  <a:schemeClr val="bg1"/>
                </a:solidFill>
                <a:effectLst/>
                <a:ea typeface="Calibri" panose="020F0502020204030204" pitchFamily="34" charset="0"/>
                <a:cs typeface="Times New Roman" panose="02020603050405020304" pitchFamily="18" charset="0"/>
              </a:rPr>
              <a:t>Max often calls himself a goon.  What does this show about his </a:t>
            </a:r>
            <a:r>
              <a:rPr lang="en-US" sz="2000" b="1" dirty="0">
                <a:solidFill>
                  <a:srgbClr val="00B0F0"/>
                </a:solidFill>
                <a:effectLst/>
                <a:ea typeface="Calibri" panose="020F0502020204030204" pitchFamily="34" charset="0"/>
                <a:cs typeface="Times New Roman" panose="02020603050405020304" pitchFamily="18" charset="0"/>
              </a:rPr>
              <a:t>self-concept</a:t>
            </a:r>
            <a:r>
              <a:rPr lang="en-US" sz="2000" dirty="0">
                <a:solidFill>
                  <a:schemeClr val="bg1"/>
                </a:solidFill>
                <a:effectLst/>
                <a:ea typeface="Calibri" panose="020F0502020204030204" pitchFamily="34" charset="0"/>
                <a:cs typeface="Times New Roman" panose="02020603050405020304" pitchFamily="18" charset="0"/>
              </a:rPr>
              <a:t>?</a:t>
            </a:r>
          </a:p>
          <a:p>
            <a:pPr marL="342900" indent="-342900">
              <a:buAutoNum type="arabicPeriod" startAt="6"/>
            </a:pPr>
            <a:endParaRPr lang="en-US" sz="2000" dirty="0">
              <a:solidFill>
                <a:schemeClr val="bg1"/>
              </a:solidFill>
              <a:ea typeface="Calibri" panose="020F0502020204030204" pitchFamily="34" charset="0"/>
              <a:cs typeface="Times New Roman" panose="02020603050405020304" pitchFamily="18" charset="0"/>
            </a:endParaRPr>
          </a:p>
          <a:p>
            <a:pPr marL="342900" indent="-342900">
              <a:buFontTx/>
              <a:buAutoNum type="arabicPeriod" startAt="6"/>
            </a:pPr>
            <a:r>
              <a:rPr lang="en-US" sz="2000" dirty="0">
                <a:solidFill>
                  <a:schemeClr val="bg1"/>
                </a:solidFill>
                <a:effectLst/>
                <a:ea typeface="Calibri" panose="020F0502020204030204" pitchFamily="34" charset="0"/>
                <a:cs typeface="Times New Roman" panose="02020603050405020304" pitchFamily="18" charset="0"/>
              </a:rPr>
              <a:t>Who are Loretta and Iggy Lee? How could they be </a:t>
            </a:r>
          </a:p>
          <a:p>
            <a:r>
              <a:rPr lang="en-US" sz="2000" b="1" dirty="0">
                <a:solidFill>
                  <a:schemeClr val="bg1"/>
                </a:solidFill>
                <a:ea typeface="Calibri" panose="020F0502020204030204" pitchFamily="34" charset="0"/>
                <a:cs typeface="Times New Roman" panose="02020603050405020304" pitchFamily="18" charset="0"/>
              </a:rPr>
              <a:t>     </a:t>
            </a:r>
            <a:r>
              <a:rPr lang="en-US" sz="2000" b="1" dirty="0">
                <a:solidFill>
                  <a:srgbClr val="00B0F0"/>
                </a:solidFill>
                <a:ea typeface="Calibri" panose="020F0502020204030204" pitchFamily="34" charset="0"/>
                <a:cs typeface="Times New Roman" panose="02020603050405020304" pitchFamily="18" charset="0"/>
              </a:rPr>
              <a:t> </a:t>
            </a:r>
            <a:r>
              <a:rPr lang="en-US" sz="2000" b="1" dirty="0">
                <a:solidFill>
                  <a:srgbClr val="00B0F0"/>
                </a:solidFill>
                <a:effectLst/>
                <a:ea typeface="Calibri" panose="020F0502020204030204" pitchFamily="34" charset="0"/>
                <a:cs typeface="Times New Roman" panose="02020603050405020304" pitchFamily="18" charset="0"/>
              </a:rPr>
              <a:t>redeemed </a:t>
            </a:r>
            <a:r>
              <a:rPr lang="en-US" sz="2000" dirty="0">
                <a:solidFill>
                  <a:schemeClr val="bg1"/>
                </a:solidFill>
                <a:effectLst/>
                <a:ea typeface="Calibri" panose="020F0502020204030204" pitchFamily="34" charset="0"/>
                <a:cs typeface="Times New Roman" panose="02020603050405020304" pitchFamily="18" charset="0"/>
              </a:rPr>
              <a:t>as characters? </a:t>
            </a:r>
          </a:p>
          <a:p>
            <a:pPr marL="342900" indent="-342900">
              <a:buAutoNum type="arabicPeriod" startAt="6"/>
            </a:pPr>
            <a:endParaRPr lang="en-US" sz="2000" dirty="0">
              <a:solidFill>
                <a:schemeClr val="bg1"/>
              </a:solidFill>
              <a:effectLst/>
              <a:ea typeface="Calibri" panose="020F0502020204030204" pitchFamily="34" charset="0"/>
              <a:cs typeface="Times New Roman" panose="02020603050405020304" pitchFamily="18" charset="0"/>
            </a:endParaRPr>
          </a:p>
          <a:p>
            <a:r>
              <a:rPr lang="en-US" sz="2000" dirty="0">
                <a:solidFill>
                  <a:schemeClr val="bg1"/>
                </a:solidFill>
                <a:ea typeface="Calibri" panose="020F0502020204030204" pitchFamily="34" charset="0"/>
                <a:cs typeface="Times New Roman" panose="02020603050405020304" pitchFamily="18" charset="0"/>
              </a:rPr>
              <a:t> 8. </a:t>
            </a:r>
            <a:r>
              <a:rPr lang="en-US" sz="2000" dirty="0">
                <a:solidFill>
                  <a:schemeClr val="bg1"/>
                </a:solidFill>
                <a:effectLst/>
                <a:ea typeface="Calibri" panose="020F0502020204030204" pitchFamily="34" charset="0"/>
                <a:cs typeface="Times New Roman" panose="02020603050405020304" pitchFamily="18" charset="0"/>
              </a:rPr>
              <a:t>Why was Kenny Kane in prison? How was this </a:t>
            </a:r>
            <a:r>
              <a:rPr lang="en-US" sz="2000" b="1" dirty="0">
                <a:solidFill>
                  <a:srgbClr val="00B0F0"/>
                </a:solidFill>
                <a:effectLst/>
                <a:ea typeface="Calibri" panose="020F0502020204030204" pitchFamily="34" charset="0"/>
                <a:cs typeface="Times New Roman" panose="02020603050405020304" pitchFamily="18" charset="0"/>
              </a:rPr>
              <a:t>foreshadowed?</a:t>
            </a:r>
            <a:r>
              <a:rPr lang="en-US" sz="2000" dirty="0">
                <a:solidFill>
                  <a:schemeClr val="bg1"/>
                </a:solidFill>
                <a:effectLst/>
                <a:ea typeface="Calibri" panose="020F0502020204030204" pitchFamily="34" charset="0"/>
                <a:cs typeface="Times New Roman" panose="02020603050405020304" pitchFamily="18" charset="0"/>
              </a:rPr>
              <a:t> </a:t>
            </a:r>
          </a:p>
          <a:p>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584543E-C012-4056-A6A2-C1377CFBA1D4}"/>
              </a:ext>
            </a:extLst>
          </p:cNvPr>
          <p:cNvSpPr/>
          <p:nvPr/>
        </p:nvSpPr>
        <p:spPr>
          <a:xfrm>
            <a:off x="6576580" y="6218091"/>
            <a:ext cx="2250937" cy="369332"/>
          </a:xfrm>
          <a:prstGeom prst="rect">
            <a:avLst/>
          </a:prstGeom>
        </p:spPr>
        <p:txBody>
          <a:bodyPr wrap="none">
            <a:spAutoFit/>
          </a:bodyPr>
          <a:lstStyle/>
          <a:p>
            <a:pPr lvl="0" algn="r"/>
            <a:r>
              <a:rPr lang="en-US" dirty="0">
                <a:solidFill>
                  <a:srgbClr val="FFDD00"/>
                </a:solidFill>
              </a:rPr>
              <a:t>Self-score: ______ /7</a:t>
            </a:r>
          </a:p>
        </p:txBody>
      </p:sp>
      <p:sp>
        <p:nvSpPr>
          <p:cNvPr id="5" name="Explosion: 8 Points 4">
            <a:extLst>
              <a:ext uri="{FF2B5EF4-FFF2-40B4-BE49-F238E27FC236}">
                <a16:creationId xmlns:a16="http://schemas.microsoft.com/office/drawing/2014/main" id="{48F3CBAC-49AE-47EA-AA00-46F2B9090310}"/>
              </a:ext>
            </a:extLst>
          </p:cNvPr>
          <p:cNvSpPr/>
          <p:nvPr/>
        </p:nvSpPr>
        <p:spPr>
          <a:xfrm>
            <a:off x="6460569" y="4055221"/>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1812046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43818"/>
            <a:ext cx="5655330" cy="836525"/>
          </a:xfrm>
          <a:noFill/>
        </p:spPr>
        <p:txBody>
          <a:bodyPr>
            <a:normAutofit fontScale="90000"/>
          </a:bodyPr>
          <a:lstStyle/>
          <a:p>
            <a:pPr algn="ctr" eaLnBrk="1" hangingPunct="1"/>
            <a:r>
              <a:rPr lang="en-US" sz="2700" dirty="0">
                <a:solidFill>
                  <a:schemeClr val="tx2"/>
                </a:solidFill>
              </a:rPr>
              <a:t>Retrieval Practice Answers:  Lesson 17 	</a:t>
            </a:r>
          </a:p>
        </p:txBody>
      </p:sp>
      <p:sp>
        <p:nvSpPr>
          <p:cNvPr id="3" name="TextBox 2">
            <a:extLst>
              <a:ext uri="{FF2B5EF4-FFF2-40B4-BE49-F238E27FC236}">
                <a16:creationId xmlns:a16="http://schemas.microsoft.com/office/drawing/2014/main" id="{00613E7B-F47E-4E01-ABFE-D8A55D67CFE2}"/>
              </a:ext>
            </a:extLst>
          </p:cNvPr>
          <p:cNvSpPr txBox="1"/>
          <p:nvPr/>
        </p:nvSpPr>
        <p:spPr>
          <a:xfrm>
            <a:off x="375530" y="869163"/>
            <a:ext cx="8768470" cy="369332"/>
          </a:xfrm>
          <a:prstGeom prst="rect">
            <a:avLst/>
          </a:prstGeom>
          <a:noFill/>
        </p:spPr>
        <p:txBody>
          <a:bodyPr wrap="square" rtlCol="0">
            <a:spAutoFit/>
          </a:bodyPr>
          <a:lstStyle/>
          <a:p>
            <a:pPr marL="342900" indent="-342900">
              <a:buClr>
                <a:schemeClr val="bg1"/>
              </a:buClr>
              <a:buFont typeface="+mj-lt"/>
              <a:buAutoNum type="arabicPeriod"/>
            </a:pPr>
            <a:endParaRPr lang="en-US" dirty="0">
              <a:solidFill>
                <a:schemeClr val="bg1"/>
              </a:solidFill>
            </a:endParaRPr>
          </a:p>
        </p:txBody>
      </p:sp>
      <p:sp>
        <p:nvSpPr>
          <p:cNvPr id="4" name="Rectangle 3">
            <a:extLst>
              <a:ext uri="{FF2B5EF4-FFF2-40B4-BE49-F238E27FC236}">
                <a16:creationId xmlns:a16="http://schemas.microsoft.com/office/drawing/2014/main" id="{9584543E-C012-4056-A6A2-C1377CFBA1D4}"/>
              </a:ext>
            </a:extLst>
          </p:cNvPr>
          <p:cNvSpPr/>
          <p:nvPr/>
        </p:nvSpPr>
        <p:spPr>
          <a:xfrm>
            <a:off x="6576580" y="6218091"/>
            <a:ext cx="2250937" cy="369332"/>
          </a:xfrm>
          <a:prstGeom prst="rect">
            <a:avLst/>
          </a:prstGeom>
        </p:spPr>
        <p:txBody>
          <a:bodyPr wrap="none">
            <a:spAutoFit/>
          </a:bodyPr>
          <a:lstStyle/>
          <a:p>
            <a:pPr lvl="0" algn="r"/>
            <a:r>
              <a:rPr lang="en-US" dirty="0">
                <a:solidFill>
                  <a:srgbClr val="FFDD00"/>
                </a:solidFill>
              </a:rPr>
              <a:t>Self-score: ______ /8</a:t>
            </a:r>
          </a:p>
        </p:txBody>
      </p:sp>
      <p:sp>
        <p:nvSpPr>
          <p:cNvPr id="2" name="TextBox 1">
            <a:extLst>
              <a:ext uri="{FF2B5EF4-FFF2-40B4-BE49-F238E27FC236}">
                <a16:creationId xmlns:a16="http://schemas.microsoft.com/office/drawing/2014/main" id="{64C953AA-5EB7-4CBC-986C-9FC0D9837904}"/>
              </a:ext>
            </a:extLst>
          </p:cNvPr>
          <p:cNvSpPr txBox="1"/>
          <p:nvPr/>
        </p:nvSpPr>
        <p:spPr>
          <a:xfrm>
            <a:off x="243840" y="980343"/>
            <a:ext cx="8583677" cy="5601533"/>
          </a:xfrm>
          <a:prstGeom prst="rect">
            <a:avLst/>
          </a:prstGeom>
          <a:noFill/>
        </p:spPr>
        <p:txBody>
          <a:bodyPr wrap="square" rtlCol="0">
            <a:spAutoFit/>
          </a:bodyPr>
          <a:lstStyle/>
          <a:p>
            <a:r>
              <a:rPr lang="en-US" sz="2000" b="1" dirty="0">
                <a:solidFill>
                  <a:schemeClr val="bg1"/>
                </a:solidFill>
              </a:rPr>
              <a:t>1.  </a:t>
            </a:r>
            <a:r>
              <a:rPr lang="en-US" sz="2000" b="1" dirty="0">
                <a:solidFill>
                  <a:srgbClr val="00B0F0"/>
                </a:solidFill>
              </a:rPr>
              <a:t>Flight or fight responses </a:t>
            </a:r>
            <a:r>
              <a:rPr lang="en-US" sz="2000" dirty="0">
                <a:solidFill>
                  <a:schemeClr val="bg1"/>
                </a:solidFill>
              </a:rPr>
              <a:t>are unconscious responses triggering physical  </a:t>
            </a:r>
          </a:p>
          <a:p>
            <a:r>
              <a:rPr lang="en-US" sz="2000" dirty="0">
                <a:solidFill>
                  <a:schemeClr val="bg1"/>
                </a:solidFill>
              </a:rPr>
              <a:t>     changes meant to give the body a better chance of surviving threat. </a:t>
            </a:r>
          </a:p>
          <a:p>
            <a:endParaRPr lang="en-US" sz="2000" dirty="0">
              <a:solidFill>
                <a:schemeClr val="bg1"/>
              </a:solidFill>
            </a:endParaRPr>
          </a:p>
          <a:p>
            <a:r>
              <a:rPr lang="en-US" sz="2000" b="1" dirty="0">
                <a:solidFill>
                  <a:schemeClr val="bg1"/>
                </a:solidFill>
              </a:rPr>
              <a:t>2.  </a:t>
            </a:r>
            <a:r>
              <a:rPr lang="en-US" sz="2000" dirty="0">
                <a:solidFill>
                  <a:schemeClr val="bg1"/>
                </a:solidFill>
              </a:rPr>
              <a:t>To  </a:t>
            </a:r>
            <a:r>
              <a:rPr lang="en-US" sz="2000" b="1" dirty="0">
                <a:solidFill>
                  <a:srgbClr val="00B0F0"/>
                </a:solidFill>
              </a:rPr>
              <a:t>dissociate</a:t>
            </a:r>
            <a:r>
              <a:rPr lang="en-US" sz="2000" dirty="0">
                <a:solidFill>
                  <a:schemeClr val="bg1"/>
                </a:solidFill>
              </a:rPr>
              <a:t> means to mentally separate yourself from reality to protect </a:t>
            </a:r>
          </a:p>
          <a:p>
            <a:r>
              <a:rPr lang="en-US" sz="2000" dirty="0">
                <a:solidFill>
                  <a:schemeClr val="bg1"/>
                </a:solidFill>
              </a:rPr>
              <a:t>      from trauma, deeply distressing experiences.   Someone might dissociate      </a:t>
            </a:r>
          </a:p>
          <a:p>
            <a:r>
              <a:rPr lang="en-US" sz="2000" dirty="0">
                <a:solidFill>
                  <a:schemeClr val="bg1"/>
                </a:solidFill>
              </a:rPr>
              <a:t>      due to abuse or unwanted feelings or memories. </a:t>
            </a:r>
          </a:p>
          <a:p>
            <a:endParaRPr lang="en-US" sz="2000" dirty="0">
              <a:solidFill>
                <a:schemeClr val="bg1"/>
              </a:solidFill>
            </a:endParaRPr>
          </a:p>
          <a:p>
            <a:r>
              <a:rPr lang="en-US" sz="2000" dirty="0">
                <a:solidFill>
                  <a:schemeClr val="bg1"/>
                </a:solidFill>
              </a:rPr>
              <a:t>3.  When something is </a:t>
            </a:r>
            <a:r>
              <a:rPr lang="en-US" sz="2000" b="1" dirty="0">
                <a:solidFill>
                  <a:srgbClr val="00B0F0"/>
                </a:solidFill>
              </a:rPr>
              <a:t>ironic</a:t>
            </a:r>
            <a:r>
              <a:rPr lang="en-US" sz="2000" dirty="0">
                <a:solidFill>
                  <a:schemeClr val="bg1"/>
                </a:solidFill>
              </a:rPr>
              <a:t> it is the opposite of what is expected.</a:t>
            </a:r>
          </a:p>
          <a:p>
            <a:endParaRPr lang="en-US" sz="2000" dirty="0">
              <a:solidFill>
                <a:schemeClr val="bg1"/>
              </a:solidFill>
            </a:endParaRPr>
          </a:p>
          <a:p>
            <a:pPr marL="457200" indent="-457200">
              <a:buAutoNum type="arabicPeriod" startAt="4"/>
            </a:pPr>
            <a:r>
              <a:rPr lang="en-US" sz="2000" dirty="0">
                <a:solidFill>
                  <a:schemeClr val="bg1"/>
                </a:solidFill>
              </a:rPr>
              <a:t>It is </a:t>
            </a:r>
            <a:r>
              <a:rPr lang="en-US" sz="2000" b="1" dirty="0">
                <a:solidFill>
                  <a:srgbClr val="00B0F0"/>
                </a:solidFill>
              </a:rPr>
              <a:t>ironic</a:t>
            </a:r>
            <a:r>
              <a:rPr lang="en-US" sz="2000" dirty="0">
                <a:solidFill>
                  <a:schemeClr val="bg1"/>
                </a:solidFill>
              </a:rPr>
              <a:t> that Kenny returned on Christmas Eve </a:t>
            </a:r>
            <a:r>
              <a:rPr lang="en-US" sz="2000" dirty="0">
                <a:solidFill>
                  <a:schemeClr val="bg1"/>
                </a:solidFill>
                <a:effectLst/>
                <a:ea typeface="Calibri" panose="020F0502020204030204" pitchFamily="34" charset="0"/>
                <a:cs typeface="Times New Roman" panose="02020603050405020304" pitchFamily="18" charset="0"/>
              </a:rPr>
              <a:t>because in the Christmas </a:t>
            </a:r>
          </a:p>
          <a:p>
            <a:r>
              <a:rPr lang="en-US" sz="2000" dirty="0">
                <a:solidFill>
                  <a:schemeClr val="bg1"/>
                </a:solidFill>
                <a:effectLst/>
                <a:ea typeface="Calibri" panose="020F0502020204030204" pitchFamily="34" charset="0"/>
                <a:cs typeface="Times New Roman" panose="02020603050405020304" pitchFamily="18" charset="0"/>
              </a:rPr>
              <a:t>       story, the arrival of the wise men meant gifts and joy, but in the novel,  </a:t>
            </a:r>
          </a:p>
          <a:p>
            <a:r>
              <a:rPr lang="en-US" sz="2000" dirty="0">
                <a:solidFill>
                  <a:schemeClr val="bg1"/>
                </a:solidFill>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Kenny’s arrival brings distress. </a:t>
            </a:r>
          </a:p>
          <a:p>
            <a:pPr marL="342900" indent="-342900">
              <a:buAutoNum type="arabicPeriod"/>
            </a:pPr>
            <a:endParaRPr lang="en-US" sz="2000" dirty="0">
              <a:solidFill>
                <a:schemeClr val="bg1"/>
              </a:solidFill>
              <a:cs typeface="Times New Roman" panose="02020603050405020304" pitchFamily="18" charset="0"/>
            </a:endParaRPr>
          </a:p>
          <a:p>
            <a:r>
              <a:rPr lang="en-US" sz="2000" b="1" dirty="0">
                <a:solidFill>
                  <a:schemeClr val="bg1"/>
                </a:solidFill>
                <a:cs typeface="Times New Roman" panose="02020603050405020304" pitchFamily="18" charset="0"/>
              </a:rPr>
              <a:t>5.  </a:t>
            </a:r>
            <a:r>
              <a:rPr lang="en-US" sz="2000" b="1" dirty="0">
                <a:solidFill>
                  <a:srgbClr val="00B0F0"/>
                </a:solidFill>
                <a:cs typeface="Times New Roman" panose="02020603050405020304" pitchFamily="18" charset="0"/>
              </a:rPr>
              <a:t>Self-image</a:t>
            </a:r>
            <a:r>
              <a:rPr lang="en-US" sz="2000" dirty="0">
                <a:solidFill>
                  <a:schemeClr val="bg1"/>
                </a:solidFill>
                <a:cs typeface="Times New Roman" panose="02020603050405020304" pitchFamily="18" charset="0"/>
              </a:rPr>
              <a:t> is how we see ourselves.</a:t>
            </a:r>
          </a:p>
          <a:p>
            <a:pPr marL="342900" indent="-342900">
              <a:buAutoNum type="arabicPeriod"/>
            </a:pPr>
            <a:endParaRPr lang="en-US" sz="2000" dirty="0">
              <a:solidFill>
                <a:schemeClr val="bg1"/>
              </a:solidFill>
              <a:cs typeface="Times New Roman" panose="02020603050405020304" pitchFamily="18" charset="0"/>
            </a:endParaRPr>
          </a:p>
          <a:p>
            <a:r>
              <a:rPr lang="en-US" sz="2000" dirty="0">
                <a:solidFill>
                  <a:schemeClr val="bg1"/>
                </a:solidFill>
                <a:cs typeface="Times New Roman" panose="02020603050405020304" pitchFamily="18" charset="0"/>
              </a:rPr>
              <a:t>6.  When Max calls himself a goon it shows that he has a poor </a:t>
            </a:r>
            <a:r>
              <a:rPr lang="en-US" sz="2000" b="1" dirty="0">
                <a:solidFill>
                  <a:srgbClr val="00B0F0"/>
                </a:solidFill>
                <a:cs typeface="Times New Roman" panose="02020603050405020304" pitchFamily="18" charset="0"/>
              </a:rPr>
              <a:t>self-concept</a:t>
            </a:r>
            <a:r>
              <a:rPr lang="en-US" sz="2000" dirty="0">
                <a:solidFill>
                  <a:schemeClr val="bg1"/>
                </a:solidFill>
                <a:cs typeface="Times New Roman" panose="02020603050405020304" pitchFamily="18" charset="0"/>
              </a:rPr>
              <a:t> and low </a:t>
            </a:r>
            <a:r>
              <a:rPr lang="en-US" sz="2000" b="1" dirty="0">
                <a:solidFill>
                  <a:srgbClr val="00B0F0"/>
                </a:solidFill>
                <a:cs typeface="Times New Roman" panose="02020603050405020304" pitchFamily="18" charset="0"/>
              </a:rPr>
              <a:t>self-esteem</a:t>
            </a:r>
            <a:r>
              <a:rPr lang="en-US" sz="2000" dirty="0">
                <a:solidFill>
                  <a:schemeClr val="bg1"/>
                </a:solidFill>
                <a:cs typeface="Times New Roman" panose="02020603050405020304" pitchFamily="18" charset="0"/>
              </a:rPr>
              <a:t>.  He doesn’t think he has much value.  </a:t>
            </a:r>
            <a:endParaRPr lang="en-US" sz="2000" dirty="0">
              <a:solidFill>
                <a:schemeClr val="bg1"/>
              </a:solidFill>
            </a:endParaRPr>
          </a:p>
          <a:p>
            <a:pPr marL="342900" indent="-342900">
              <a:buAutoNum type="arabicPeriod"/>
            </a:pPr>
            <a:endParaRPr lang="en-US" dirty="0">
              <a:solidFill>
                <a:schemeClr val="bg1"/>
              </a:solidFill>
            </a:endParaRPr>
          </a:p>
        </p:txBody>
      </p:sp>
    </p:spTree>
    <p:extLst>
      <p:ext uri="{BB962C8B-B14F-4D97-AF65-F5344CB8AC3E}">
        <p14:creationId xmlns:p14="http://schemas.microsoft.com/office/powerpoint/2010/main" val="171921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43818"/>
            <a:ext cx="5655330" cy="836525"/>
          </a:xfrm>
          <a:noFill/>
        </p:spPr>
        <p:txBody>
          <a:bodyPr>
            <a:normAutofit fontScale="90000"/>
          </a:bodyPr>
          <a:lstStyle/>
          <a:p>
            <a:pPr algn="ctr" eaLnBrk="1" hangingPunct="1"/>
            <a:r>
              <a:rPr lang="en-US" sz="2700" dirty="0">
                <a:solidFill>
                  <a:schemeClr val="tx2"/>
                </a:solidFill>
              </a:rPr>
              <a:t>Retrieval Practice Answers:  Lesson 17</a:t>
            </a:r>
            <a:br>
              <a:rPr lang="en-US" sz="2700" dirty="0">
                <a:solidFill>
                  <a:schemeClr val="tx2"/>
                </a:solidFill>
              </a:rPr>
            </a:br>
            <a:r>
              <a:rPr lang="en-US" sz="2700" dirty="0">
                <a:solidFill>
                  <a:schemeClr val="tx2"/>
                </a:solidFill>
              </a:rPr>
              <a:t>(continued) 	</a:t>
            </a:r>
          </a:p>
        </p:txBody>
      </p:sp>
      <p:sp>
        <p:nvSpPr>
          <p:cNvPr id="3" name="TextBox 2">
            <a:extLst>
              <a:ext uri="{FF2B5EF4-FFF2-40B4-BE49-F238E27FC236}">
                <a16:creationId xmlns:a16="http://schemas.microsoft.com/office/drawing/2014/main" id="{00613E7B-F47E-4E01-ABFE-D8A55D67CFE2}"/>
              </a:ext>
            </a:extLst>
          </p:cNvPr>
          <p:cNvSpPr txBox="1"/>
          <p:nvPr/>
        </p:nvSpPr>
        <p:spPr>
          <a:xfrm>
            <a:off x="375530" y="869163"/>
            <a:ext cx="8768470" cy="369332"/>
          </a:xfrm>
          <a:prstGeom prst="rect">
            <a:avLst/>
          </a:prstGeom>
          <a:noFill/>
        </p:spPr>
        <p:txBody>
          <a:bodyPr wrap="square" rtlCol="0">
            <a:spAutoFit/>
          </a:bodyPr>
          <a:lstStyle/>
          <a:p>
            <a:pPr marL="342900" indent="-342900">
              <a:buClr>
                <a:schemeClr val="bg1"/>
              </a:buClr>
              <a:buFont typeface="+mj-lt"/>
              <a:buAutoNum type="arabicPeriod"/>
            </a:pPr>
            <a:endParaRPr lang="en-US" dirty="0">
              <a:solidFill>
                <a:schemeClr val="bg1"/>
              </a:solidFill>
            </a:endParaRPr>
          </a:p>
        </p:txBody>
      </p:sp>
      <p:sp>
        <p:nvSpPr>
          <p:cNvPr id="4" name="Rectangle 3">
            <a:extLst>
              <a:ext uri="{FF2B5EF4-FFF2-40B4-BE49-F238E27FC236}">
                <a16:creationId xmlns:a16="http://schemas.microsoft.com/office/drawing/2014/main" id="{9584543E-C012-4056-A6A2-C1377CFBA1D4}"/>
              </a:ext>
            </a:extLst>
          </p:cNvPr>
          <p:cNvSpPr/>
          <p:nvPr/>
        </p:nvSpPr>
        <p:spPr>
          <a:xfrm>
            <a:off x="6576580" y="6218091"/>
            <a:ext cx="2250937" cy="369332"/>
          </a:xfrm>
          <a:prstGeom prst="rect">
            <a:avLst/>
          </a:prstGeom>
        </p:spPr>
        <p:txBody>
          <a:bodyPr wrap="none">
            <a:spAutoFit/>
          </a:bodyPr>
          <a:lstStyle/>
          <a:p>
            <a:pPr lvl="0" algn="r"/>
            <a:r>
              <a:rPr lang="en-US" dirty="0">
                <a:solidFill>
                  <a:srgbClr val="FFDD00"/>
                </a:solidFill>
              </a:rPr>
              <a:t>Self-score: ______ /8</a:t>
            </a:r>
          </a:p>
        </p:txBody>
      </p:sp>
      <p:sp>
        <p:nvSpPr>
          <p:cNvPr id="2" name="TextBox 1">
            <a:extLst>
              <a:ext uri="{FF2B5EF4-FFF2-40B4-BE49-F238E27FC236}">
                <a16:creationId xmlns:a16="http://schemas.microsoft.com/office/drawing/2014/main" id="{64C953AA-5EB7-4CBC-986C-9FC0D9837904}"/>
              </a:ext>
            </a:extLst>
          </p:cNvPr>
          <p:cNvSpPr txBox="1"/>
          <p:nvPr/>
        </p:nvSpPr>
        <p:spPr>
          <a:xfrm>
            <a:off x="243840" y="980343"/>
            <a:ext cx="8583677" cy="3170099"/>
          </a:xfrm>
          <a:prstGeom prst="rect">
            <a:avLst/>
          </a:prstGeom>
          <a:noFill/>
        </p:spPr>
        <p:txBody>
          <a:bodyPr wrap="square" rtlCol="0">
            <a:spAutoFit/>
          </a:bodyPr>
          <a:lstStyle/>
          <a:p>
            <a:pPr marL="457200" indent="-457200">
              <a:buAutoNum type="arabicPeriod" startAt="7"/>
            </a:pPr>
            <a:r>
              <a:rPr lang="en-US" sz="2000" dirty="0">
                <a:solidFill>
                  <a:schemeClr val="bg1"/>
                </a:solidFill>
              </a:rPr>
              <a:t>Loretta and Iggy Lee are in a relationship.   Loretta knew Max’s father     </a:t>
            </a:r>
          </a:p>
          <a:p>
            <a:r>
              <a:rPr lang="en-US" sz="2000" dirty="0">
                <a:solidFill>
                  <a:schemeClr val="bg1"/>
                </a:solidFill>
              </a:rPr>
              <a:t>       before he went to prison.  They could be </a:t>
            </a:r>
            <a:r>
              <a:rPr lang="en-US" sz="2000" b="1" dirty="0">
                <a:solidFill>
                  <a:srgbClr val="00B0F0"/>
                </a:solidFill>
              </a:rPr>
              <a:t>redeemed</a:t>
            </a:r>
            <a:r>
              <a:rPr lang="en-US" sz="2000" dirty="0">
                <a:solidFill>
                  <a:schemeClr val="bg1"/>
                </a:solidFill>
              </a:rPr>
              <a:t> as characters because </a:t>
            </a:r>
          </a:p>
          <a:p>
            <a:r>
              <a:rPr lang="en-US" sz="2000" dirty="0">
                <a:solidFill>
                  <a:schemeClr val="bg1"/>
                </a:solidFill>
              </a:rPr>
              <a:t>       even thought they seemed scary to Max they tried to rescue him from  </a:t>
            </a:r>
          </a:p>
          <a:p>
            <a:r>
              <a:rPr lang="en-US" sz="2000" dirty="0">
                <a:solidFill>
                  <a:schemeClr val="bg1"/>
                </a:solidFill>
              </a:rPr>
              <a:t>       Kenny.</a:t>
            </a:r>
          </a:p>
          <a:p>
            <a:pPr marL="342900" indent="-342900">
              <a:buAutoNum type="arabicPeriod"/>
            </a:pPr>
            <a:endParaRPr lang="en-US" sz="2000" dirty="0">
              <a:solidFill>
                <a:schemeClr val="bg1"/>
              </a:solidFill>
            </a:endParaRPr>
          </a:p>
          <a:p>
            <a:pPr marL="457200" indent="-457200">
              <a:buAutoNum type="arabicPeriod" startAt="8"/>
            </a:pPr>
            <a:r>
              <a:rPr lang="en-US" sz="2000" dirty="0">
                <a:solidFill>
                  <a:schemeClr val="bg1"/>
                </a:solidFill>
              </a:rPr>
              <a:t>Kenny  was in prison because he killed Max’s mom.  This was </a:t>
            </a:r>
          </a:p>
          <a:p>
            <a:r>
              <a:rPr lang="en-US" sz="2000" b="1" dirty="0">
                <a:solidFill>
                  <a:schemeClr val="bg1"/>
                </a:solidFill>
              </a:rPr>
              <a:t>       </a:t>
            </a:r>
            <a:r>
              <a:rPr lang="en-US" sz="2000" b="1" dirty="0">
                <a:solidFill>
                  <a:srgbClr val="00B0F0"/>
                </a:solidFill>
              </a:rPr>
              <a:t>foreshadowed</a:t>
            </a:r>
            <a:r>
              <a:rPr lang="en-US" sz="2000" dirty="0">
                <a:solidFill>
                  <a:schemeClr val="bg1"/>
                </a:solidFill>
              </a:rPr>
              <a:t> when </a:t>
            </a:r>
          </a:p>
          <a:p>
            <a:pPr marL="742950" lvl="1" indent="-285750">
              <a:buFont typeface="Arial" panose="020B0604020202020204" pitchFamily="34" charset="0"/>
              <a:buChar char="•"/>
            </a:pPr>
            <a:r>
              <a:rPr lang="en-US" sz="2000" dirty="0">
                <a:solidFill>
                  <a:schemeClr val="bg1"/>
                </a:solidFill>
              </a:rPr>
              <a:t>Iggy said Kenny could be in jail for life; (murder sentences are long)</a:t>
            </a:r>
          </a:p>
          <a:p>
            <a:pPr marL="742950" lvl="1" indent="-285750">
              <a:buFont typeface="Arial" panose="020B0604020202020204" pitchFamily="34" charset="0"/>
              <a:buChar char="•"/>
            </a:pPr>
            <a:r>
              <a:rPr lang="en-US" sz="2000" dirty="0">
                <a:solidFill>
                  <a:schemeClr val="bg1"/>
                </a:solidFill>
              </a:rPr>
              <a:t>Grim and Gram referred to him as “him” instead of his name showing they despised him (perhaps for hurting their daughter); </a:t>
            </a:r>
          </a:p>
        </p:txBody>
      </p:sp>
    </p:spTree>
    <p:extLst>
      <p:ext uri="{BB962C8B-B14F-4D97-AF65-F5344CB8AC3E}">
        <p14:creationId xmlns:p14="http://schemas.microsoft.com/office/powerpoint/2010/main" val="335811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8945" y="80750"/>
            <a:ext cx="5655330" cy="821719"/>
          </a:xfrm>
          <a:noFill/>
        </p:spPr>
        <p:txBody>
          <a:bodyPr>
            <a:normAutofit fontScale="90000"/>
          </a:bodyPr>
          <a:lstStyle/>
          <a:p>
            <a:pPr algn="ctr" eaLnBrk="1" hangingPunct="1"/>
            <a:r>
              <a:rPr lang="en-US" sz="2700" dirty="0">
                <a:solidFill>
                  <a:schemeClr val="tx2"/>
                </a:solidFill>
              </a:rPr>
              <a:t>Retrieval Practice: Lesson 3</a:t>
            </a:r>
            <a:br>
              <a:rPr lang="en-US" sz="2700" dirty="0">
                <a:solidFill>
                  <a:schemeClr val="tx2"/>
                </a:solidFill>
              </a:rPr>
            </a:br>
            <a:endParaRPr lang="en-US" sz="2700" dirty="0">
              <a:solidFill>
                <a:schemeClr val="bg1"/>
              </a:solidFill>
            </a:endParaRPr>
          </a:p>
        </p:txBody>
      </p:sp>
      <p:sp>
        <p:nvSpPr>
          <p:cNvPr id="2" name="TextBox 1">
            <a:extLst>
              <a:ext uri="{FF2B5EF4-FFF2-40B4-BE49-F238E27FC236}">
                <a16:creationId xmlns:a16="http://schemas.microsoft.com/office/drawing/2014/main" id="{B5558239-0A10-4E22-ADCE-7ADEDCBBEBA0}"/>
              </a:ext>
            </a:extLst>
          </p:cNvPr>
          <p:cNvSpPr txBox="1"/>
          <p:nvPr/>
        </p:nvSpPr>
        <p:spPr>
          <a:xfrm>
            <a:off x="102995" y="588167"/>
            <a:ext cx="8938009" cy="5386090"/>
          </a:xfrm>
          <a:prstGeom prst="rect">
            <a:avLst/>
          </a:prstGeom>
          <a:noFill/>
        </p:spPr>
        <p:txBody>
          <a:bodyPr wrap="square" rtlCol="0">
            <a:spAutoFit/>
          </a:bodyPr>
          <a:lstStyle/>
          <a:p>
            <a:endParaRPr lang="en-US" sz="2000" dirty="0">
              <a:solidFill>
                <a:schemeClr val="bg1"/>
              </a:solidFill>
            </a:endParaRPr>
          </a:p>
          <a:p>
            <a:pPr lvl="0"/>
            <a:r>
              <a:rPr lang="en-US" sz="2000" dirty="0">
                <a:solidFill>
                  <a:schemeClr val="bg1"/>
                </a:solidFill>
              </a:rPr>
              <a:t> 1. What is </a:t>
            </a:r>
            <a:r>
              <a:rPr lang="en-US" sz="2000" b="1" dirty="0">
                <a:solidFill>
                  <a:srgbClr val="00B0F0"/>
                </a:solidFill>
              </a:rPr>
              <a:t>first person narrative</a:t>
            </a:r>
            <a:r>
              <a:rPr lang="en-US" sz="2000" dirty="0">
                <a:solidFill>
                  <a:schemeClr val="bg1"/>
                </a:solidFill>
              </a:rPr>
              <a:t>?</a:t>
            </a:r>
          </a:p>
          <a:p>
            <a:r>
              <a:rPr lang="en-US" sz="2000" dirty="0">
                <a:solidFill>
                  <a:schemeClr val="bg1"/>
                </a:solidFill>
              </a:rPr>
              <a:t> </a:t>
            </a:r>
          </a:p>
          <a:p>
            <a:r>
              <a:rPr lang="en-US" sz="2000" dirty="0">
                <a:solidFill>
                  <a:schemeClr val="bg1"/>
                </a:solidFill>
              </a:rPr>
              <a:t> 2.  </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Who is the </a:t>
            </a:r>
            <a:r>
              <a:rPr lang="en-US" sz="20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narrator</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of this novel? Name one thing we’ve learned about him.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chemeClr val="bg1"/>
              </a:solidFill>
            </a:endParaRPr>
          </a:p>
          <a:p>
            <a:r>
              <a:rPr lang="en-US" sz="2000" dirty="0">
                <a:solidFill>
                  <a:schemeClr val="bg1"/>
                </a:solidFill>
              </a:rPr>
              <a:t> </a:t>
            </a:r>
            <a:r>
              <a:rPr lang="en-US" sz="2400" dirty="0">
                <a:solidFill>
                  <a:schemeClr val="bg1"/>
                </a:solidFill>
              </a:rPr>
              <a:t>3. </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In literature, what is </a:t>
            </a:r>
            <a:r>
              <a:rPr lang="en-US" sz="20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tone</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chemeClr val="bg1"/>
              </a:solidFill>
            </a:endParaRPr>
          </a:p>
          <a:p>
            <a:r>
              <a:rPr lang="en-US" sz="2000" dirty="0">
                <a:solidFill>
                  <a:schemeClr val="bg1"/>
                </a:solidFill>
              </a:rPr>
              <a:t> 4. Describe the </a:t>
            </a:r>
            <a:r>
              <a:rPr lang="en-US" sz="2000" b="1" dirty="0">
                <a:solidFill>
                  <a:srgbClr val="00B0F0"/>
                </a:solidFill>
              </a:rPr>
              <a:t>tone</a:t>
            </a:r>
            <a:r>
              <a:rPr lang="en-US" sz="2000" dirty="0">
                <a:solidFill>
                  <a:schemeClr val="bg1"/>
                </a:solidFill>
              </a:rPr>
              <a:t> of the novel’s </a:t>
            </a:r>
            <a:r>
              <a:rPr lang="en-US" sz="2000" b="1" dirty="0">
                <a:solidFill>
                  <a:srgbClr val="00B0F0"/>
                </a:solidFill>
              </a:rPr>
              <a:t>narration</a:t>
            </a:r>
            <a:r>
              <a:rPr lang="en-US" sz="2000" dirty="0">
                <a:solidFill>
                  <a:schemeClr val="bg1"/>
                </a:solidFill>
              </a:rPr>
              <a:t>.</a:t>
            </a:r>
          </a:p>
          <a:p>
            <a:r>
              <a:rPr lang="en-US" sz="2000" dirty="0">
                <a:solidFill>
                  <a:schemeClr val="bg1"/>
                </a:solidFill>
              </a:rPr>
              <a:t> </a:t>
            </a:r>
          </a:p>
          <a:p>
            <a:r>
              <a:rPr lang="en-US" sz="2000" dirty="0">
                <a:solidFill>
                  <a:schemeClr val="bg1"/>
                </a:solidFill>
              </a:rPr>
              <a:t> 5.  What is  </a:t>
            </a:r>
            <a:r>
              <a:rPr lang="en-US" sz="2000" b="1" dirty="0">
                <a:solidFill>
                  <a:srgbClr val="00B0F0"/>
                </a:solidFill>
              </a:rPr>
              <a:t>hyperbole</a:t>
            </a:r>
            <a:r>
              <a:rPr lang="en-US" sz="2000" dirty="0">
                <a:solidFill>
                  <a:schemeClr val="bg1"/>
                </a:solidFill>
              </a:rPr>
              <a:t>?</a:t>
            </a:r>
          </a:p>
          <a:p>
            <a:r>
              <a:rPr lang="en-US" sz="2000" dirty="0">
                <a:solidFill>
                  <a:schemeClr val="bg1"/>
                </a:solidFill>
              </a:rPr>
              <a:t> </a:t>
            </a:r>
          </a:p>
          <a:p>
            <a:r>
              <a:rPr lang="en-US" sz="2000" dirty="0">
                <a:solidFill>
                  <a:schemeClr val="bg1"/>
                </a:solidFill>
              </a:rPr>
              <a:t> 6.  Give an example of </a:t>
            </a:r>
            <a:r>
              <a:rPr lang="en-US" sz="2000" b="1" dirty="0">
                <a:solidFill>
                  <a:srgbClr val="00B0F0"/>
                </a:solidFill>
              </a:rPr>
              <a:t>hyperbole</a:t>
            </a:r>
            <a:r>
              <a:rPr lang="en-US" sz="2000" dirty="0">
                <a:solidFill>
                  <a:schemeClr val="bg1"/>
                </a:solidFill>
              </a:rPr>
              <a:t> so far.</a:t>
            </a:r>
          </a:p>
          <a:p>
            <a:r>
              <a:rPr lang="en-US" sz="2000" dirty="0">
                <a:solidFill>
                  <a:schemeClr val="bg1"/>
                </a:solidFill>
              </a:rPr>
              <a:t> </a:t>
            </a:r>
          </a:p>
          <a:p>
            <a:r>
              <a:rPr lang="en-US" sz="2000" dirty="0">
                <a:solidFill>
                  <a:schemeClr val="bg1"/>
                </a:solidFill>
              </a:rPr>
              <a:t> 7.  What does it mean to be </a:t>
            </a:r>
            <a:r>
              <a:rPr lang="en-US" sz="2000" b="1" dirty="0">
                <a:solidFill>
                  <a:srgbClr val="00B0F0"/>
                </a:solidFill>
              </a:rPr>
              <a:t>grim</a:t>
            </a:r>
            <a:r>
              <a:rPr lang="en-US" sz="2000" dirty="0">
                <a:solidFill>
                  <a:schemeClr val="bg1"/>
                </a:solidFill>
              </a:rPr>
              <a:t>?</a:t>
            </a:r>
          </a:p>
          <a:p>
            <a:endParaRPr lang="en-US" sz="2000" dirty="0">
              <a:solidFill>
                <a:schemeClr val="bg1"/>
              </a:solidFill>
            </a:endParaRPr>
          </a:p>
          <a:p>
            <a:r>
              <a:rPr lang="en-US" sz="2000" dirty="0">
                <a:solidFill>
                  <a:schemeClr val="bg1"/>
                </a:solidFill>
              </a:rPr>
              <a:t>8. </a:t>
            </a:r>
            <a:r>
              <a:rPr lang="en-US" sz="2000" b="1" dirty="0">
                <a:solidFill>
                  <a:schemeClr val="bg1"/>
                </a:solidFill>
              </a:rPr>
              <a:t>Challenge: </a:t>
            </a:r>
            <a:r>
              <a:rPr lang="en-US" sz="2000" dirty="0">
                <a:solidFill>
                  <a:schemeClr val="bg1"/>
                </a:solidFill>
              </a:rPr>
              <a:t>Why might Max call his grandfather </a:t>
            </a:r>
            <a:r>
              <a:rPr lang="en-US" sz="2000" b="1" dirty="0">
                <a:solidFill>
                  <a:srgbClr val="00B0F0"/>
                </a:solidFill>
              </a:rPr>
              <a:t>grim</a:t>
            </a:r>
            <a:r>
              <a:rPr lang="en-US" sz="2000" dirty="0">
                <a:solidFill>
                  <a:schemeClr val="bg1"/>
                </a:solidFill>
              </a:rPr>
              <a:t>? </a:t>
            </a:r>
          </a:p>
          <a:p>
            <a:r>
              <a:rPr lang="en-US" sz="2000" dirty="0">
                <a:solidFill>
                  <a:schemeClr val="bg1"/>
                </a:solidFill>
              </a:rPr>
              <a:t>	</a:t>
            </a:r>
          </a:p>
        </p:txBody>
      </p:sp>
      <p:sp>
        <p:nvSpPr>
          <p:cNvPr id="5" name="Explosion: 8 Points 4">
            <a:extLst>
              <a:ext uri="{FF2B5EF4-FFF2-40B4-BE49-F238E27FC236}">
                <a16:creationId xmlns:a16="http://schemas.microsoft.com/office/drawing/2014/main" id="{B269E51F-CA87-4AC2-82D0-FA694D57A5EC}"/>
              </a:ext>
            </a:extLst>
          </p:cNvPr>
          <p:cNvSpPr/>
          <p:nvPr/>
        </p:nvSpPr>
        <p:spPr>
          <a:xfrm>
            <a:off x="6281373" y="3287987"/>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310217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378" y="-169334"/>
            <a:ext cx="5655330" cy="821719"/>
          </a:xfrm>
          <a:noFill/>
        </p:spPr>
        <p:txBody>
          <a:bodyPr>
            <a:normAutofit/>
          </a:bodyPr>
          <a:lstStyle/>
          <a:p>
            <a:pPr algn="ctr" eaLnBrk="1" hangingPunct="1"/>
            <a:r>
              <a:rPr lang="en-US" sz="2700" dirty="0">
                <a:solidFill>
                  <a:schemeClr val="tx2"/>
                </a:solidFill>
              </a:rPr>
              <a:t>Retrieval Practice Answers: Lesson 3</a:t>
            </a:r>
          </a:p>
        </p:txBody>
      </p:sp>
      <p:sp>
        <p:nvSpPr>
          <p:cNvPr id="2" name="TextBox 1">
            <a:extLst>
              <a:ext uri="{FF2B5EF4-FFF2-40B4-BE49-F238E27FC236}">
                <a16:creationId xmlns:a16="http://schemas.microsoft.com/office/drawing/2014/main" id="{B5558239-0A10-4E22-ADCE-7ADEDCBBEBA0}"/>
              </a:ext>
            </a:extLst>
          </p:cNvPr>
          <p:cNvSpPr txBox="1"/>
          <p:nvPr/>
        </p:nvSpPr>
        <p:spPr>
          <a:xfrm>
            <a:off x="102995" y="394692"/>
            <a:ext cx="8938009" cy="5909310"/>
          </a:xfrm>
          <a:prstGeom prst="rect">
            <a:avLst/>
          </a:prstGeom>
          <a:noFill/>
        </p:spPr>
        <p:txBody>
          <a:bodyPr wrap="square" rtlCol="0">
            <a:spAutoFit/>
          </a:bodyPr>
          <a:lstStyle/>
          <a:p>
            <a:pPr lvl="0"/>
            <a:r>
              <a:rPr lang="en-US" dirty="0">
                <a:solidFill>
                  <a:schemeClr val="bg1"/>
                </a:solidFill>
              </a:rPr>
              <a:t> 1.  </a:t>
            </a:r>
            <a:r>
              <a:rPr lang="en-US" b="1" dirty="0">
                <a:solidFill>
                  <a:srgbClr val="00B0F0"/>
                </a:solidFill>
              </a:rPr>
              <a:t>First person narrative </a:t>
            </a:r>
            <a:r>
              <a:rPr lang="en-US" dirty="0">
                <a:solidFill>
                  <a:schemeClr val="bg1"/>
                </a:solidFill>
              </a:rPr>
              <a:t>is a story where the narrator is a character in the story.</a:t>
            </a:r>
          </a:p>
          <a:p>
            <a:pPr lvl="0"/>
            <a:endParaRPr lang="en-US" dirty="0">
              <a:solidFill>
                <a:schemeClr val="bg1"/>
              </a:solidFill>
            </a:endParaRPr>
          </a:p>
          <a:p>
            <a:pPr lvl="0"/>
            <a:r>
              <a:rPr lang="en-US" dirty="0">
                <a:solidFill>
                  <a:schemeClr val="bg1"/>
                </a:solidFill>
              </a:rPr>
              <a:t>2. The </a:t>
            </a:r>
            <a:r>
              <a:rPr lang="en-US" b="1" dirty="0">
                <a:solidFill>
                  <a:srgbClr val="00B0F0"/>
                </a:solidFill>
              </a:rPr>
              <a:t>narrator</a:t>
            </a:r>
            <a:r>
              <a:rPr lang="en-US" dirty="0">
                <a:solidFill>
                  <a:schemeClr val="bg1"/>
                </a:solidFill>
              </a:rPr>
              <a:t> of this novel is Maxwell Kane.  </a:t>
            </a:r>
          </a:p>
          <a:p>
            <a:pPr marL="285750" lvl="0" indent="-285750">
              <a:buFont typeface="Arial" panose="020B0604020202020204" pitchFamily="34" charset="0"/>
              <a:buChar char="•"/>
            </a:pPr>
            <a:r>
              <a:rPr lang="en-US" dirty="0">
                <a:solidFill>
                  <a:schemeClr val="bg1"/>
                </a:solidFill>
              </a:rPr>
              <a:t>Max is big  guy who lives with his grandfather and grandmother.</a:t>
            </a:r>
          </a:p>
          <a:p>
            <a:pPr marL="285750" lvl="0" indent="-285750">
              <a:buFont typeface="Arial" panose="020B0604020202020204" pitchFamily="34" charset="0"/>
              <a:buChar char="•"/>
            </a:pPr>
            <a:r>
              <a:rPr lang="en-US" dirty="0">
                <a:solidFill>
                  <a:schemeClr val="bg1"/>
                </a:solidFill>
              </a:rPr>
              <a:t>Max thinks he is a big butthead.  </a:t>
            </a:r>
          </a:p>
          <a:p>
            <a:pPr lvl="0"/>
            <a:endParaRPr lang="en-US" dirty="0">
              <a:solidFill>
                <a:schemeClr val="bg1"/>
              </a:solidFill>
            </a:endParaRPr>
          </a:p>
          <a:p>
            <a:pPr marL="342900" lvl="0" indent="-342900">
              <a:buAutoNum type="arabicPeriod" startAt="3"/>
            </a:pPr>
            <a:r>
              <a:rPr lang="en-US" b="1" dirty="0">
                <a:solidFill>
                  <a:srgbClr val="00B0F0"/>
                </a:solidFill>
              </a:rPr>
              <a:t>Tone</a:t>
            </a:r>
            <a:r>
              <a:rPr lang="en-US" dirty="0">
                <a:solidFill>
                  <a:schemeClr val="bg1"/>
                </a:solidFill>
              </a:rPr>
              <a:t> is the attitude of the author or narrator toward story events or characters.</a:t>
            </a:r>
          </a:p>
          <a:p>
            <a:pPr lvl="0"/>
            <a:endParaRPr lang="en-US" dirty="0">
              <a:solidFill>
                <a:schemeClr val="bg1"/>
              </a:solidFill>
            </a:endParaRPr>
          </a:p>
          <a:p>
            <a:pPr marL="342900" indent="-342900">
              <a:buAutoNum type="arabicPeriod" startAt="4"/>
            </a:pPr>
            <a:r>
              <a:rPr lang="en-US" dirty="0">
                <a:solidFill>
                  <a:schemeClr val="bg1"/>
                </a:solidFill>
              </a:rPr>
              <a:t>The </a:t>
            </a:r>
            <a:r>
              <a:rPr lang="en-US" b="1" dirty="0">
                <a:solidFill>
                  <a:srgbClr val="00B0F0"/>
                </a:solidFill>
              </a:rPr>
              <a:t>tone</a:t>
            </a:r>
            <a:r>
              <a:rPr lang="en-US" dirty="0">
                <a:solidFill>
                  <a:schemeClr val="bg1"/>
                </a:solidFill>
              </a:rPr>
              <a:t> of the novel is typically negative. Max is often ironic and mocking, making fun of the things and people around him, and is very self-deprecating when he turns that   </a:t>
            </a:r>
          </a:p>
          <a:p>
            <a:r>
              <a:rPr lang="en-US" dirty="0">
                <a:solidFill>
                  <a:schemeClr val="bg1"/>
                </a:solidFill>
              </a:rPr>
              <a:t>     mockery on himself. </a:t>
            </a:r>
          </a:p>
          <a:p>
            <a:endParaRPr lang="en-US" dirty="0">
              <a:solidFill>
                <a:schemeClr val="bg1"/>
              </a:solidFill>
            </a:endParaRPr>
          </a:p>
          <a:p>
            <a:r>
              <a:rPr lang="en-US" b="1" dirty="0">
                <a:solidFill>
                  <a:schemeClr val="bg1"/>
                </a:solidFill>
              </a:rPr>
              <a:t>5.  </a:t>
            </a:r>
            <a:r>
              <a:rPr lang="en-US" b="1" dirty="0">
                <a:solidFill>
                  <a:srgbClr val="00B0F0"/>
                </a:solidFill>
              </a:rPr>
              <a:t>Hyperbole</a:t>
            </a:r>
            <a:r>
              <a:rPr lang="en-US" dirty="0">
                <a:solidFill>
                  <a:schemeClr val="bg1"/>
                </a:solidFill>
              </a:rPr>
              <a:t> is extreme exaggeration used to create emphasis.</a:t>
            </a:r>
          </a:p>
          <a:p>
            <a:endParaRPr lang="en-US" dirty="0">
              <a:solidFill>
                <a:schemeClr val="bg1"/>
              </a:solidFill>
            </a:endParaRPr>
          </a:p>
          <a:p>
            <a:pPr marL="342900" indent="-342900">
              <a:buAutoNum type="arabicPeriod" startAt="6"/>
            </a:pPr>
            <a:r>
              <a:rPr lang="en-US" dirty="0">
                <a:solidFill>
                  <a:schemeClr val="bg1"/>
                </a:solidFill>
              </a:rPr>
              <a:t>One example of </a:t>
            </a:r>
            <a:r>
              <a:rPr lang="en-US" b="1" dirty="0">
                <a:solidFill>
                  <a:srgbClr val="00B0F0"/>
                </a:solidFill>
              </a:rPr>
              <a:t>hyperbole</a:t>
            </a:r>
            <a:r>
              <a:rPr lang="en-US" dirty="0">
                <a:solidFill>
                  <a:schemeClr val="bg1"/>
                </a:solidFill>
              </a:rPr>
              <a:t> was when he called himself a critter in Ch. 1 when he was describing Grim and Gram’s choice to put him in day care. He’s emphasizing that he isn’t a thinking, feeling person at this point, just a creature or critter “hiding out” in a cave in the basement.</a:t>
            </a:r>
          </a:p>
          <a:p>
            <a:pPr marL="342900" indent="-342900">
              <a:buAutoNum type="arabicPeriod" startAt="6"/>
            </a:pPr>
            <a:endParaRPr lang="en-US" dirty="0">
              <a:solidFill>
                <a:schemeClr val="bg1"/>
              </a:solidFill>
            </a:endParaRPr>
          </a:p>
          <a:p>
            <a:r>
              <a:rPr lang="en-US" b="1" dirty="0">
                <a:solidFill>
                  <a:schemeClr val="bg1"/>
                </a:solidFill>
              </a:rPr>
              <a:t>7.  </a:t>
            </a:r>
            <a:r>
              <a:rPr lang="en-US" b="1" dirty="0">
                <a:solidFill>
                  <a:srgbClr val="00B0F0"/>
                </a:solidFill>
              </a:rPr>
              <a:t>Grim</a:t>
            </a:r>
            <a:r>
              <a:rPr lang="en-US" b="1" dirty="0">
                <a:solidFill>
                  <a:schemeClr val="bg1"/>
                </a:solidFill>
              </a:rPr>
              <a:t> </a:t>
            </a:r>
            <a:r>
              <a:rPr lang="en-US" dirty="0">
                <a:solidFill>
                  <a:schemeClr val="bg1"/>
                </a:solidFill>
              </a:rPr>
              <a:t>means harsh, stern or serious.  It can also mean dark, scary, or forbidding.  </a:t>
            </a:r>
          </a:p>
          <a:p>
            <a:pPr marL="257175" indent="-257175" algn="r">
              <a:buAutoNum type="arabicPeriod" startAt="7"/>
            </a:pPr>
            <a:endParaRPr lang="en-US" dirty="0">
              <a:solidFill>
                <a:schemeClr val="bg1"/>
              </a:solidFill>
            </a:endParaRPr>
          </a:p>
        </p:txBody>
      </p:sp>
      <p:pic>
        <p:nvPicPr>
          <p:cNvPr id="4" name="Picture 3">
            <a:extLst>
              <a:ext uri="{FF2B5EF4-FFF2-40B4-BE49-F238E27FC236}">
                <a16:creationId xmlns:a16="http://schemas.microsoft.com/office/drawing/2014/main" id="{45DFB26E-34F1-4590-87DB-9DCC069E64F9}"/>
              </a:ext>
            </a:extLst>
          </p:cNvPr>
          <p:cNvPicPr>
            <a:picLocks noChangeAspect="1"/>
          </p:cNvPicPr>
          <p:nvPr/>
        </p:nvPicPr>
        <p:blipFill>
          <a:blip r:embed="rId3"/>
          <a:stretch>
            <a:fillRect/>
          </a:stretch>
        </p:blipFill>
        <p:spPr>
          <a:xfrm>
            <a:off x="6559072" y="6321506"/>
            <a:ext cx="2584928" cy="536494"/>
          </a:xfrm>
          <a:prstGeom prst="rect">
            <a:avLst/>
          </a:prstGeom>
        </p:spPr>
      </p:pic>
    </p:spTree>
    <p:extLst>
      <p:ext uri="{BB962C8B-B14F-4D97-AF65-F5344CB8AC3E}">
        <p14:creationId xmlns:p14="http://schemas.microsoft.com/office/powerpoint/2010/main" val="214110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91386" y="-164459"/>
            <a:ext cx="5655330" cy="836525"/>
          </a:xfrm>
          <a:noFill/>
        </p:spPr>
        <p:txBody>
          <a:bodyPr>
            <a:normAutofit/>
          </a:bodyPr>
          <a:lstStyle/>
          <a:p>
            <a:pPr algn="ctr" eaLnBrk="1" hangingPunct="1"/>
            <a:r>
              <a:rPr lang="en-US" sz="2700" dirty="0">
                <a:solidFill>
                  <a:schemeClr val="tx2"/>
                </a:solidFill>
              </a:rPr>
              <a:t>Retrieval Practice:  Lesson 6</a:t>
            </a:r>
          </a:p>
        </p:txBody>
      </p:sp>
      <p:sp>
        <p:nvSpPr>
          <p:cNvPr id="5" name="Explosion: 8 Points 4">
            <a:extLst>
              <a:ext uri="{FF2B5EF4-FFF2-40B4-BE49-F238E27FC236}">
                <a16:creationId xmlns:a16="http://schemas.microsoft.com/office/drawing/2014/main" id="{52D8A2BF-0D82-4770-846A-A94479BA73DC}"/>
              </a:ext>
            </a:extLst>
          </p:cNvPr>
          <p:cNvSpPr/>
          <p:nvPr/>
        </p:nvSpPr>
        <p:spPr>
          <a:xfrm>
            <a:off x="6412486" y="1147396"/>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
        <p:nvSpPr>
          <p:cNvPr id="4" name="TextBox 3">
            <a:extLst>
              <a:ext uri="{FF2B5EF4-FFF2-40B4-BE49-F238E27FC236}">
                <a16:creationId xmlns:a16="http://schemas.microsoft.com/office/drawing/2014/main" id="{2AD515B5-4FA5-43AA-B77E-672F457D62A8}"/>
              </a:ext>
            </a:extLst>
          </p:cNvPr>
          <p:cNvSpPr txBox="1"/>
          <p:nvPr/>
        </p:nvSpPr>
        <p:spPr>
          <a:xfrm>
            <a:off x="138922" y="537943"/>
            <a:ext cx="8189407" cy="4708981"/>
          </a:xfrm>
          <a:prstGeom prst="rect">
            <a:avLst/>
          </a:prstGeom>
          <a:noFill/>
        </p:spPr>
        <p:txBody>
          <a:bodyPr wrap="square" rtlCol="0">
            <a:spAutoFit/>
          </a:bodyPr>
          <a:lstStyle/>
          <a:p>
            <a:pPr marL="342900" indent="-342900">
              <a:buAutoNum type="arabicPeriod"/>
            </a:pPr>
            <a:endParaRPr lang="en-US" sz="2000" dirty="0">
              <a:solidFill>
                <a:schemeClr val="bg1"/>
              </a:solidFill>
              <a:ea typeface="Calibri" panose="020F0502020204030204" pitchFamily="34" charset="0"/>
              <a:cs typeface="Times New Roman" panose="02020603050405020304" pitchFamily="18" charset="0"/>
            </a:endParaRPr>
          </a:p>
          <a:p>
            <a:pPr marL="342900" indent="-342900">
              <a:buAutoNum type="arabicPeriod"/>
            </a:pPr>
            <a:r>
              <a:rPr lang="en-US" sz="2000" dirty="0">
                <a:solidFill>
                  <a:schemeClr val="bg1"/>
                </a:solidFill>
                <a:ea typeface="Calibri" panose="020F0502020204030204" pitchFamily="34" charset="0"/>
                <a:cs typeface="Times New Roman" panose="02020603050405020304" pitchFamily="18" charset="0"/>
              </a:rPr>
              <a:t>What does it mean for the </a:t>
            </a:r>
            <a:r>
              <a:rPr lang="en-US" sz="2000" b="1" dirty="0">
                <a:solidFill>
                  <a:srgbClr val="00B0F0"/>
                </a:solidFill>
                <a:ea typeface="Calibri" panose="020F0502020204030204" pitchFamily="34" charset="0"/>
                <a:cs typeface="Times New Roman" panose="02020603050405020304" pitchFamily="18" charset="0"/>
              </a:rPr>
              <a:t>narrator</a:t>
            </a:r>
            <a:r>
              <a:rPr lang="en-US" sz="2000" dirty="0">
                <a:solidFill>
                  <a:schemeClr val="bg1"/>
                </a:solidFill>
                <a:ea typeface="Calibri" panose="020F0502020204030204" pitchFamily="34" charset="0"/>
                <a:cs typeface="Times New Roman" panose="02020603050405020304" pitchFamily="18" charset="0"/>
              </a:rPr>
              <a:t> to be reliable? </a:t>
            </a:r>
          </a:p>
          <a:p>
            <a:endParaRPr lang="en-US" sz="2000" dirty="0">
              <a:solidFill>
                <a:schemeClr val="bg1"/>
              </a:solidFill>
              <a:ea typeface="Calibri" panose="020F0502020204030204" pitchFamily="34" charset="0"/>
              <a:cs typeface="Times New Roman" panose="02020603050405020304" pitchFamily="18" charset="0"/>
            </a:endParaRPr>
          </a:p>
          <a:p>
            <a:r>
              <a:rPr lang="en-US" sz="2000" dirty="0">
                <a:solidFill>
                  <a:schemeClr val="bg1"/>
                </a:solidFill>
                <a:ea typeface="Calibri" panose="020F0502020204030204" pitchFamily="34" charset="0"/>
                <a:cs typeface="Times New Roman" panose="02020603050405020304" pitchFamily="18" charset="0"/>
              </a:rPr>
              <a:t>2. Name one moment where Max’s </a:t>
            </a:r>
            <a:r>
              <a:rPr lang="en-US" sz="2000" b="1" dirty="0">
                <a:solidFill>
                  <a:srgbClr val="00B0F0"/>
                </a:solidFill>
                <a:ea typeface="Calibri" panose="020F0502020204030204" pitchFamily="34" charset="0"/>
                <a:cs typeface="Times New Roman" panose="02020603050405020304" pitchFamily="18" charset="0"/>
              </a:rPr>
              <a:t>narration</a:t>
            </a:r>
            <a:r>
              <a:rPr lang="en-US" sz="2000" dirty="0">
                <a:solidFill>
                  <a:schemeClr val="bg1"/>
                </a:solidFill>
                <a:ea typeface="Calibri" panose="020F0502020204030204" pitchFamily="34" charset="0"/>
                <a:cs typeface="Times New Roman" panose="02020603050405020304" pitchFamily="18" charset="0"/>
              </a:rPr>
              <a:t> may not be </a:t>
            </a:r>
          </a:p>
          <a:p>
            <a:r>
              <a:rPr lang="en-US" sz="2000" dirty="0">
                <a:solidFill>
                  <a:schemeClr val="bg1"/>
                </a:solidFill>
                <a:ea typeface="Calibri" panose="020F0502020204030204" pitchFamily="34" charset="0"/>
                <a:cs typeface="Times New Roman" panose="02020603050405020304" pitchFamily="18" charset="0"/>
              </a:rPr>
              <a:t>     reliable.</a:t>
            </a:r>
            <a:endParaRPr lang="en-US" sz="2000" i="1" dirty="0">
              <a:solidFill>
                <a:schemeClr val="bg1"/>
              </a:solidFill>
              <a:ea typeface="Calibri" panose="020F0502020204030204" pitchFamily="34" charset="0"/>
              <a:cs typeface="Times New Roman" panose="02020603050405020304" pitchFamily="18" charset="0"/>
            </a:endParaRPr>
          </a:p>
          <a:p>
            <a:pPr marL="342900" indent="-342900">
              <a:buAutoNum type="arabicPeriod" startAt="3"/>
            </a:pPr>
            <a:endParaRPr lang="en-US" sz="2000" i="1" dirty="0">
              <a:solidFill>
                <a:schemeClr val="bg1"/>
              </a:solidFill>
              <a:ea typeface="Calibri" panose="020F0502020204030204" pitchFamily="34" charset="0"/>
              <a:cs typeface="Times New Roman" panose="02020603050405020304" pitchFamily="18" charset="0"/>
            </a:endParaRPr>
          </a:p>
          <a:p>
            <a:pPr marL="342900" indent="-342900">
              <a:buAutoNum type="arabicPeriod" startAt="3"/>
            </a:pPr>
            <a:r>
              <a:rPr lang="en-US" sz="2000" dirty="0">
                <a:solidFill>
                  <a:schemeClr val="bg1"/>
                </a:solidFill>
                <a:ea typeface="Calibri" panose="020F0502020204030204" pitchFamily="34" charset="0"/>
                <a:cs typeface="Times New Roman" panose="02020603050405020304" pitchFamily="18" charset="0"/>
              </a:rPr>
              <a:t>Why does Max live with his grandparents?</a:t>
            </a:r>
          </a:p>
          <a:p>
            <a:pPr marL="342900" indent="-342900">
              <a:buAutoNum type="arabicPeriod" startAt="3"/>
            </a:pPr>
            <a:endParaRPr lang="en-US" sz="2000" dirty="0">
              <a:solidFill>
                <a:schemeClr val="bg1"/>
              </a:solidFill>
              <a:ea typeface="Calibri" panose="020F0502020204030204" pitchFamily="34" charset="0"/>
              <a:cs typeface="Times New Roman" panose="02020603050405020304" pitchFamily="18" charset="0"/>
            </a:endParaRPr>
          </a:p>
          <a:p>
            <a:pPr marL="342900" indent="-342900">
              <a:buAutoNum type="arabicPeriod" startAt="4"/>
            </a:pPr>
            <a:r>
              <a:rPr lang="en-US" sz="2000" dirty="0">
                <a:solidFill>
                  <a:schemeClr val="bg1"/>
                </a:solidFill>
                <a:ea typeface="Calibri" panose="020F0502020204030204" pitchFamily="34" charset="0"/>
                <a:cs typeface="Times New Roman" panose="02020603050405020304" pitchFamily="18" charset="0"/>
              </a:rPr>
              <a:t>What is a </a:t>
            </a:r>
            <a:r>
              <a:rPr lang="en-US" sz="2000" b="1" dirty="0">
                <a:solidFill>
                  <a:srgbClr val="00B0F0"/>
                </a:solidFill>
                <a:ea typeface="Calibri" panose="020F0502020204030204" pitchFamily="34" charset="0"/>
                <a:cs typeface="Times New Roman" panose="02020603050405020304" pitchFamily="18" charset="0"/>
              </a:rPr>
              <a:t>pun</a:t>
            </a:r>
            <a:r>
              <a:rPr lang="en-US" sz="2000" dirty="0">
                <a:solidFill>
                  <a:schemeClr val="bg1"/>
                </a:solidFill>
                <a:ea typeface="Calibri" panose="020F0502020204030204" pitchFamily="34" charset="0"/>
                <a:cs typeface="Times New Roman" panose="02020603050405020304" pitchFamily="18" charset="0"/>
              </a:rPr>
              <a:t>? Which character is most likely to use </a:t>
            </a:r>
            <a:r>
              <a:rPr lang="en-US" sz="2000" b="1" dirty="0">
                <a:solidFill>
                  <a:srgbClr val="00B0F0"/>
                </a:solidFill>
                <a:ea typeface="Calibri" panose="020F0502020204030204" pitchFamily="34" charset="0"/>
                <a:cs typeface="Times New Roman" panose="02020603050405020304" pitchFamily="18" charset="0"/>
              </a:rPr>
              <a:t>puns</a:t>
            </a:r>
            <a:r>
              <a:rPr lang="en-US" sz="2000" dirty="0">
                <a:solidFill>
                  <a:schemeClr val="bg1"/>
                </a:solidFill>
                <a:ea typeface="Calibri" panose="020F0502020204030204" pitchFamily="34" charset="0"/>
                <a:cs typeface="Times New Roman" panose="02020603050405020304" pitchFamily="18" charset="0"/>
              </a:rPr>
              <a:t>?</a:t>
            </a:r>
          </a:p>
          <a:p>
            <a:pPr marL="342900" indent="-342900">
              <a:buAutoNum type="arabicPeriod" startAt="4"/>
            </a:pPr>
            <a:endParaRPr lang="en-US" sz="2000" dirty="0">
              <a:solidFill>
                <a:schemeClr val="bg1"/>
              </a:solidFill>
              <a:ea typeface="Calibri" panose="020F0502020204030204" pitchFamily="34" charset="0"/>
              <a:cs typeface="Times New Roman" panose="02020603050405020304" pitchFamily="18" charset="0"/>
            </a:endParaRPr>
          </a:p>
          <a:p>
            <a:pPr marL="342900" indent="-342900">
              <a:buAutoNum type="arabicPeriod" startAt="4"/>
            </a:pPr>
            <a:r>
              <a:rPr lang="en-US" sz="2000" dirty="0">
                <a:solidFill>
                  <a:schemeClr val="bg1"/>
                </a:solidFill>
                <a:ea typeface="Calibri" panose="020F0502020204030204" pitchFamily="34" charset="0"/>
                <a:cs typeface="Times New Roman" panose="02020603050405020304" pitchFamily="18" charset="0"/>
              </a:rPr>
              <a:t>What is the “illusion of </a:t>
            </a:r>
            <a:r>
              <a:rPr lang="en-US" sz="2000" b="1" dirty="0">
                <a:solidFill>
                  <a:srgbClr val="00B0F0"/>
                </a:solidFill>
                <a:ea typeface="Calibri" panose="020F0502020204030204" pitchFamily="34" charset="0"/>
                <a:cs typeface="Times New Roman" panose="02020603050405020304" pitchFamily="18" charset="0"/>
              </a:rPr>
              <a:t>memory”</a:t>
            </a:r>
            <a:r>
              <a:rPr lang="en-US" sz="2000" dirty="0">
                <a:solidFill>
                  <a:schemeClr val="bg1"/>
                </a:solidFill>
                <a:ea typeface="Calibri" panose="020F0502020204030204" pitchFamily="34" charset="0"/>
                <a:cs typeface="Times New Roman" panose="02020603050405020304" pitchFamily="18" charset="0"/>
              </a:rPr>
              <a:t>? </a:t>
            </a:r>
          </a:p>
          <a:p>
            <a:pPr marL="342900" indent="-342900">
              <a:buAutoNum type="arabicPeriod" startAt="4"/>
            </a:pPr>
            <a:endParaRPr lang="en-US" sz="2000" dirty="0">
              <a:solidFill>
                <a:schemeClr val="bg1"/>
              </a:solidFill>
              <a:effectLst/>
              <a:ea typeface="Calibri" panose="020F0502020204030204" pitchFamily="34" charset="0"/>
              <a:cs typeface="Times New Roman" panose="02020603050405020304" pitchFamily="18" charset="0"/>
            </a:endParaRPr>
          </a:p>
          <a:p>
            <a:pPr marL="457200" indent="-457200">
              <a:buAutoNum type="arabicPeriod" startAt="6"/>
            </a:pPr>
            <a:r>
              <a:rPr lang="en-US" sz="2000" dirty="0">
                <a:solidFill>
                  <a:schemeClr val="bg1"/>
                </a:solidFill>
                <a:ea typeface="Calibri" panose="020F0502020204030204" pitchFamily="34" charset="0"/>
                <a:cs typeface="Times New Roman" panose="02020603050405020304" pitchFamily="18" charset="0"/>
              </a:rPr>
              <a:t>Who is </a:t>
            </a:r>
            <a:r>
              <a:rPr lang="en-US" sz="2000" b="1" dirty="0">
                <a:solidFill>
                  <a:srgbClr val="00B0F0"/>
                </a:solidFill>
                <a:ea typeface="Calibri" panose="020F0502020204030204" pitchFamily="34" charset="0"/>
                <a:cs typeface="Times New Roman" panose="02020603050405020304" pitchFamily="18" charset="0"/>
              </a:rPr>
              <a:t>King Arthur</a:t>
            </a:r>
            <a:r>
              <a:rPr lang="en-US" sz="2000" dirty="0">
                <a:solidFill>
                  <a:schemeClr val="bg1"/>
                </a:solidFill>
                <a:ea typeface="Calibri" panose="020F0502020204030204" pitchFamily="34" charset="0"/>
                <a:cs typeface="Times New Roman" panose="02020603050405020304" pitchFamily="18" charset="0"/>
              </a:rPr>
              <a:t>?</a:t>
            </a:r>
          </a:p>
          <a:p>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7.  Why might Max describe his brain as </a:t>
            </a:r>
            <a:r>
              <a:rPr lang="en-US" sz="20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vacant</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2255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789552" y="-178629"/>
            <a:ext cx="5655330" cy="836525"/>
          </a:xfrm>
          <a:noFill/>
        </p:spPr>
        <p:txBody>
          <a:bodyPr>
            <a:normAutofit fontScale="90000"/>
          </a:bodyPr>
          <a:lstStyle/>
          <a:p>
            <a:pPr algn="ctr" eaLnBrk="1" hangingPunct="1"/>
            <a:r>
              <a:rPr lang="en-US" sz="2700" dirty="0">
                <a:solidFill>
                  <a:schemeClr val="tx2"/>
                </a:solidFill>
              </a:rPr>
              <a:t>Retrieval Practice Answers:  Lesson 6</a:t>
            </a:r>
          </a:p>
        </p:txBody>
      </p:sp>
      <p:sp>
        <p:nvSpPr>
          <p:cNvPr id="3" name="TextBox 2">
            <a:extLst>
              <a:ext uri="{FF2B5EF4-FFF2-40B4-BE49-F238E27FC236}">
                <a16:creationId xmlns:a16="http://schemas.microsoft.com/office/drawing/2014/main" id="{00613E7B-F47E-4E01-ABFE-D8A55D67CFE2}"/>
              </a:ext>
            </a:extLst>
          </p:cNvPr>
          <p:cNvSpPr txBox="1"/>
          <p:nvPr/>
        </p:nvSpPr>
        <p:spPr>
          <a:xfrm>
            <a:off x="311498" y="495879"/>
            <a:ext cx="8611438" cy="6093976"/>
          </a:xfrm>
          <a:prstGeom prst="rect">
            <a:avLst/>
          </a:prstGeom>
          <a:noFill/>
        </p:spPr>
        <p:txBody>
          <a:bodyPr wrap="square" rtlCol="0">
            <a:spAutoFit/>
          </a:bodyPr>
          <a:lstStyle/>
          <a:p>
            <a:pPr marL="457200" lvl="0" indent="-457200">
              <a:buClr>
                <a:schemeClr val="bg1"/>
              </a:buClr>
              <a:buAutoNum type="arabicPeriod"/>
            </a:pP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A reliable </a:t>
            </a:r>
            <a:r>
              <a:rPr lang="en-US" b="1"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narrator</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is when you can trust the accuracy and truthfulness of the narrator. </a:t>
            </a:r>
          </a:p>
          <a:p>
            <a:pPr marL="457200" lvl="0" indent="-457200">
              <a:buAutoNum type="arabicPeriod"/>
            </a:pPr>
            <a:endParaRPr lang="en-US" sz="1200" dirty="0">
              <a:solidFill>
                <a:schemeClr val="bg1"/>
              </a:solidFill>
              <a:cs typeface="Times New Roman" panose="02020603050405020304" pitchFamily="18" charset="0"/>
            </a:endParaRPr>
          </a:p>
          <a:p>
            <a:pPr marL="342900" lvl="0" indent="-342900">
              <a:buAutoNum type="arabicPeriod" startAt="2"/>
            </a:pPr>
            <a:r>
              <a:rPr lang="en-US" dirty="0">
                <a:solidFill>
                  <a:schemeClr val="bg1"/>
                </a:solidFill>
              </a:rPr>
              <a:t>Max’s </a:t>
            </a:r>
            <a:r>
              <a:rPr lang="en-US" b="1" dirty="0">
                <a:solidFill>
                  <a:schemeClr val="bg1"/>
                </a:solidFill>
              </a:rPr>
              <a:t>narration</a:t>
            </a:r>
            <a:r>
              <a:rPr lang="en-US" dirty="0">
                <a:solidFill>
                  <a:schemeClr val="bg1"/>
                </a:solidFill>
              </a:rPr>
              <a:t> may not be </a:t>
            </a:r>
            <a:r>
              <a:rPr lang="en-US" b="1" dirty="0">
                <a:solidFill>
                  <a:srgbClr val="00B0F0"/>
                </a:solidFill>
              </a:rPr>
              <a:t>reliable</a:t>
            </a:r>
            <a:r>
              <a:rPr lang="en-US" dirty="0">
                <a:solidFill>
                  <a:schemeClr val="bg1"/>
                </a:solidFill>
              </a:rPr>
              <a:t> when he describes the time he moved in with his grandparents.  </a:t>
            </a:r>
          </a:p>
          <a:p>
            <a:pPr marL="342900" lvl="0" indent="-342900">
              <a:buAutoNum type="arabicPeriod" startAt="2"/>
            </a:pPr>
            <a:endParaRPr lang="en-US" sz="1200" dirty="0">
              <a:solidFill>
                <a:schemeClr val="bg1"/>
              </a:solidFill>
            </a:endParaRPr>
          </a:p>
          <a:p>
            <a:pPr marL="342900" lvl="0" indent="-342900">
              <a:buAutoNum type="arabicPeriod" startAt="2"/>
            </a:pPr>
            <a:r>
              <a:rPr lang="en-US" dirty="0">
                <a:solidFill>
                  <a:schemeClr val="bg1"/>
                </a:solidFill>
              </a:rPr>
              <a:t>Max lives with his grandparents because his mom died and no one ever mentions his father. </a:t>
            </a:r>
          </a:p>
          <a:p>
            <a:endParaRPr lang="en-US" sz="1200" dirty="0">
              <a:solidFill>
                <a:schemeClr val="bg1"/>
              </a:solidFill>
              <a:ea typeface="Calibri" panose="020F0502020204030204" pitchFamily="34" charset="0"/>
              <a:cs typeface="Times New Roman" panose="02020603050405020304" pitchFamily="18" charset="0"/>
            </a:endParaRPr>
          </a:p>
          <a:p>
            <a:pPr marL="342900" indent="-342900">
              <a:buAutoNum type="arabicPeriod" startAt="4"/>
            </a:pPr>
            <a:r>
              <a:rPr lang="en-US" dirty="0">
                <a:solidFill>
                  <a:schemeClr val="bg1"/>
                </a:solidFill>
                <a:ea typeface="Calibri" panose="020F0502020204030204" pitchFamily="34" charset="0"/>
                <a:cs typeface="Times New Roman" panose="02020603050405020304" pitchFamily="18" charset="0"/>
              </a:rPr>
              <a:t>A </a:t>
            </a:r>
            <a:r>
              <a:rPr lang="en-US" b="1" dirty="0">
                <a:solidFill>
                  <a:srgbClr val="00B0F0"/>
                </a:solidFill>
                <a:ea typeface="Calibri" panose="020F0502020204030204" pitchFamily="34" charset="0"/>
                <a:cs typeface="Times New Roman" panose="02020603050405020304" pitchFamily="18" charset="0"/>
              </a:rPr>
              <a:t>pun</a:t>
            </a:r>
            <a:r>
              <a:rPr lang="en-US" dirty="0">
                <a:solidFill>
                  <a:schemeClr val="bg1"/>
                </a:solidFill>
                <a:ea typeface="Calibri" panose="020F0502020204030204" pitchFamily="34" charset="0"/>
                <a:cs typeface="Times New Roman" panose="02020603050405020304" pitchFamily="18" charset="0"/>
              </a:rPr>
              <a:t> is wordplay that makes a joke of different possible meanings of a word.   Freak is most likely to use </a:t>
            </a:r>
            <a:r>
              <a:rPr lang="en-US" b="1" dirty="0">
                <a:solidFill>
                  <a:srgbClr val="00B0F0"/>
                </a:solidFill>
                <a:ea typeface="Calibri" panose="020F0502020204030204" pitchFamily="34" charset="0"/>
                <a:cs typeface="Times New Roman" panose="02020603050405020304" pitchFamily="18" charset="0"/>
              </a:rPr>
              <a:t>puns</a:t>
            </a:r>
            <a:r>
              <a:rPr lang="en-US" dirty="0">
                <a:solidFill>
                  <a:schemeClr val="bg1"/>
                </a:solidFill>
                <a:ea typeface="Calibri" panose="020F0502020204030204" pitchFamily="34" charset="0"/>
                <a:cs typeface="Times New Roman" panose="02020603050405020304" pitchFamily="18" charset="0"/>
              </a:rPr>
              <a:t> because it requires the person to be clever or smart.</a:t>
            </a:r>
          </a:p>
          <a:p>
            <a:pPr marL="342900" indent="-342900">
              <a:buAutoNum type="arabicPeriod" startAt="4"/>
            </a:pPr>
            <a:endParaRPr lang="en-US" sz="1200" dirty="0">
              <a:solidFill>
                <a:schemeClr val="bg1"/>
              </a:solidFill>
              <a:ea typeface="Calibri" panose="020F0502020204030204" pitchFamily="34" charset="0"/>
              <a:cs typeface="Times New Roman" panose="02020603050405020304" pitchFamily="18" charset="0"/>
            </a:endParaRPr>
          </a:p>
          <a:p>
            <a:pPr marL="342900" indent="-342900">
              <a:buAutoNum type="arabicPeriod" startAt="5"/>
            </a:pPr>
            <a:r>
              <a:rPr lang="en-US" dirty="0">
                <a:solidFill>
                  <a:schemeClr val="bg1"/>
                </a:solidFill>
                <a:ea typeface="Calibri" panose="020F0502020204030204" pitchFamily="34" charset="0"/>
                <a:cs typeface="Times New Roman" panose="02020603050405020304" pitchFamily="18" charset="0"/>
              </a:rPr>
              <a:t>The illusion of </a:t>
            </a:r>
            <a:r>
              <a:rPr lang="en-US" b="1" dirty="0">
                <a:solidFill>
                  <a:srgbClr val="00B0F0"/>
                </a:solidFill>
                <a:ea typeface="Calibri" panose="020F0502020204030204" pitchFamily="34" charset="0"/>
                <a:cs typeface="Times New Roman" panose="02020603050405020304" pitchFamily="18" charset="0"/>
              </a:rPr>
              <a:t>memory</a:t>
            </a:r>
            <a:r>
              <a:rPr lang="en-US" dirty="0">
                <a:solidFill>
                  <a:schemeClr val="bg1"/>
                </a:solidFill>
                <a:ea typeface="Calibri" panose="020F0502020204030204" pitchFamily="34" charset="0"/>
                <a:cs typeface="Times New Roman" panose="02020603050405020304" pitchFamily="18" charset="0"/>
              </a:rPr>
              <a:t> is the disconnect between how we think memory works and how it actually works.  Memory is not a perfect record of events but is shaped by emotion and experience. </a:t>
            </a:r>
          </a:p>
          <a:p>
            <a:pPr marL="342900" indent="-342900">
              <a:buAutoNum type="arabicPeriod" startAt="5"/>
            </a:pPr>
            <a:endParaRPr lang="en-US" sz="1200" dirty="0">
              <a:solidFill>
                <a:schemeClr val="bg1"/>
              </a:solidFill>
              <a:ea typeface="Calibri" panose="020F0502020204030204" pitchFamily="34" charset="0"/>
              <a:cs typeface="Times New Roman" panose="02020603050405020304" pitchFamily="18" charset="0"/>
            </a:endParaRPr>
          </a:p>
          <a:p>
            <a:r>
              <a:rPr lang="en-US" b="1" dirty="0">
                <a:solidFill>
                  <a:schemeClr val="bg1"/>
                </a:solidFill>
                <a:ea typeface="Calibri" panose="020F0502020204030204" pitchFamily="34" charset="0"/>
                <a:cs typeface="Times New Roman" panose="02020603050405020304" pitchFamily="18" charset="0"/>
              </a:rPr>
              <a:t>6.  </a:t>
            </a:r>
            <a:r>
              <a:rPr lang="en-US" b="1" dirty="0">
                <a:solidFill>
                  <a:srgbClr val="00B0F0"/>
                </a:solidFill>
                <a:ea typeface="Calibri" panose="020F0502020204030204" pitchFamily="34" charset="0"/>
                <a:cs typeface="Times New Roman" panose="02020603050405020304" pitchFamily="18" charset="0"/>
              </a:rPr>
              <a:t>King Arthur </a:t>
            </a:r>
            <a:r>
              <a:rPr lang="en-US" dirty="0">
                <a:solidFill>
                  <a:schemeClr val="bg1"/>
                </a:solidFill>
                <a:ea typeface="Calibri" panose="020F0502020204030204" pitchFamily="34" charset="0"/>
                <a:cs typeface="Times New Roman" panose="02020603050405020304" pitchFamily="18" charset="0"/>
              </a:rPr>
              <a:t>is England’s  first King and hero who was married to Queen Guinevere.  </a:t>
            </a:r>
          </a:p>
          <a:p>
            <a:r>
              <a:rPr lang="en-US" dirty="0">
                <a:solidFill>
                  <a:schemeClr val="bg1"/>
                </a:solidFill>
                <a:ea typeface="Calibri" panose="020F0502020204030204" pitchFamily="34" charset="0"/>
                <a:cs typeface="Times New Roman" panose="02020603050405020304" pitchFamily="18" charset="0"/>
              </a:rPr>
              <a:t>      He took long quests  to search for important knowledge or items.</a:t>
            </a:r>
          </a:p>
          <a:p>
            <a:pPr marL="342900" indent="-342900">
              <a:buAutoNum type="arabicPeriod" startAt="5"/>
            </a:pPr>
            <a:endParaRPr lang="en-US" sz="1200" dirty="0">
              <a:solidFill>
                <a:schemeClr val="bg1"/>
              </a:solidFill>
              <a:ea typeface="Calibri" panose="020F0502020204030204" pitchFamily="34" charset="0"/>
              <a:cs typeface="Times New Roman" panose="02020603050405020304" pitchFamily="18" charset="0"/>
            </a:endParaRPr>
          </a:p>
          <a:p>
            <a:pPr marL="342900" indent="-342900">
              <a:buAutoNum type="arabicPeriod" startAt="5"/>
            </a:pPr>
            <a:r>
              <a:rPr lang="en-US" dirty="0">
                <a:solidFill>
                  <a:schemeClr val="bg1"/>
                </a:solidFill>
                <a:ea typeface="Calibri" panose="020F0502020204030204" pitchFamily="34" charset="0"/>
                <a:cs typeface="Times New Roman" panose="02020603050405020304" pitchFamily="18" charset="0"/>
              </a:rPr>
              <a:t>Max might describe his brain as </a:t>
            </a:r>
            <a:r>
              <a:rPr lang="en-US" b="1" dirty="0">
                <a:solidFill>
                  <a:srgbClr val="00B0F0"/>
                </a:solidFill>
                <a:ea typeface="Calibri" panose="020F0502020204030204" pitchFamily="34" charset="0"/>
                <a:cs typeface="Times New Roman" panose="02020603050405020304" pitchFamily="18" charset="0"/>
              </a:rPr>
              <a:t>vacant</a:t>
            </a:r>
            <a:r>
              <a:rPr lang="en-US" dirty="0">
                <a:solidFill>
                  <a:schemeClr val="bg1"/>
                </a:solidFill>
                <a:ea typeface="Calibri" panose="020F0502020204030204" pitchFamily="34" charset="0"/>
                <a:cs typeface="Times New Roman" panose="02020603050405020304" pitchFamily="18" charset="0"/>
              </a:rPr>
              <a:t> because vacant means empty and Max thinks he is dumb so there is no working brain in his head.  </a:t>
            </a:r>
          </a:p>
          <a:p>
            <a:pPr marL="342900" indent="-342900">
              <a:buAutoNum type="arabicPeriod" startAt="5"/>
            </a:pPr>
            <a:endParaRPr lang="en-US" dirty="0">
              <a:solidFill>
                <a:schemeClr val="bg1"/>
              </a:solidFill>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77006D92-E26E-454B-975A-EDAC673D7A73}"/>
              </a:ext>
            </a:extLst>
          </p:cNvPr>
          <p:cNvSpPr/>
          <p:nvPr/>
        </p:nvSpPr>
        <p:spPr>
          <a:xfrm>
            <a:off x="6349130" y="6218256"/>
            <a:ext cx="2483372" cy="400110"/>
          </a:xfrm>
          <a:prstGeom prst="rect">
            <a:avLst/>
          </a:prstGeom>
        </p:spPr>
        <p:txBody>
          <a:bodyPr wrap="none">
            <a:spAutoFit/>
          </a:bodyPr>
          <a:lstStyle/>
          <a:p>
            <a:pPr lvl="0" algn="r"/>
            <a:r>
              <a:rPr lang="en-US" sz="2000" dirty="0">
                <a:solidFill>
                  <a:srgbClr val="FFDD00"/>
                </a:solidFill>
              </a:rPr>
              <a:t>Self-score: ______ /7</a:t>
            </a:r>
          </a:p>
        </p:txBody>
      </p:sp>
    </p:spTree>
    <p:extLst>
      <p:ext uri="{BB962C8B-B14F-4D97-AF65-F5344CB8AC3E}">
        <p14:creationId xmlns:p14="http://schemas.microsoft.com/office/powerpoint/2010/main" val="1337695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31312" y="0"/>
            <a:ext cx="5655330" cy="836525"/>
          </a:xfrm>
          <a:noFill/>
        </p:spPr>
        <p:txBody>
          <a:bodyPr>
            <a:normAutofit/>
          </a:bodyPr>
          <a:lstStyle/>
          <a:p>
            <a:pPr algn="ctr" eaLnBrk="1" hangingPunct="1"/>
            <a:r>
              <a:rPr lang="en-US" sz="2700" dirty="0">
                <a:solidFill>
                  <a:schemeClr val="tx2"/>
                </a:solidFill>
              </a:rPr>
              <a:t>Retrieval Practice:  Lesson 9</a:t>
            </a:r>
            <a:endParaRPr lang="en-US" sz="2700" dirty="0">
              <a:solidFill>
                <a:schemeClr val="bg1"/>
              </a:solidFill>
            </a:endParaRPr>
          </a:p>
        </p:txBody>
      </p:sp>
      <p:sp>
        <p:nvSpPr>
          <p:cNvPr id="3" name="TextBox 2">
            <a:extLst>
              <a:ext uri="{FF2B5EF4-FFF2-40B4-BE49-F238E27FC236}">
                <a16:creationId xmlns:a16="http://schemas.microsoft.com/office/drawing/2014/main" id="{00613E7B-F47E-4E01-ABFE-D8A55D67CFE2}"/>
              </a:ext>
            </a:extLst>
          </p:cNvPr>
          <p:cNvSpPr txBox="1"/>
          <p:nvPr/>
        </p:nvSpPr>
        <p:spPr>
          <a:xfrm>
            <a:off x="381837" y="839667"/>
            <a:ext cx="9081198" cy="4330673"/>
          </a:xfrm>
          <a:prstGeom prst="rect">
            <a:avLst/>
          </a:prstGeom>
          <a:noFill/>
        </p:spPr>
        <p:txBody>
          <a:bodyPr wrap="square" rtlCol="0">
            <a:spAutoFit/>
          </a:bodyPr>
          <a:lstStyle/>
          <a:p>
            <a:pPr marL="342900" marR="0" lvl="0" indent="-342900">
              <a:lnSpc>
                <a:spcPct val="115000"/>
              </a:lnSpc>
              <a:spcBef>
                <a:spcPts val="600"/>
              </a:spcBef>
              <a:spcAft>
                <a:spcPts val="100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What is a </a:t>
            </a:r>
            <a:r>
              <a:rPr lang="en-US" sz="2000" b="1" dirty="0">
                <a:solidFill>
                  <a:srgbClr val="00B0F0"/>
                </a:solidFill>
                <a:effectLst/>
                <a:ea typeface="Calibri" panose="020F0502020204030204" pitchFamily="34" charset="0"/>
                <a:cs typeface="Times New Roman" panose="02020603050405020304" pitchFamily="18" charset="0"/>
              </a:rPr>
              <a:t>pun</a:t>
            </a:r>
            <a:r>
              <a:rPr lang="en-US" sz="2000" dirty="0">
                <a:solidFill>
                  <a:schemeClr val="bg1"/>
                </a:solidFill>
                <a:effectLst/>
                <a:ea typeface="Calibri" panose="020F0502020204030204" pitchFamily="34" charset="0"/>
                <a:cs typeface="Times New Roman" panose="02020603050405020304" pitchFamily="18" charset="0"/>
              </a:rPr>
              <a:t>? </a:t>
            </a:r>
          </a:p>
          <a:p>
            <a:pPr marR="0" lvl="0">
              <a:lnSpc>
                <a:spcPct val="115000"/>
              </a:lnSpc>
              <a:spcBef>
                <a:spcPts val="600"/>
              </a:spcBef>
              <a:spcAft>
                <a:spcPts val="1000"/>
              </a:spcAft>
            </a:pPr>
            <a:r>
              <a:rPr lang="en-US" sz="2000" dirty="0">
                <a:solidFill>
                  <a:schemeClr val="bg1"/>
                </a:solidFill>
                <a:ea typeface="Calibri" panose="020F0502020204030204" pitchFamily="34" charset="0"/>
                <a:cs typeface="Times New Roman" panose="02020603050405020304" pitchFamily="18" charset="0"/>
              </a:rPr>
              <a:t>	a. </a:t>
            </a:r>
            <a:r>
              <a:rPr lang="en-US" sz="2000" dirty="0">
                <a:solidFill>
                  <a:schemeClr val="bg1"/>
                </a:solidFill>
                <a:effectLst/>
                <a:ea typeface="Calibri" panose="020F0502020204030204" pitchFamily="34" charset="0"/>
                <a:cs typeface="Times New Roman" panose="02020603050405020304" pitchFamily="18" charset="0"/>
              </a:rPr>
              <a:t>How is “Close Encounters of a Turd Kind” an example of a </a:t>
            </a:r>
            <a:r>
              <a:rPr lang="en-US" sz="2000" b="1" dirty="0">
                <a:solidFill>
                  <a:srgbClr val="00B0F0"/>
                </a:solidFill>
                <a:effectLst/>
                <a:ea typeface="Calibri" panose="020F0502020204030204" pitchFamily="34" charset="0"/>
                <a:cs typeface="Times New Roman" panose="02020603050405020304" pitchFamily="18" charset="0"/>
              </a:rPr>
              <a:t>pun</a:t>
            </a:r>
            <a:r>
              <a:rPr lang="en-US" sz="2000" dirty="0">
                <a:solidFill>
                  <a:schemeClr val="bg1"/>
                </a:solidFill>
                <a:effectLst/>
                <a:ea typeface="Calibri" panose="020F0502020204030204" pitchFamily="34" charset="0"/>
                <a:cs typeface="Times New Roman" panose="02020603050405020304" pitchFamily="18" charset="0"/>
              </a:rPr>
              <a:t>?</a:t>
            </a:r>
          </a:p>
          <a:p>
            <a:pPr>
              <a:lnSpc>
                <a:spcPct val="115000"/>
              </a:lnSpc>
              <a:spcBef>
                <a:spcPts val="600"/>
              </a:spcBef>
              <a:spcAft>
                <a:spcPts val="1000"/>
              </a:spcAft>
            </a:pPr>
            <a:r>
              <a:rPr lang="en-US" sz="2000" dirty="0">
                <a:solidFill>
                  <a:schemeClr val="bg1"/>
                </a:solidFill>
                <a:effectLst/>
                <a:ea typeface="Calibri" panose="020F0502020204030204" pitchFamily="34" charset="0"/>
                <a:cs typeface="Times New Roman" panose="02020603050405020304" pitchFamily="18" charset="0"/>
              </a:rPr>
              <a:t>2.  What is an </a:t>
            </a:r>
            <a:r>
              <a:rPr lang="en-US" sz="2000" b="1" dirty="0">
                <a:solidFill>
                  <a:srgbClr val="00B0F0"/>
                </a:solidFill>
                <a:effectLst/>
                <a:ea typeface="Calibri" panose="020F0502020204030204" pitchFamily="34" charset="0"/>
                <a:cs typeface="Times New Roman" panose="02020603050405020304" pitchFamily="18" charset="0"/>
              </a:rPr>
              <a:t>allusion</a:t>
            </a:r>
            <a:r>
              <a:rPr lang="en-US" sz="2000" dirty="0">
                <a:solidFill>
                  <a:schemeClr val="bg1"/>
                </a:solidFill>
                <a:effectLst/>
                <a:ea typeface="Calibri" panose="020F0502020204030204" pitchFamily="34" charset="0"/>
                <a:cs typeface="Times New Roman" panose="02020603050405020304" pitchFamily="18" charset="0"/>
              </a:rPr>
              <a:t>? </a:t>
            </a:r>
          </a:p>
          <a:p>
            <a:pPr>
              <a:lnSpc>
                <a:spcPct val="115000"/>
              </a:lnSpc>
              <a:spcBef>
                <a:spcPts val="600"/>
              </a:spcBef>
              <a:spcAft>
                <a:spcPts val="1000"/>
              </a:spcAft>
            </a:pPr>
            <a:r>
              <a:rPr lang="en-US" sz="2000" dirty="0">
                <a:solidFill>
                  <a:schemeClr val="bg1"/>
                </a:solidFill>
                <a:ea typeface="Calibri" panose="020F0502020204030204" pitchFamily="34" charset="0"/>
                <a:cs typeface="Times New Roman" panose="02020603050405020304" pitchFamily="18" charset="0"/>
              </a:rPr>
              <a:t>3.  </a:t>
            </a:r>
            <a:r>
              <a:rPr lang="en-US" sz="2000" dirty="0">
                <a:solidFill>
                  <a:schemeClr val="bg1"/>
                </a:solidFill>
                <a:effectLst/>
                <a:ea typeface="Calibri" panose="020F0502020204030204" pitchFamily="34" charset="0"/>
                <a:cs typeface="Times New Roman" panose="02020603050405020304" pitchFamily="18" charset="0"/>
              </a:rPr>
              <a:t>One character </a:t>
            </a:r>
            <a:r>
              <a:rPr lang="en-US" sz="2000" b="1" dirty="0">
                <a:solidFill>
                  <a:srgbClr val="00B0F0"/>
                </a:solidFill>
                <a:effectLst/>
                <a:ea typeface="Calibri" panose="020F0502020204030204" pitchFamily="34" charset="0"/>
                <a:cs typeface="Times New Roman" panose="02020603050405020304" pitchFamily="18" charset="0"/>
              </a:rPr>
              <a:t>archetype</a:t>
            </a:r>
            <a:r>
              <a:rPr lang="en-US" sz="2000" dirty="0">
                <a:solidFill>
                  <a:schemeClr val="bg1"/>
                </a:solidFill>
                <a:effectLst/>
                <a:ea typeface="Calibri" panose="020F0502020204030204" pitchFamily="34" charset="0"/>
                <a:cs typeface="Times New Roman" panose="02020603050405020304" pitchFamily="18" charset="0"/>
              </a:rPr>
              <a:t> in literature is the Hero. What does this mean? </a:t>
            </a:r>
          </a:p>
          <a:p>
            <a:pPr>
              <a:lnSpc>
                <a:spcPct val="115000"/>
              </a:lnSpc>
              <a:spcBef>
                <a:spcPts val="600"/>
              </a:spcBef>
              <a:spcAft>
                <a:spcPts val="1000"/>
              </a:spcAft>
            </a:pPr>
            <a:r>
              <a:rPr lang="en-US" sz="2000" dirty="0">
                <a:solidFill>
                  <a:schemeClr val="bg1"/>
                </a:solidFill>
                <a:effectLst/>
                <a:ea typeface="Calibri" panose="020F0502020204030204" pitchFamily="34" charset="0"/>
                <a:cs typeface="Times New Roman" panose="02020603050405020304" pitchFamily="18" charset="0"/>
              </a:rPr>
              <a:t>4.  What is a </a:t>
            </a:r>
            <a:r>
              <a:rPr lang="en-US" sz="2000" b="1" dirty="0">
                <a:solidFill>
                  <a:srgbClr val="00B0F0"/>
                </a:solidFill>
                <a:effectLst/>
                <a:ea typeface="Calibri" panose="020F0502020204030204" pitchFamily="34" charset="0"/>
                <a:cs typeface="Times New Roman" panose="02020603050405020304" pitchFamily="18" charset="0"/>
              </a:rPr>
              <a:t>quest</a:t>
            </a:r>
            <a:r>
              <a:rPr lang="en-US" sz="2000" dirty="0">
                <a:solidFill>
                  <a:schemeClr val="bg1"/>
                </a:solidFill>
                <a:effectLst/>
                <a:ea typeface="Calibri" panose="020F0502020204030204" pitchFamily="34" charset="0"/>
                <a:cs typeface="Times New Roman" panose="02020603050405020304" pitchFamily="18" charset="0"/>
              </a:rPr>
              <a:t>? </a:t>
            </a:r>
          </a:p>
          <a:p>
            <a:pPr>
              <a:lnSpc>
                <a:spcPct val="115000"/>
              </a:lnSpc>
              <a:spcBef>
                <a:spcPts val="600"/>
              </a:spcBef>
              <a:spcAft>
                <a:spcPts val="1000"/>
              </a:spcAft>
            </a:pPr>
            <a:r>
              <a:rPr lang="en-US" sz="2000" dirty="0">
                <a:solidFill>
                  <a:schemeClr val="bg1"/>
                </a:solidFill>
                <a:effectLst/>
                <a:ea typeface="Calibri" panose="020F0502020204030204" pitchFamily="34" charset="0"/>
                <a:cs typeface="Times New Roman" panose="02020603050405020304" pitchFamily="18" charset="0"/>
              </a:rPr>
              <a:t>5.  Why did </a:t>
            </a:r>
            <a:r>
              <a:rPr lang="en-US" sz="2000" b="1" dirty="0">
                <a:solidFill>
                  <a:srgbClr val="00B0F0"/>
                </a:solidFill>
                <a:effectLst/>
                <a:ea typeface="Calibri" panose="020F0502020204030204" pitchFamily="34" charset="0"/>
                <a:cs typeface="Times New Roman" panose="02020603050405020304" pitchFamily="18" charset="0"/>
              </a:rPr>
              <a:t>King Arthur</a:t>
            </a:r>
            <a:r>
              <a:rPr lang="en-US" sz="2000" dirty="0">
                <a:solidFill>
                  <a:srgbClr val="00B0F0"/>
                </a:solidFill>
                <a:effectLst/>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send his knights on </a:t>
            </a:r>
            <a:r>
              <a:rPr lang="en-US" sz="2000" b="1" dirty="0">
                <a:solidFill>
                  <a:srgbClr val="00B0F0"/>
                </a:solidFill>
                <a:effectLst/>
                <a:ea typeface="Calibri" panose="020F0502020204030204" pitchFamily="34" charset="0"/>
                <a:cs typeface="Times New Roman" panose="02020603050405020304" pitchFamily="18" charset="0"/>
              </a:rPr>
              <a:t>quests</a:t>
            </a:r>
            <a:r>
              <a:rPr lang="en-US" sz="2000" dirty="0">
                <a:solidFill>
                  <a:schemeClr val="bg1"/>
                </a:solidFill>
                <a:effectLst/>
                <a:ea typeface="Calibri" panose="020F0502020204030204" pitchFamily="34" charset="0"/>
                <a:cs typeface="Times New Roman" panose="02020603050405020304" pitchFamily="18" charset="0"/>
              </a:rPr>
              <a:t>? </a:t>
            </a:r>
          </a:p>
          <a:p>
            <a:pPr>
              <a:lnSpc>
                <a:spcPct val="115000"/>
              </a:lnSpc>
              <a:spcBef>
                <a:spcPts val="600"/>
              </a:spcBef>
              <a:spcAft>
                <a:spcPts val="1000"/>
              </a:spcAft>
            </a:pPr>
            <a:r>
              <a:rPr lang="en-US" sz="2000" dirty="0">
                <a:solidFill>
                  <a:schemeClr val="bg1"/>
                </a:solidFill>
                <a:effectLst/>
                <a:ea typeface="Calibri" panose="020F0502020204030204" pitchFamily="34" charset="0"/>
                <a:cs typeface="Times New Roman" panose="02020603050405020304" pitchFamily="18" charset="0"/>
              </a:rPr>
              <a:t>6.  What does it mean for a narrator to be </a:t>
            </a:r>
            <a:r>
              <a:rPr lang="en-US" sz="2000" b="1" dirty="0">
                <a:solidFill>
                  <a:srgbClr val="00B0F0"/>
                </a:solidFill>
                <a:effectLst/>
                <a:ea typeface="Calibri" panose="020F0502020204030204" pitchFamily="34" charset="0"/>
                <a:cs typeface="Times New Roman" panose="02020603050405020304" pitchFamily="18" charset="0"/>
              </a:rPr>
              <a:t>unreliable</a:t>
            </a:r>
            <a:r>
              <a:rPr lang="en-US" sz="2000" dirty="0">
                <a:solidFill>
                  <a:schemeClr val="bg1"/>
                </a:solidFill>
                <a:effectLst/>
                <a:ea typeface="Calibri" panose="020F0502020204030204" pitchFamily="34" charset="0"/>
                <a:cs typeface="Times New Roman" panose="02020603050405020304" pitchFamily="18" charset="0"/>
              </a:rPr>
              <a:t>? </a:t>
            </a:r>
          </a:p>
          <a:p>
            <a:pPr>
              <a:lnSpc>
                <a:spcPct val="115000"/>
              </a:lnSpc>
              <a:spcBef>
                <a:spcPts val="600"/>
              </a:spcBef>
              <a:spcAft>
                <a:spcPts val="1000"/>
              </a:spcAft>
            </a:pPr>
            <a:r>
              <a:rPr lang="en-US" sz="2000" dirty="0">
                <a:solidFill>
                  <a:schemeClr val="bg1"/>
                </a:solidFill>
                <a:effectLst/>
                <a:ea typeface="Calibri" panose="020F0502020204030204" pitchFamily="34" charset="0"/>
                <a:cs typeface="Times New Roman" panose="02020603050405020304" pitchFamily="18" charset="0"/>
              </a:rPr>
              <a:t>7.  What is </a:t>
            </a:r>
            <a:r>
              <a:rPr lang="en-US" sz="2000" b="1" dirty="0">
                <a:solidFill>
                  <a:srgbClr val="00B0F0"/>
                </a:solidFill>
                <a:effectLst/>
                <a:ea typeface="Calibri" panose="020F0502020204030204" pitchFamily="34" charset="0"/>
                <a:cs typeface="Times New Roman" panose="02020603050405020304" pitchFamily="18" charset="0"/>
              </a:rPr>
              <a:t>hyperbole</a:t>
            </a:r>
            <a:r>
              <a:rPr lang="en-US" sz="2000" dirty="0">
                <a:solidFill>
                  <a:schemeClr val="bg1"/>
                </a:solidFill>
                <a:effectLst/>
                <a:ea typeface="Calibri" panose="020F0502020204030204" pitchFamily="34" charset="0"/>
                <a:cs typeface="Times New Roman" panose="02020603050405020304" pitchFamily="18" charset="0"/>
              </a:rPr>
              <a:t>? </a:t>
            </a:r>
          </a:p>
        </p:txBody>
      </p:sp>
      <p:sp>
        <p:nvSpPr>
          <p:cNvPr id="4" name="Explosion: 8 Points 3">
            <a:extLst>
              <a:ext uri="{FF2B5EF4-FFF2-40B4-BE49-F238E27FC236}">
                <a16:creationId xmlns:a16="http://schemas.microsoft.com/office/drawing/2014/main" id="{7CC9358F-B277-4CC4-8392-EA0926C50D03}"/>
              </a:ext>
            </a:extLst>
          </p:cNvPr>
          <p:cNvSpPr/>
          <p:nvPr/>
        </p:nvSpPr>
        <p:spPr>
          <a:xfrm>
            <a:off x="6529395" y="3234409"/>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397389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31312" y="0"/>
            <a:ext cx="5655330" cy="836525"/>
          </a:xfrm>
          <a:noFill/>
        </p:spPr>
        <p:txBody>
          <a:bodyPr>
            <a:normAutofit/>
          </a:bodyPr>
          <a:lstStyle/>
          <a:p>
            <a:pPr algn="ctr" eaLnBrk="1" hangingPunct="1"/>
            <a:r>
              <a:rPr lang="en-US" sz="2700" dirty="0">
                <a:solidFill>
                  <a:schemeClr val="tx2"/>
                </a:solidFill>
              </a:rPr>
              <a:t>Retrieval Practice:  Lesson 9</a:t>
            </a:r>
            <a:endParaRPr lang="en-US" sz="2700" dirty="0">
              <a:solidFill>
                <a:schemeClr val="bg1"/>
              </a:solidFill>
            </a:endParaRPr>
          </a:p>
        </p:txBody>
      </p:sp>
      <p:sp>
        <p:nvSpPr>
          <p:cNvPr id="5" name="Rectangle 4">
            <a:extLst>
              <a:ext uri="{FF2B5EF4-FFF2-40B4-BE49-F238E27FC236}">
                <a16:creationId xmlns:a16="http://schemas.microsoft.com/office/drawing/2014/main" id="{ECF93CB6-897A-4E18-9A1C-EBE1749755A2}"/>
              </a:ext>
            </a:extLst>
          </p:cNvPr>
          <p:cNvSpPr/>
          <p:nvPr/>
        </p:nvSpPr>
        <p:spPr>
          <a:xfrm>
            <a:off x="6576580" y="6218091"/>
            <a:ext cx="2250937" cy="369332"/>
          </a:xfrm>
          <a:prstGeom prst="rect">
            <a:avLst/>
          </a:prstGeom>
        </p:spPr>
        <p:txBody>
          <a:bodyPr wrap="none">
            <a:spAutoFit/>
          </a:bodyPr>
          <a:lstStyle/>
          <a:p>
            <a:pPr lvl="0" algn="r"/>
            <a:r>
              <a:rPr lang="en-US" dirty="0">
                <a:solidFill>
                  <a:srgbClr val="FFDD00"/>
                </a:solidFill>
              </a:rPr>
              <a:t>Self-score: ______ /7</a:t>
            </a:r>
          </a:p>
        </p:txBody>
      </p:sp>
      <p:sp>
        <p:nvSpPr>
          <p:cNvPr id="2" name="TextBox 1">
            <a:extLst>
              <a:ext uri="{FF2B5EF4-FFF2-40B4-BE49-F238E27FC236}">
                <a16:creationId xmlns:a16="http://schemas.microsoft.com/office/drawing/2014/main" id="{CBB7B876-536E-44F3-8126-EB268849E679}"/>
              </a:ext>
            </a:extLst>
          </p:cNvPr>
          <p:cNvSpPr txBox="1"/>
          <p:nvPr/>
        </p:nvSpPr>
        <p:spPr>
          <a:xfrm>
            <a:off x="457200" y="770446"/>
            <a:ext cx="8564880" cy="5724644"/>
          </a:xfrm>
          <a:prstGeom prst="rect">
            <a:avLst/>
          </a:prstGeom>
          <a:noFill/>
        </p:spPr>
        <p:txBody>
          <a:bodyPr wrap="square" rtlCol="0">
            <a:spAutoFit/>
          </a:bodyPr>
          <a:lstStyle/>
          <a:p>
            <a:pPr marL="342900" indent="-342900">
              <a:buAutoNum type="arabicPeriod"/>
            </a:pPr>
            <a:r>
              <a:rPr lang="en-US" sz="2000" dirty="0">
                <a:solidFill>
                  <a:schemeClr val="bg1"/>
                </a:solidFill>
                <a:ea typeface="Calibri" panose="020F0502020204030204" pitchFamily="34" charset="0"/>
                <a:cs typeface="Times New Roman" panose="02020603050405020304" pitchFamily="18" charset="0"/>
              </a:rPr>
              <a:t>A </a:t>
            </a:r>
            <a:r>
              <a:rPr lang="en-US" sz="2000" b="1" dirty="0">
                <a:solidFill>
                  <a:srgbClr val="00B0F0"/>
                </a:solidFill>
                <a:ea typeface="Calibri" panose="020F0502020204030204" pitchFamily="34" charset="0"/>
                <a:cs typeface="Times New Roman" panose="02020603050405020304" pitchFamily="18" charset="0"/>
              </a:rPr>
              <a:t>pun</a:t>
            </a:r>
            <a:r>
              <a:rPr lang="en-US" sz="2000" dirty="0">
                <a:solidFill>
                  <a:schemeClr val="bg1"/>
                </a:solidFill>
                <a:ea typeface="Calibri" panose="020F0502020204030204" pitchFamily="34" charset="0"/>
                <a:cs typeface="Times New Roman" panose="02020603050405020304" pitchFamily="18" charset="0"/>
              </a:rPr>
              <a:t> is wordplay that makes a joke of different possible meanings of a word.  </a:t>
            </a:r>
          </a:p>
          <a:p>
            <a:pPr marL="800100" lvl="1" indent="-342900">
              <a:buAutoNum type="alphaLcPeriod"/>
            </a:pPr>
            <a:r>
              <a:rPr lang="en-US" dirty="0">
                <a:solidFill>
                  <a:schemeClr val="bg1"/>
                </a:solidFill>
                <a:ea typeface="Calibri" panose="020F0502020204030204" pitchFamily="34" charset="0"/>
                <a:cs typeface="Times New Roman" panose="02020603050405020304" pitchFamily="18" charset="0"/>
              </a:rPr>
              <a:t>Close Encounters of a Third Kind is a science fiction movie from the 1970s about aliens.  When Freak says Close Encounters of a Turd Kind , </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he</a:t>
            </a: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is making a </a:t>
            </a:r>
            <a:r>
              <a:rPr lang="en-US"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pun</a:t>
            </a: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swapping the word “third” from the movie title with a similar-sounding word (“turd”) to make a joke about their run in Tony D. and his gang.</a:t>
            </a:r>
          </a:p>
          <a:p>
            <a:pPr lvl="1"/>
            <a:endParaRPr lang="en-US" sz="14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buAutoNum type="arabicPeriod"/>
            </a:pP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An </a:t>
            </a:r>
            <a:r>
              <a:rPr lang="en-US" sz="2000" b="1"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allusion</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is a reference to a significant historical, literary, cultural, or political figure or idea.</a:t>
            </a:r>
          </a:p>
          <a:p>
            <a:endParaRPr lang="en-US" sz="14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buAutoNum type="arabicPeriod" startAt="3"/>
            </a:pP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The character </a:t>
            </a:r>
            <a:r>
              <a:rPr lang="en-US" sz="2000" b="1"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archetype</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hero is a plot element that recurs or repeats throughout literature and symbolizes something universal.</a:t>
            </a:r>
          </a:p>
          <a:p>
            <a:pPr marL="342900" indent="-342900">
              <a:buAutoNum type="arabicPeriod" startAt="3"/>
            </a:pPr>
            <a:endParaRPr lang="en-US" sz="14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buAutoNum type="arabicPeriod" startAt="3"/>
            </a:pPr>
            <a:r>
              <a:rPr lang="en-US" sz="2000" dirty="0">
                <a:solidFill>
                  <a:schemeClr val="bg1"/>
                </a:solidFill>
                <a:ea typeface="Calibri" panose="020F0502020204030204" pitchFamily="34" charset="0"/>
                <a:cs typeface="Times New Roman" panose="02020603050405020304" pitchFamily="18" charset="0"/>
              </a:rPr>
              <a:t>A </a:t>
            </a:r>
            <a:r>
              <a:rPr lang="en-US" sz="2000" b="1" dirty="0">
                <a:solidFill>
                  <a:srgbClr val="00B0F0"/>
                </a:solidFill>
                <a:ea typeface="Calibri" panose="020F0502020204030204" pitchFamily="34" charset="0"/>
                <a:cs typeface="Times New Roman" panose="02020603050405020304" pitchFamily="18" charset="0"/>
              </a:rPr>
              <a:t>quest</a:t>
            </a:r>
            <a:r>
              <a:rPr lang="en-US" sz="2000" dirty="0">
                <a:solidFill>
                  <a:schemeClr val="bg1"/>
                </a:solidFill>
                <a:ea typeface="Calibri" panose="020F0502020204030204" pitchFamily="34" charset="0"/>
                <a:cs typeface="Times New Roman" panose="02020603050405020304" pitchFamily="18" charset="0"/>
              </a:rPr>
              <a:t> is a long or difficult journey or search for important knowledge or items.</a:t>
            </a:r>
          </a:p>
          <a:p>
            <a:pPr marL="342900" indent="-342900">
              <a:buAutoNum type="arabicPeriod" startAt="3"/>
            </a:pPr>
            <a:endParaRPr lang="en-US" sz="1400" dirty="0">
              <a:solidFill>
                <a:schemeClr val="bg1"/>
              </a:solidFill>
              <a:ea typeface="Calibri" panose="020F0502020204030204" pitchFamily="34" charset="0"/>
              <a:cs typeface="Times New Roman" panose="02020603050405020304" pitchFamily="18" charset="0"/>
            </a:endParaRPr>
          </a:p>
          <a:p>
            <a:r>
              <a:rPr lang="en-US" sz="2000" dirty="0">
                <a:solidFill>
                  <a:schemeClr val="bg1"/>
                </a:solidFill>
                <a:ea typeface="Calibri" panose="020F0502020204030204" pitchFamily="34" charset="0"/>
                <a:cs typeface="Times New Roman" panose="02020603050405020304" pitchFamily="18" charset="0"/>
              </a:rPr>
              <a:t>5.  </a:t>
            </a:r>
            <a:r>
              <a:rPr lang="en-US" sz="2000" b="1" dirty="0">
                <a:solidFill>
                  <a:srgbClr val="00B0F0"/>
                </a:solidFill>
                <a:ea typeface="Calibri" panose="020F0502020204030204" pitchFamily="34" charset="0"/>
                <a:cs typeface="Times New Roman" panose="02020603050405020304" pitchFamily="18" charset="0"/>
              </a:rPr>
              <a:t>King Arthur </a:t>
            </a:r>
            <a:r>
              <a:rPr lang="en-US" sz="2000" dirty="0">
                <a:solidFill>
                  <a:schemeClr val="bg1"/>
                </a:solidFill>
                <a:ea typeface="Calibri" panose="020F0502020204030204" pitchFamily="34" charset="0"/>
                <a:cs typeface="Times New Roman" panose="02020603050405020304" pitchFamily="18" charset="0"/>
              </a:rPr>
              <a:t>sent his knights on </a:t>
            </a:r>
            <a:r>
              <a:rPr lang="en-US" sz="2000" b="1" dirty="0">
                <a:solidFill>
                  <a:srgbClr val="00B0F0"/>
                </a:solidFill>
                <a:ea typeface="Calibri" panose="020F0502020204030204" pitchFamily="34" charset="0"/>
                <a:cs typeface="Times New Roman" panose="02020603050405020304" pitchFamily="18" charset="0"/>
              </a:rPr>
              <a:t>quests</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to prove themselves by  demonstrating their bravery and skill and show that they deserve to be knights. </a:t>
            </a:r>
            <a:endParaRPr lang="en-US" sz="2000" dirty="0">
              <a:solidFill>
                <a:schemeClr val="bg1"/>
              </a:solidFill>
              <a:ea typeface="Calibri" panose="020F0502020204030204" pitchFamily="34" charset="0"/>
              <a:cs typeface="Times New Roman" panose="02020603050405020304" pitchFamily="18" charset="0"/>
            </a:endParaRPr>
          </a:p>
          <a:p>
            <a:pPr marL="342900" indent="-342900">
              <a:buAutoNum type="arabicPeriod" startAt="3"/>
            </a:pPr>
            <a:endParaRPr lang="en-US"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7272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31312" y="0"/>
            <a:ext cx="5655330" cy="836525"/>
          </a:xfrm>
          <a:noFill/>
        </p:spPr>
        <p:txBody>
          <a:bodyPr>
            <a:normAutofit fontScale="90000"/>
          </a:bodyPr>
          <a:lstStyle/>
          <a:p>
            <a:pPr algn="ctr" eaLnBrk="1" hangingPunct="1"/>
            <a:r>
              <a:rPr lang="en-US" sz="2700" dirty="0">
                <a:solidFill>
                  <a:schemeClr val="tx2"/>
                </a:solidFill>
              </a:rPr>
              <a:t>Retrieval Practice:  Lesson 9</a:t>
            </a:r>
            <a:br>
              <a:rPr lang="en-US" sz="2700" dirty="0">
                <a:solidFill>
                  <a:schemeClr val="tx2"/>
                </a:solidFill>
              </a:rPr>
            </a:br>
            <a:r>
              <a:rPr lang="en-US" sz="2700" dirty="0">
                <a:solidFill>
                  <a:schemeClr val="tx2"/>
                </a:solidFill>
              </a:rPr>
              <a:t>(continued)</a:t>
            </a:r>
            <a:endParaRPr lang="en-US" sz="2700" dirty="0">
              <a:solidFill>
                <a:schemeClr val="bg1"/>
              </a:solidFill>
            </a:endParaRPr>
          </a:p>
        </p:txBody>
      </p:sp>
      <p:sp>
        <p:nvSpPr>
          <p:cNvPr id="5" name="Rectangle 4">
            <a:extLst>
              <a:ext uri="{FF2B5EF4-FFF2-40B4-BE49-F238E27FC236}">
                <a16:creationId xmlns:a16="http://schemas.microsoft.com/office/drawing/2014/main" id="{ECF93CB6-897A-4E18-9A1C-EBE1749755A2}"/>
              </a:ext>
            </a:extLst>
          </p:cNvPr>
          <p:cNvSpPr/>
          <p:nvPr/>
        </p:nvSpPr>
        <p:spPr>
          <a:xfrm>
            <a:off x="6576580" y="6218091"/>
            <a:ext cx="2250937" cy="369332"/>
          </a:xfrm>
          <a:prstGeom prst="rect">
            <a:avLst/>
          </a:prstGeom>
        </p:spPr>
        <p:txBody>
          <a:bodyPr wrap="none">
            <a:spAutoFit/>
          </a:bodyPr>
          <a:lstStyle/>
          <a:p>
            <a:pPr lvl="0" algn="r"/>
            <a:r>
              <a:rPr lang="en-US" dirty="0">
                <a:solidFill>
                  <a:srgbClr val="FFDD00"/>
                </a:solidFill>
              </a:rPr>
              <a:t>Self-score: ______ /7</a:t>
            </a:r>
          </a:p>
        </p:txBody>
      </p:sp>
      <p:sp>
        <p:nvSpPr>
          <p:cNvPr id="2" name="TextBox 1">
            <a:extLst>
              <a:ext uri="{FF2B5EF4-FFF2-40B4-BE49-F238E27FC236}">
                <a16:creationId xmlns:a16="http://schemas.microsoft.com/office/drawing/2014/main" id="{CBB7B876-536E-44F3-8126-EB268849E679}"/>
              </a:ext>
            </a:extLst>
          </p:cNvPr>
          <p:cNvSpPr txBox="1"/>
          <p:nvPr/>
        </p:nvSpPr>
        <p:spPr>
          <a:xfrm>
            <a:off x="866633" y="770446"/>
            <a:ext cx="7410734" cy="1938992"/>
          </a:xfrm>
          <a:prstGeom prst="rect">
            <a:avLst/>
          </a:prstGeom>
          <a:noFill/>
        </p:spPr>
        <p:txBody>
          <a:bodyPr wrap="square" rtlCol="0">
            <a:spAutoFit/>
          </a:bodyPr>
          <a:lstStyle/>
          <a:p>
            <a:pPr marL="342900" indent="-342900">
              <a:buAutoNum type="arabicPeriod" startAt="6"/>
            </a:pPr>
            <a:r>
              <a:rPr lang="en-US" sz="2000" dirty="0">
                <a:solidFill>
                  <a:schemeClr val="bg1"/>
                </a:solidFill>
                <a:ea typeface="Calibri" panose="020F0502020204030204" pitchFamily="34" charset="0"/>
                <a:cs typeface="Times New Roman" panose="02020603050405020304" pitchFamily="18" charset="0"/>
              </a:rPr>
              <a:t>When a </a:t>
            </a:r>
            <a:r>
              <a:rPr lang="en-US" sz="2000" b="1" dirty="0">
                <a:solidFill>
                  <a:srgbClr val="00B0F0"/>
                </a:solidFill>
                <a:ea typeface="Calibri" panose="020F0502020204030204" pitchFamily="34" charset="0"/>
                <a:cs typeface="Times New Roman" panose="02020603050405020304" pitchFamily="18" charset="0"/>
              </a:rPr>
              <a:t>narrator</a:t>
            </a:r>
            <a:r>
              <a:rPr lang="en-US" sz="2000" dirty="0">
                <a:solidFill>
                  <a:schemeClr val="bg1"/>
                </a:solidFill>
                <a:ea typeface="Calibri" panose="020F0502020204030204" pitchFamily="34" charset="0"/>
                <a:cs typeface="Times New Roman" panose="02020603050405020304" pitchFamily="18" charset="0"/>
              </a:rPr>
              <a:t> is </a:t>
            </a:r>
            <a:r>
              <a:rPr lang="en-US" sz="2000" b="1" dirty="0">
                <a:solidFill>
                  <a:srgbClr val="00B0F0"/>
                </a:solidFill>
                <a:ea typeface="Calibri" panose="020F0502020204030204" pitchFamily="34" charset="0"/>
                <a:cs typeface="Times New Roman" panose="02020603050405020304" pitchFamily="18" charset="0"/>
              </a:rPr>
              <a:t>unreliable</a:t>
            </a:r>
            <a:r>
              <a:rPr lang="en-US" sz="2000" dirty="0">
                <a:solidFill>
                  <a:schemeClr val="bg1"/>
                </a:solidFill>
                <a:ea typeface="Calibri" panose="020F0502020204030204" pitchFamily="34" charset="0"/>
                <a:cs typeface="Times New Roman" panose="02020603050405020304" pitchFamily="18" charset="0"/>
              </a:rPr>
              <a:t> we cannot trust their version of events.  They may not be accurate as the narrator is only telling us his version of events and they can be altered by emotion and experience.</a:t>
            </a:r>
          </a:p>
          <a:p>
            <a:endParaRPr lang="en-US" sz="2000" dirty="0">
              <a:solidFill>
                <a:schemeClr val="bg1"/>
              </a:solidFill>
              <a:ea typeface="Calibri" panose="020F0502020204030204" pitchFamily="34" charset="0"/>
              <a:cs typeface="Times New Roman" panose="02020603050405020304" pitchFamily="18" charset="0"/>
            </a:endParaRPr>
          </a:p>
          <a:p>
            <a:r>
              <a:rPr lang="en-US" sz="2000" dirty="0">
                <a:solidFill>
                  <a:schemeClr val="bg1"/>
                </a:solidFill>
                <a:ea typeface="Calibri" panose="020F0502020204030204" pitchFamily="34" charset="0"/>
                <a:cs typeface="Times New Roman" panose="02020603050405020304" pitchFamily="18" charset="0"/>
              </a:rPr>
              <a:t>7.  </a:t>
            </a:r>
            <a:r>
              <a:rPr lang="en-US" sz="2000" b="1" dirty="0">
                <a:solidFill>
                  <a:srgbClr val="00B0F0"/>
                </a:solidFill>
                <a:ea typeface="Calibri" panose="020F0502020204030204" pitchFamily="34" charset="0"/>
                <a:cs typeface="Times New Roman" panose="02020603050405020304" pitchFamily="18" charset="0"/>
              </a:rPr>
              <a:t>Hyperbole</a:t>
            </a:r>
            <a:r>
              <a:rPr lang="en-US" sz="2000" dirty="0">
                <a:solidFill>
                  <a:schemeClr val="bg1"/>
                </a:solidFill>
                <a:ea typeface="Calibri" panose="020F0502020204030204" pitchFamily="34" charset="0"/>
                <a:cs typeface="Times New Roman" panose="02020603050405020304" pitchFamily="18" charset="0"/>
              </a:rPr>
              <a:t> is extreme exaggeration used to create emphasis. </a:t>
            </a:r>
          </a:p>
        </p:txBody>
      </p:sp>
    </p:spTree>
    <p:extLst>
      <p:ext uri="{BB962C8B-B14F-4D97-AF65-F5344CB8AC3E}">
        <p14:creationId xmlns:p14="http://schemas.microsoft.com/office/powerpoint/2010/main" val="778241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43818"/>
            <a:ext cx="5655330" cy="836525"/>
          </a:xfrm>
          <a:noFill/>
        </p:spPr>
        <p:txBody>
          <a:bodyPr>
            <a:normAutofit fontScale="90000"/>
          </a:bodyPr>
          <a:lstStyle/>
          <a:p>
            <a:pPr algn="ctr" eaLnBrk="1" hangingPunct="1"/>
            <a:r>
              <a:rPr lang="en-US" sz="2700" dirty="0">
                <a:solidFill>
                  <a:schemeClr val="tx2"/>
                </a:solidFill>
              </a:rPr>
              <a:t>Retrieval Practice Answers:  Lesson 12 	</a:t>
            </a:r>
          </a:p>
        </p:txBody>
      </p:sp>
      <p:sp>
        <p:nvSpPr>
          <p:cNvPr id="3" name="TextBox 2">
            <a:extLst>
              <a:ext uri="{FF2B5EF4-FFF2-40B4-BE49-F238E27FC236}">
                <a16:creationId xmlns:a16="http://schemas.microsoft.com/office/drawing/2014/main" id="{00613E7B-F47E-4E01-ABFE-D8A55D67CFE2}"/>
              </a:ext>
            </a:extLst>
          </p:cNvPr>
          <p:cNvSpPr txBox="1"/>
          <p:nvPr/>
        </p:nvSpPr>
        <p:spPr>
          <a:xfrm>
            <a:off x="375530" y="869163"/>
            <a:ext cx="8616070" cy="5016758"/>
          </a:xfrm>
          <a:prstGeom prst="rect">
            <a:avLst/>
          </a:prstGeom>
          <a:noFill/>
        </p:spPr>
        <p:txBody>
          <a:bodyPr wrap="square" rtlCol="0">
            <a:spAutoFit/>
          </a:bodyPr>
          <a:lstStyle/>
          <a:p>
            <a:pPr marL="342900" lvl="0" indent="-342900">
              <a:buFont typeface="+mj-lt"/>
              <a:buAutoNum type="arabicPeriod"/>
            </a:pPr>
            <a:r>
              <a:rPr lang="en-US" sz="2000" dirty="0">
                <a:solidFill>
                  <a:schemeClr val="bg1"/>
                </a:solidFill>
              </a:rPr>
              <a:t>In psychology, what is a </a:t>
            </a:r>
            <a:r>
              <a:rPr lang="en-US" sz="2000" b="1" dirty="0">
                <a:solidFill>
                  <a:srgbClr val="00B0F0"/>
                </a:solidFill>
              </a:rPr>
              <a:t>defense mechanism</a:t>
            </a:r>
            <a:r>
              <a:rPr lang="en-US" sz="2000" dirty="0">
                <a:solidFill>
                  <a:schemeClr val="bg1"/>
                </a:solidFill>
              </a:rPr>
              <a:t>? </a:t>
            </a:r>
          </a:p>
          <a:p>
            <a:pPr marL="342900" lvl="0" indent="-342900">
              <a:buFont typeface="+mj-lt"/>
              <a:buAutoNum type="arabicPeriod"/>
            </a:pPr>
            <a:endParaRPr lang="en-US" sz="2000" dirty="0">
              <a:solidFill>
                <a:schemeClr val="bg1"/>
              </a:solidFill>
            </a:endParaRPr>
          </a:p>
          <a:p>
            <a:pPr marL="342900" lvl="0" indent="-342900">
              <a:buFont typeface="+mj-lt"/>
              <a:buAutoNum type="arabicPeriod"/>
            </a:pPr>
            <a:r>
              <a:rPr lang="en-US" sz="2000" dirty="0">
                <a:solidFill>
                  <a:schemeClr val="bg1"/>
                </a:solidFill>
              </a:rPr>
              <a:t>What is </a:t>
            </a:r>
            <a:r>
              <a:rPr lang="en-US" sz="2000" b="1" dirty="0">
                <a:solidFill>
                  <a:srgbClr val="00B0F0"/>
                </a:solidFill>
              </a:rPr>
              <a:t>foreshadowing</a:t>
            </a:r>
            <a:r>
              <a:rPr lang="en-US" sz="2000" dirty="0">
                <a:solidFill>
                  <a:schemeClr val="bg1"/>
                </a:solidFill>
              </a:rPr>
              <a:t>?</a:t>
            </a:r>
          </a:p>
          <a:p>
            <a:pPr marL="342900" lvl="0" indent="-342900">
              <a:buFont typeface="+mj-lt"/>
              <a:buAutoNum type="arabicPeriod"/>
            </a:pPr>
            <a:endParaRPr lang="en-US" sz="2000" dirty="0">
              <a:solidFill>
                <a:schemeClr val="bg1"/>
              </a:solidFill>
            </a:endParaRPr>
          </a:p>
          <a:p>
            <a:pPr marL="342900" lvl="0" indent="-342900">
              <a:buFont typeface="+mj-lt"/>
              <a:buAutoNum type="arabicPeriod"/>
            </a:pPr>
            <a:r>
              <a:rPr lang="en-US" sz="2000" dirty="0">
                <a:solidFill>
                  <a:schemeClr val="bg1"/>
                </a:solidFill>
              </a:rPr>
              <a:t>Give one example of </a:t>
            </a:r>
            <a:r>
              <a:rPr lang="en-US" sz="2000" b="1" dirty="0">
                <a:solidFill>
                  <a:srgbClr val="00B0F0"/>
                </a:solidFill>
              </a:rPr>
              <a:t>foreshadowing</a:t>
            </a:r>
            <a:r>
              <a:rPr lang="en-US" sz="2000" dirty="0">
                <a:solidFill>
                  <a:schemeClr val="bg1"/>
                </a:solidFill>
              </a:rPr>
              <a:t> in the novel so far.</a:t>
            </a:r>
          </a:p>
          <a:p>
            <a:pPr marL="342900" lvl="0" indent="-342900">
              <a:buFont typeface="+mj-lt"/>
              <a:buAutoNum type="arabicPeriod"/>
            </a:pPr>
            <a:endParaRPr lang="en-US" sz="2000" dirty="0">
              <a:solidFill>
                <a:schemeClr val="bg1"/>
              </a:solidFill>
            </a:endParaRPr>
          </a:p>
          <a:p>
            <a:pPr marL="342900" lvl="0" indent="-342900">
              <a:buFont typeface="+mj-lt"/>
              <a:buAutoNum type="arabicPeriod"/>
            </a:pPr>
            <a:r>
              <a:rPr lang="en-US" sz="2000" dirty="0">
                <a:solidFill>
                  <a:schemeClr val="bg1"/>
                </a:solidFill>
              </a:rPr>
              <a:t>What does it mean to be an </a:t>
            </a:r>
            <a:r>
              <a:rPr lang="en-US" sz="2000" b="1" dirty="0">
                <a:solidFill>
                  <a:srgbClr val="00B0F0"/>
                </a:solidFill>
              </a:rPr>
              <a:t>archetypa</a:t>
            </a:r>
            <a:r>
              <a:rPr lang="en-US" sz="2000" dirty="0">
                <a:solidFill>
                  <a:schemeClr val="bg1"/>
                </a:solidFill>
              </a:rPr>
              <a:t>l villain?</a:t>
            </a:r>
          </a:p>
          <a:p>
            <a:pPr marL="342900" lvl="0" indent="-342900">
              <a:buFont typeface="+mj-lt"/>
              <a:buAutoNum type="arabicPeriod"/>
            </a:pPr>
            <a:endParaRPr lang="en-US" sz="2000" dirty="0">
              <a:solidFill>
                <a:schemeClr val="bg1"/>
              </a:solidFill>
            </a:endParaRPr>
          </a:p>
          <a:p>
            <a:pPr marL="342900" lvl="0" indent="-342900">
              <a:buFont typeface="+mj-lt"/>
              <a:buAutoNum type="arabicPeriod"/>
            </a:pPr>
            <a:r>
              <a:rPr lang="en-US" sz="2000" dirty="0">
                <a:solidFill>
                  <a:schemeClr val="bg1"/>
                </a:solidFill>
              </a:rPr>
              <a:t>What is the difference between a </a:t>
            </a:r>
            <a:r>
              <a:rPr lang="en-US" sz="2000" b="1" dirty="0">
                <a:solidFill>
                  <a:srgbClr val="00B0F0"/>
                </a:solidFill>
              </a:rPr>
              <a:t>physical disability </a:t>
            </a:r>
            <a:r>
              <a:rPr lang="en-US" sz="2000" dirty="0">
                <a:solidFill>
                  <a:schemeClr val="bg1"/>
                </a:solidFill>
              </a:rPr>
              <a:t>and a </a:t>
            </a:r>
            <a:r>
              <a:rPr lang="en-US" sz="2000" b="1" dirty="0">
                <a:solidFill>
                  <a:srgbClr val="00B0F0"/>
                </a:solidFill>
              </a:rPr>
              <a:t>mental  disability</a:t>
            </a:r>
            <a:r>
              <a:rPr lang="en-US" sz="2000" dirty="0">
                <a:solidFill>
                  <a:schemeClr val="bg1"/>
                </a:solidFill>
              </a:rPr>
              <a:t>?</a:t>
            </a:r>
          </a:p>
          <a:p>
            <a:pPr marL="342900" lvl="0" indent="-342900">
              <a:buFont typeface="+mj-lt"/>
              <a:buAutoNum type="arabicPeriod"/>
            </a:pPr>
            <a:endParaRPr lang="en-US" sz="2000" dirty="0">
              <a:solidFill>
                <a:schemeClr val="bg1"/>
              </a:solidFill>
            </a:endParaRPr>
          </a:p>
          <a:p>
            <a:pPr marL="342900" lvl="0" indent="-342900">
              <a:buFont typeface="+mj-lt"/>
              <a:buAutoNum type="arabicPeriod"/>
            </a:pPr>
            <a:r>
              <a:rPr lang="en-US" sz="2000" dirty="0">
                <a:solidFill>
                  <a:schemeClr val="bg1"/>
                </a:solidFill>
              </a:rPr>
              <a:t>How does becoming Freak the Mighty help both Kevin </a:t>
            </a:r>
          </a:p>
          <a:p>
            <a:pPr lvl="0"/>
            <a:r>
              <a:rPr lang="en-US" sz="2000" dirty="0">
                <a:solidFill>
                  <a:schemeClr val="bg1"/>
                </a:solidFill>
              </a:rPr>
              <a:t>      and Max overcome their </a:t>
            </a:r>
            <a:r>
              <a:rPr lang="en-US" sz="2000" b="1" dirty="0">
                <a:solidFill>
                  <a:srgbClr val="00B0F0"/>
                </a:solidFill>
              </a:rPr>
              <a:t>disabilities</a:t>
            </a:r>
            <a:r>
              <a:rPr lang="en-US" sz="2000" dirty="0">
                <a:solidFill>
                  <a:schemeClr val="bg1"/>
                </a:solidFill>
              </a:rPr>
              <a:t>?</a:t>
            </a:r>
          </a:p>
          <a:p>
            <a:pPr marL="342900" lvl="0" indent="-342900">
              <a:buFont typeface="+mj-lt"/>
              <a:buAutoNum type="arabicPeriod"/>
            </a:pPr>
            <a:endParaRPr lang="en-US" sz="2000" dirty="0">
              <a:solidFill>
                <a:schemeClr val="bg1"/>
              </a:solidFill>
            </a:endParaRPr>
          </a:p>
          <a:p>
            <a:pPr lvl="0"/>
            <a:r>
              <a:rPr lang="en-US" sz="2000" dirty="0">
                <a:solidFill>
                  <a:schemeClr val="bg1"/>
                </a:solidFill>
              </a:rPr>
              <a:t>7.  What does it mean that Freak wants to become the first </a:t>
            </a:r>
          </a:p>
          <a:p>
            <a:pPr lvl="0"/>
            <a:r>
              <a:rPr lang="en-US" sz="2000" dirty="0">
                <a:solidFill>
                  <a:schemeClr val="bg1"/>
                </a:solidFill>
              </a:rPr>
              <a:t>      “</a:t>
            </a:r>
            <a:r>
              <a:rPr lang="en-US" sz="2000" b="1" dirty="0" err="1">
                <a:solidFill>
                  <a:srgbClr val="00B0F0"/>
                </a:solidFill>
              </a:rPr>
              <a:t>bionically</a:t>
            </a:r>
            <a:r>
              <a:rPr lang="en-US" sz="2000" dirty="0">
                <a:solidFill>
                  <a:schemeClr val="bg1"/>
                </a:solidFill>
              </a:rPr>
              <a:t> improved human”?</a:t>
            </a:r>
          </a:p>
        </p:txBody>
      </p:sp>
      <p:sp>
        <p:nvSpPr>
          <p:cNvPr id="4" name="Rectangle 3">
            <a:extLst>
              <a:ext uri="{FF2B5EF4-FFF2-40B4-BE49-F238E27FC236}">
                <a16:creationId xmlns:a16="http://schemas.microsoft.com/office/drawing/2014/main" id="{9584543E-C012-4056-A6A2-C1377CFBA1D4}"/>
              </a:ext>
            </a:extLst>
          </p:cNvPr>
          <p:cNvSpPr/>
          <p:nvPr/>
        </p:nvSpPr>
        <p:spPr>
          <a:xfrm>
            <a:off x="6576580" y="6218091"/>
            <a:ext cx="2250937" cy="369332"/>
          </a:xfrm>
          <a:prstGeom prst="rect">
            <a:avLst/>
          </a:prstGeom>
        </p:spPr>
        <p:txBody>
          <a:bodyPr wrap="none">
            <a:spAutoFit/>
          </a:bodyPr>
          <a:lstStyle/>
          <a:p>
            <a:pPr lvl="0" algn="r"/>
            <a:r>
              <a:rPr lang="en-US" dirty="0">
                <a:solidFill>
                  <a:srgbClr val="FFDD00"/>
                </a:solidFill>
              </a:rPr>
              <a:t>Self-score: ______ /6</a:t>
            </a:r>
          </a:p>
        </p:txBody>
      </p:sp>
      <p:sp>
        <p:nvSpPr>
          <p:cNvPr id="5" name="Explosion: 8 Points 4">
            <a:extLst>
              <a:ext uri="{FF2B5EF4-FFF2-40B4-BE49-F238E27FC236}">
                <a16:creationId xmlns:a16="http://schemas.microsoft.com/office/drawing/2014/main" id="{48F3CBAC-49AE-47EA-AA00-46F2B9090310}"/>
              </a:ext>
            </a:extLst>
          </p:cNvPr>
          <p:cNvSpPr/>
          <p:nvPr/>
        </p:nvSpPr>
        <p:spPr>
          <a:xfrm>
            <a:off x="6460569" y="3826621"/>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3696409933"/>
      </p:ext>
    </p:extLst>
  </p:cSld>
  <p:clrMapOvr>
    <a:masterClrMapping/>
  </p:clrMapOvr>
</p:sld>
</file>

<file path=ppt/theme/theme1.xml><?xml version="1.0" encoding="utf-8"?>
<a:theme xmlns:a="http://schemas.openxmlformats.org/drawingml/2006/main" name="USI">
  <a:themeElements>
    <a:clrScheme name="Uncommon Schools">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25239</TotalTime>
  <Words>2280</Words>
  <Application>Microsoft Office PowerPoint</Application>
  <PresentationFormat>On-screen Show (4:3)</PresentationFormat>
  <Paragraphs>223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Franklin Gothic Book</vt:lpstr>
      <vt:lpstr>Franklin Gothic Medium</vt:lpstr>
      <vt:lpstr>Verdana</vt:lpstr>
      <vt:lpstr>USI</vt:lpstr>
      <vt:lpstr>Retrieval Practice Freak the Mighty</vt:lpstr>
      <vt:lpstr>Retrieval Practice: Lesson 3 </vt:lpstr>
      <vt:lpstr>Retrieval Practice Answers: Lesson 3</vt:lpstr>
      <vt:lpstr>Retrieval Practice:  Lesson 6</vt:lpstr>
      <vt:lpstr>Retrieval Practice Answers:  Lesson 6</vt:lpstr>
      <vt:lpstr>Retrieval Practice:  Lesson 9</vt:lpstr>
      <vt:lpstr>Retrieval Practice:  Lesson 9</vt:lpstr>
      <vt:lpstr>Retrieval Practice:  Lesson 9 (continued)</vt:lpstr>
      <vt:lpstr>Retrieval Practice Answers:  Lesson 12  </vt:lpstr>
      <vt:lpstr>Retrieval Practice Answers:  Lesson 12  </vt:lpstr>
      <vt:lpstr>Retrieval Practice Answers:  Lesson 12 (continued)  </vt:lpstr>
      <vt:lpstr>Retrieval Practice Answers:  Lesson 17  </vt:lpstr>
      <vt:lpstr>Retrieval Practice Answers:  Lesson 17  </vt:lpstr>
      <vt:lpstr>Retrieval Practice Answers:  Lesson 17 (continued)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Jaimie Brillante</dc:creator>
  <cp:lastModifiedBy>Jaimie Brillante</cp:lastModifiedBy>
  <cp:revision>84</cp:revision>
  <dcterms:created xsi:type="dcterms:W3CDTF">2020-07-09T13:53:08Z</dcterms:created>
  <dcterms:modified xsi:type="dcterms:W3CDTF">2021-05-04T17:28:49Z</dcterms:modified>
</cp:coreProperties>
</file>