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25"/>
  </p:notesMasterIdLst>
  <p:sldIdLst>
    <p:sldId id="1073" r:id="rId2"/>
    <p:sldId id="1074" r:id="rId3"/>
    <p:sldId id="1093" r:id="rId4"/>
    <p:sldId id="1078" r:id="rId5"/>
    <p:sldId id="1094" r:id="rId6"/>
    <p:sldId id="1075" r:id="rId7"/>
    <p:sldId id="1095" r:id="rId8"/>
    <p:sldId id="1085" r:id="rId9"/>
    <p:sldId id="1096" r:id="rId10"/>
    <p:sldId id="1076" r:id="rId11"/>
    <p:sldId id="1097" r:id="rId12"/>
    <p:sldId id="1080" r:id="rId13"/>
    <p:sldId id="1098" r:id="rId14"/>
    <p:sldId id="1077" r:id="rId15"/>
    <p:sldId id="1081" r:id="rId16"/>
    <p:sldId id="1086" r:id="rId17"/>
    <p:sldId id="1099" r:id="rId18"/>
    <p:sldId id="1087" r:id="rId19"/>
    <p:sldId id="1100" r:id="rId20"/>
    <p:sldId id="1088" r:id="rId21"/>
    <p:sldId id="1101" r:id="rId22"/>
    <p:sldId id="1089" r:id="rId23"/>
    <p:sldId id="110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265" autoAdjust="0"/>
    <p:restoredTop sz="77136" autoAdjust="0"/>
  </p:normalViewPr>
  <p:slideViewPr>
    <p:cSldViewPr snapToGrid="0">
      <p:cViewPr varScale="1">
        <p:scale>
          <a:sx n="66" d="100"/>
          <a:sy n="66" d="100"/>
        </p:scale>
        <p:origin x="1349"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A58FB4-961A-4B9D-AF1E-28E719AB7D3A}" type="datetimeFigureOut">
              <a:rPr lang="en-US" smtClean="0"/>
              <a:t>7/30/2020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8236B4-BDDC-4FB7-8889-15A1241A04E6}" type="slidenum">
              <a:rPr lang="en-US" smtClean="0"/>
              <a:t>‹#›</a:t>
            </a:fld>
            <a:endParaRPr lang="en-US"/>
          </a:p>
        </p:txBody>
      </p:sp>
    </p:spTree>
    <p:extLst>
      <p:ext uri="{BB962C8B-B14F-4D97-AF65-F5344CB8AC3E}">
        <p14:creationId xmlns:p14="http://schemas.microsoft.com/office/powerpoint/2010/main" val="1155560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Welcome! We are thrilled that are using our retrieval practice resource for </a:t>
            </a:r>
            <a:r>
              <a:rPr lang="en-US" sz="1000" i="1" dirty="0">
                <a:latin typeface="Arial" charset="0"/>
              </a:rPr>
              <a:t>The House on Mango Street </a:t>
            </a:r>
            <a:r>
              <a:rPr lang="en-US" sz="1000" dirty="0">
                <a:latin typeface="Arial" charset="0"/>
              </a:rPr>
              <a:t>Curriculum Unit.  </a:t>
            </a:r>
          </a:p>
          <a:p>
            <a:r>
              <a:rPr lang="en-US" sz="1200" b="1" kern="1200" dirty="0">
                <a:solidFill>
                  <a:schemeClr val="tx1"/>
                </a:solidFill>
                <a:effectLst/>
                <a:latin typeface="+mn-lt"/>
                <a:ea typeface="+mn-ea"/>
                <a:cs typeface="+mn-cs"/>
              </a:rPr>
              <a:t>Retrieval Practice</a:t>
            </a:r>
          </a:p>
          <a:p>
            <a:r>
              <a:rPr lang="en-US" sz="1200" kern="1200" dirty="0">
                <a:solidFill>
                  <a:schemeClr val="tx1"/>
                </a:solidFill>
                <a:effectLst/>
                <a:latin typeface="+mn-lt"/>
                <a:ea typeface="+mn-ea"/>
                <a:cs typeface="+mn-cs"/>
              </a:rPr>
              <a:t>Retrieval Practice is an academic system in which you ask students questions designed to help encode key knowledge into long-term memory. These questions draw on knowledge from the Knowledge Organizer, the novel itself, or recently read embedded texts.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Tips for Planning &amp; Implementation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Plan your target response for each Retrieval Practice question. You might note these responses in your teacher-created version of the student packet or simply print out this RP deck.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Decide how students will respond to each Active Practice question: Turn and Talk, Cold Call, Raise Hands, Everybody Writes. Students do not need to write the response for every Retrieval Practice question.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activity is designed to be fast and energetic with little discussion. The purpose is the retrieval. This helps encode the information in long term memory. A common mistake is to spend time discussing answers to these questions. If students are dying to discuss, it is of course permissible from time to time but doing so is likely to disrupt lesson timings. Occasionally, teachers may choose to engage in brief discussion based on data or to leverage student enthusiasm, but the focus of this section of the lesson should be quick, efficient, and accurate practice.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You will find two slides per retrieval practice.  The first slide lists the questions.  The second slide lists the answers.   Each slide is labeled at the top with the lesson number.  Within this deck you will find retrieval practice for lessons 4, 8, 13, 19, and 25.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Arial" charset="0"/>
              </a:rPr>
              <a:t>We currently have included timestamps for each set of questions but know that you may modify these timestamps depending on the needs of your students and length of your ELA block. Ideally, you want to ensure retrieval practice (both worktime and review) takes only 10 minutes.</a:t>
            </a:r>
          </a:p>
          <a:p>
            <a:pPr eaLnBrk="1" hangingPunct="1"/>
            <a:endParaRPr lang="en-US" sz="1000" b="1" dirty="0">
              <a:latin typeface="Arial" charset="0"/>
            </a:endParaRPr>
          </a:p>
          <a:p>
            <a:pPr eaLnBrk="1" hangingPunct="1"/>
            <a:r>
              <a:rPr lang="en-US" sz="1000" b="1" dirty="0">
                <a:latin typeface="Arial" charset="0"/>
              </a:rPr>
              <a:t>Things to note:</a:t>
            </a:r>
          </a:p>
          <a:p>
            <a:pPr marL="228600" indent="-228600" eaLnBrk="1" hangingPunct="1">
              <a:buAutoNum type="arabicParenR"/>
            </a:pPr>
            <a:r>
              <a:rPr lang="en-US" sz="1000" b="0" dirty="0">
                <a:latin typeface="Arial" charset="0"/>
              </a:rPr>
              <a:t>Key terms from the knowledge organizer are written in blue.</a:t>
            </a:r>
          </a:p>
          <a:p>
            <a:pPr marL="228600" indent="-228600" eaLnBrk="1" hangingPunct="1">
              <a:buAutoNum type="arabicParenR"/>
            </a:pPr>
            <a:r>
              <a:rPr lang="en-US" sz="1000" b="0" dirty="0">
                <a:latin typeface="Arial" charset="0"/>
              </a:rPr>
              <a:t>Answers are written with key ideas or vocabulary in gold.</a:t>
            </a:r>
          </a:p>
          <a:p>
            <a:pPr marL="228600" indent="-228600" eaLnBrk="1" hangingPunct="1">
              <a:buAutoNum type="arabicParenR"/>
            </a:pPr>
            <a:r>
              <a:rPr lang="en-US" sz="1000" b="0" dirty="0">
                <a:latin typeface="Arial" charset="0"/>
              </a:rPr>
              <a:t>Answers which require examples from the teacher are noted in red.  Additional examples are sometimes listed in the notes section of the slide.</a:t>
            </a:r>
          </a:p>
          <a:p>
            <a:pPr marL="228600" indent="-228600" eaLnBrk="1" hangingPunct="1">
              <a:buAutoNum type="arabicParenR"/>
            </a:pPr>
            <a:r>
              <a:rPr lang="en-US" sz="1000" b="0" dirty="0">
                <a:latin typeface="Arial" charset="0"/>
              </a:rPr>
              <a:t>Each retrieval practice is designed to be student self-scoring with each question worth 1 point unless otherwise noted on the slide.  This will allow students to complete, score, and self-report their work.</a:t>
            </a:r>
          </a:p>
        </p:txBody>
      </p:sp>
    </p:spTree>
    <p:extLst>
      <p:ext uri="{BB962C8B-B14F-4D97-AF65-F5344CB8AC3E}">
        <p14:creationId xmlns:p14="http://schemas.microsoft.com/office/powerpoint/2010/main" val="2593061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2960593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227727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156716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7603998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98607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3729446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501289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1213656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0" dirty="0">
                <a:latin typeface="Arial" charset="0"/>
              </a:rPr>
              <a:t>Questions #1 and #6 have many possible answers. Teachers can add a few examples they expect to see from students. </a:t>
            </a:r>
          </a:p>
        </p:txBody>
      </p:sp>
    </p:spTree>
    <p:extLst>
      <p:ext uri="{BB962C8B-B14F-4D97-AF65-F5344CB8AC3E}">
        <p14:creationId xmlns:p14="http://schemas.microsoft.com/office/powerpoint/2010/main" val="2190804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0" dirty="0">
                <a:latin typeface="Arial" charset="0"/>
              </a:rPr>
              <a:t>Questions #1 and #6 have many possible answers. Teachers can add a few examples they expect to see from students. </a:t>
            </a:r>
          </a:p>
        </p:txBody>
      </p:sp>
    </p:spTree>
    <p:extLst>
      <p:ext uri="{BB962C8B-B14F-4D97-AF65-F5344CB8AC3E}">
        <p14:creationId xmlns:p14="http://schemas.microsoft.com/office/powerpoint/2010/main" val="4197642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789769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738326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6293008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2955619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3456894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2637527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943089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688718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157488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601798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715688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548028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Layout">
    <p:spTree>
      <p:nvGrpSpPr>
        <p:cNvPr id="1" name=""/>
        <p:cNvGrpSpPr/>
        <p:nvPr/>
      </p:nvGrpSpPr>
      <p:grpSpPr>
        <a:xfrm>
          <a:off x="0" y="0"/>
          <a:ext cx="0" cy="0"/>
          <a:chOff x="0" y="0"/>
          <a:chExt cx="0" cy="0"/>
        </a:xfrm>
      </p:grpSpPr>
      <p:sp>
        <p:nvSpPr>
          <p:cNvPr id="4" name="Title 1"/>
          <p:cNvSpPr>
            <a:spLocks noGrp="1"/>
          </p:cNvSpPr>
          <p:nvPr>
            <p:ph type="ctrTitle"/>
          </p:nvPr>
        </p:nvSpPr>
        <p:spPr>
          <a:xfrm>
            <a:off x="917760" y="2130429"/>
            <a:ext cx="7540440" cy="1470025"/>
          </a:xfrm>
        </p:spPr>
        <p:txBody>
          <a:bodyPr/>
          <a:lstStyle>
            <a:lvl1pPr>
              <a:defRPr>
                <a:solidFill>
                  <a:srgbClr val="FFFFFF"/>
                </a:solidFill>
              </a:defRPr>
            </a:lvl1pPr>
          </a:lstStyle>
          <a:p>
            <a:r>
              <a:rPr lang="en-US"/>
              <a:t>Click to edit Master title style</a:t>
            </a:r>
            <a:endParaRPr lang="en-US" dirty="0"/>
          </a:p>
        </p:txBody>
      </p:sp>
      <p:sp>
        <p:nvSpPr>
          <p:cNvPr id="6" name="Subtitle 2"/>
          <p:cNvSpPr>
            <a:spLocks noGrp="1"/>
          </p:cNvSpPr>
          <p:nvPr>
            <p:ph type="subTitle" idx="1"/>
          </p:nvPr>
        </p:nvSpPr>
        <p:spPr>
          <a:xfrm>
            <a:off x="917760" y="3886200"/>
            <a:ext cx="6168840" cy="1752600"/>
          </a:xfrm>
        </p:spPr>
        <p:txBody>
          <a:bodyPr/>
          <a:lstStyle>
            <a:lvl1pPr marL="0" indent="0" algn="l">
              <a:buNone/>
              <a:defRPr>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90757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ub Section Layout">
    <p:spTree>
      <p:nvGrpSpPr>
        <p:cNvPr id="1" name=""/>
        <p:cNvGrpSpPr/>
        <p:nvPr/>
      </p:nvGrpSpPr>
      <p:grpSpPr>
        <a:xfrm>
          <a:off x="0" y="0"/>
          <a:ext cx="0" cy="0"/>
          <a:chOff x="0" y="0"/>
          <a:chExt cx="0" cy="0"/>
        </a:xfrm>
      </p:grpSpPr>
      <p:sp>
        <p:nvSpPr>
          <p:cNvPr id="6" name="Rectangle 5"/>
          <p:cNvSpPr/>
          <p:nvPr/>
        </p:nvSpPr>
        <p:spPr>
          <a:xfrm>
            <a:off x="2" y="0"/>
            <a:ext cx="9143999" cy="6858000"/>
          </a:xfrm>
          <a:prstGeom prst="rect">
            <a:avLst/>
          </a:prstGeom>
          <a:solidFill>
            <a:srgbClr val="FFDD00"/>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2" name="Title 1"/>
          <p:cNvSpPr>
            <a:spLocks noGrp="1"/>
          </p:cNvSpPr>
          <p:nvPr>
            <p:ph type="ctrTitle"/>
          </p:nvPr>
        </p:nvSpPr>
        <p:spPr>
          <a:xfrm>
            <a:off x="917760" y="2130429"/>
            <a:ext cx="754044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917760" y="3886200"/>
            <a:ext cx="6168840" cy="1752600"/>
          </a:xfrm>
        </p:spPr>
        <p:txBody>
          <a:bodyPr/>
          <a:lstStyle>
            <a:lvl1pPr marL="0" indent="0" algn="l">
              <a:buNone/>
              <a:defRPr>
                <a:solidFill>
                  <a:srgbClr val="4C4C4C"/>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7" name="Date Placeholder 3"/>
          <p:cNvSpPr>
            <a:spLocks noGrp="1"/>
          </p:cNvSpPr>
          <p:nvPr>
            <p:ph type="dt" sz="half" idx="10"/>
          </p:nvPr>
        </p:nvSpPr>
        <p:spPr>
          <a:xfrm>
            <a:off x="7187445" y="6356354"/>
            <a:ext cx="655237" cy="365125"/>
          </a:xfrm>
        </p:spPr>
        <p:txBody>
          <a:bodyPr/>
          <a:lstStyle>
            <a:lvl1pPr>
              <a:defRPr sz="600"/>
            </a:lvl1pPr>
          </a:lstStyle>
          <a:p>
            <a:fld id="{68C2560D-EC28-3B41-86E8-18F1CE0113B4}" type="datetimeFigureOut">
              <a:rPr lang="en-US" smtClean="0"/>
              <a:pPr/>
              <a:t>7/30/2020</a:t>
            </a:fld>
            <a:endParaRPr lang="en-US" dirty="0"/>
          </a:p>
        </p:txBody>
      </p:sp>
      <p:sp>
        <p:nvSpPr>
          <p:cNvPr id="9" name="Slide Number Placeholder 5"/>
          <p:cNvSpPr>
            <a:spLocks noGrp="1"/>
          </p:cNvSpPr>
          <p:nvPr>
            <p:ph type="sldNum" sz="quarter" idx="12"/>
          </p:nvPr>
        </p:nvSpPr>
        <p:spPr>
          <a:xfrm>
            <a:off x="8139330" y="6356354"/>
            <a:ext cx="547470" cy="365125"/>
          </a:xfrm>
        </p:spPr>
        <p:txBody>
          <a:bodyPr/>
          <a:lstStyle>
            <a:lvl1pPr>
              <a:defRPr sz="600"/>
            </a:lvl1pPr>
          </a:lstStyle>
          <a:p>
            <a:fld id="{2066355A-084C-D24E-9AD2-7E4FC41EA627}" type="slidenum">
              <a:rPr lang="en-US" smtClean="0"/>
              <a:pPr/>
              <a:t>‹#›</a:t>
            </a:fld>
            <a:endParaRPr lang="en-US"/>
          </a:p>
        </p:txBody>
      </p:sp>
    </p:spTree>
    <p:extLst>
      <p:ext uri="{BB962C8B-B14F-4D97-AF65-F5344CB8AC3E}">
        <p14:creationId xmlns:p14="http://schemas.microsoft.com/office/powerpoint/2010/main" val="119934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1800">
              <a:solidFill>
                <a:srgbClr val="4C4C4C"/>
              </a:solidFill>
            </a:endParaRPr>
          </a:p>
        </p:txBody>
      </p:sp>
      <p:sp>
        <p:nvSpPr>
          <p:cNvPr id="3" name="Content Placeholder 2"/>
          <p:cNvSpPr>
            <a:spLocks noGrp="1"/>
          </p:cNvSpPr>
          <p:nvPr>
            <p:ph idx="1"/>
          </p:nvPr>
        </p:nvSpPr>
        <p:spPr>
          <a:xfrm>
            <a:off x="656760" y="990604"/>
            <a:ext cx="7871014" cy="4268153"/>
          </a:xfrm>
        </p:spPr>
        <p:txBody>
          <a:bodyPr>
            <a:normAutofit/>
          </a:bodyPr>
          <a:lstStyle>
            <a:lvl1pPr>
              <a:defRPr sz="2100"/>
            </a:lvl1pPr>
            <a:lvl2pPr>
              <a:defRPr sz="2100"/>
            </a:lvl2pPr>
            <a:lvl3pPr>
              <a:defRPr sz="2100"/>
            </a:lvl3pPr>
            <a:lvl4pPr>
              <a:defRPr sz="2100"/>
            </a:lvl4pPr>
            <a:lvl5pPr>
              <a:defRPr sz="2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p:cNvSpPr>
            <a:spLocks noGrp="1"/>
          </p:cNvSpPr>
          <p:nvPr>
            <p:ph type="title"/>
          </p:nvPr>
        </p:nvSpPr>
        <p:spPr>
          <a:xfrm>
            <a:off x="587189" y="152400"/>
            <a:ext cx="8328213" cy="563562"/>
          </a:xfrm>
          <a:prstGeom prst="rect">
            <a:avLst/>
          </a:prstGeom>
        </p:spPr>
        <p:txBody>
          <a:bodyPr>
            <a:normAutofit/>
          </a:bodyPr>
          <a:lstStyle>
            <a:lvl1pPr>
              <a:defRPr sz="2400"/>
            </a:lvl1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rPr>
              <a:t>Click to edit Master title style</a:t>
            </a:r>
          </a:p>
        </p:txBody>
      </p:sp>
      <p:cxnSp>
        <p:nvCxnSpPr>
          <p:cNvPr id="14" name="Straight Connector 13"/>
          <p:cNvCxnSpPr/>
          <p:nvPr userDrawn="1"/>
        </p:nvCxnSpPr>
        <p:spPr>
          <a:xfrm>
            <a:off x="584139" y="685800"/>
            <a:ext cx="8255062" cy="0"/>
          </a:xfrm>
          <a:prstGeom prst="line">
            <a:avLst/>
          </a:prstGeom>
          <a:noFill/>
          <a:ln w="25400" cap="flat" cmpd="sng" algn="ctr">
            <a:solidFill>
              <a:srgbClr val="FFDD00"/>
            </a:solidFill>
            <a:prstDash val="solid"/>
          </a:ln>
          <a:effectLst>
            <a:outerShdw blurRad="40000" dist="20000" dir="5400000" rotWithShape="0">
              <a:srgbClr val="000000">
                <a:alpha val="38000"/>
              </a:srgbClr>
            </a:outerShdw>
          </a:effectLst>
        </p:spPr>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166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Gold Bar">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3F3F3F"/>
              </a:solidFill>
            </a:endParaRPr>
          </a:p>
        </p:txBody>
      </p:sp>
      <p:sp>
        <p:nvSpPr>
          <p:cNvPr id="2" name="Title 1"/>
          <p:cNvSpPr>
            <a:spLocks noGrp="1"/>
          </p:cNvSpPr>
          <p:nvPr>
            <p:ph type="title"/>
          </p:nvPr>
        </p:nvSpPr>
        <p:spPr>
          <a:xfrm>
            <a:off x="587189" y="76505"/>
            <a:ext cx="8252013" cy="563562"/>
          </a:xfrm>
        </p:spPr>
        <p:txBody>
          <a:bodyPr>
            <a:normAutofit/>
          </a:bodyPr>
          <a:lstStyle>
            <a:lvl1pPr>
              <a:defRPr sz="2400"/>
            </a:lvl1pPr>
          </a:lstStyle>
          <a:p>
            <a:r>
              <a:rPr lang="en-US" dirty="0"/>
              <a:t>Click to edit Master title style</a:t>
            </a:r>
          </a:p>
        </p:txBody>
      </p:sp>
      <p:cxnSp>
        <p:nvCxnSpPr>
          <p:cNvPr id="10" name="Straight Connector 9"/>
          <p:cNvCxnSpPr/>
          <p:nvPr userDrawn="1"/>
        </p:nvCxnSpPr>
        <p:spPr>
          <a:xfrm>
            <a:off x="584139" y="672714"/>
            <a:ext cx="8255062" cy="24066"/>
          </a:xfrm>
          <a:prstGeom prst="line">
            <a:avLst/>
          </a:prstGeom>
          <a:ln/>
        </p:spPr>
        <p:style>
          <a:lnRef idx="2">
            <a:schemeClr val="accent3"/>
          </a:lnRef>
          <a:fillRef idx="0">
            <a:schemeClr val="accent3"/>
          </a:fillRef>
          <a:effectRef idx="1">
            <a:schemeClr val="accent3"/>
          </a:effectRef>
          <a:fontRef idx="minor">
            <a:schemeClr val="tx1"/>
          </a:fontRef>
        </p:style>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664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Rectangle 6"/>
          <p:cNvSpPr/>
          <p:nvPr/>
        </p:nvSpPr>
        <p:spPr>
          <a:xfrm>
            <a:off x="457203" y="6"/>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180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098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3F3F3F"/>
              </a:solidFill>
            </a:endParaRPr>
          </a:p>
        </p:txBody>
      </p:sp>
      <p:sp>
        <p:nvSpPr>
          <p:cNvPr id="3" name="Content Placeholder 2"/>
          <p:cNvSpPr>
            <a:spLocks noGrp="1"/>
          </p:cNvSpPr>
          <p:nvPr>
            <p:ph idx="1"/>
          </p:nvPr>
        </p:nvSpPr>
        <p:spPr>
          <a:xfrm>
            <a:off x="625461" y="1066804"/>
            <a:ext cx="8213740" cy="4268153"/>
          </a:xfrm>
        </p:spPr>
        <p:txBody>
          <a:bodyPr>
            <a:normAutofit/>
          </a:bodyPr>
          <a:lstStyle>
            <a:lvl1pPr>
              <a:defRPr sz="2100"/>
            </a:lvl1pPr>
            <a:lvl2pPr>
              <a:defRPr sz="2100"/>
            </a:lvl2pPr>
            <a:lvl3pPr>
              <a:defRPr sz="2100"/>
            </a:lvl3pPr>
            <a:lvl4pPr>
              <a:defRPr sz="2100"/>
            </a:lvl4pPr>
            <a:lvl5pPr>
              <a:defRPr sz="2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itle 1"/>
          <p:cNvSpPr>
            <a:spLocks noGrp="1"/>
          </p:cNvSpPr>
          <p:nvPr>
            <p:ph type="title"/>
          </p:nvPr>
        </p:nvSpPr>
        <p:spPr>
          <a:xfrm>
            <a:off x="587189" y="152400"/>
            <a:ext cx="8252013" cy="563562"/>
          </a:xfrm>
        </p:spPr>
        <p:txBody>
          <a:bodyPr>
            <a:normAutofit/>
          </a:bodyPr>
          <a:lstStyle>
            <a:lvl1pPr>
              <a:defRPr sz="2400"/>
            </a:lvl1pPr>
          </a:lstStyle>
          <a:p>
            <a:r>
              <a:rPr lang="en-US" dirty="0"/>
              <a:t>Click to edit Master title style</a:t>
            </a:r>
          </a:p>
        </p:txBody>
      </p:sp>
      <p:cxnSp>
        <p:nvCxnSpPr>
          <p:cNvPr id="14" name="Straight Connector 13"/>
          <p:cNvCxnSpPr/>
          <p:nvPr userDrawn="1"/>
        </p:nvCxnSpPr>
        <p:spPr>
          <a:xfrm>
            <a:off x="584139" y="685800"/>
            <a:ext cx="8255062" cy="24066"/>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214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Content Slide (w/P Background Image and Tex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4C4C4C"/>
              </a:solidFill>
            </a:endParaRPr>
          </a:p>
        </p:txBody>
      </p:sp>
      <p:sp>
        <p:nvSpPr>
          <p:cNvPr id="2" name="Title 1"/>
          <p:cNvSpPr>
            <a:spLocks noGrp="1"/>
          </p:cNvSpPr>
          <p:nvPr>
            <p:ph type="title" hasCustomPrompt="1"/>
          </p:nvPr>
        </p:nvSpPr>
        <p:spPr>
          <a:xfrm>
            <a:off x="450906" y="152400"/>
            <a:ext cx="8693094" cy="563562"/>
          </a:xfrm>
          <a:solidFill>
            <a:srgbClr val="4C4C4C">
              <a:alpha val="80000"/>
            </a:srgbClr>
          </a:solidFill>
        </p:spPr>
        <p:txBody>
          <a:bodyPr>
            <a:normAutofit/>
          </a:bodyPr>
          <a:lstStyle>
            <a:lvl1pPr algn="ctr">
              <a:defRPr sz="2400">
                <a:solidFill>
                  <a:schemeClr val="tx2"/>
                </a:solidFill>
              </a:defRPr>
            </a:lvl1pPr>
          </a:lstStyle>
          <a:p>
            <a:r>
              <a:rPr lang="en-US" dirty="0"/>
              <a:t>Title (W/Background Image and Text)</a:t>
            </a:r>
          </a:p>
        </p:txBody>
      </p:sp>
      <p:sp>
        <p:nvSpPr>
          <p:cNvPr id="3" name="Content Placeholder 2"/>
          <p:cNvSpPr>
            <a:spLocks noGrp="1"/>
          </p:cNvSpPr>
          <p:nvPr>
            <p:ph idx="1" hasCustomPrompt="1"/>
          </p:nvPr>
        </p:nvSpPr>
        <p:spPr>
          <a:xfrm>
            <a:off x="442912" y="2715641"/>
            <a:ext cx="8686799" cy="2490177"/>
          </a:xfrm>
          <a:solidFill>
            <a:srgbClr val="4C4C4C">
              <a:alpha val="80000"/>
            </a:srgbClr>
          </a:solidFill>
        </p:spPr>
        <p:txBody>
          <a:bodyPr>
            <a:normAutofit/>
          </a:bodyPr>
          <a:lstStyle>
            <a:lvl1pPr>
              <a:defRPr sz="2100">
                <a:solidFill>
                  <a:schemeClr val="bg1"/>
                </a:solidFill>
              </a:defRPr>
            </a:lvl1pPr>
            <a:lvl2pPr>
              <a:defRPr sz="2100">
                <a:solidFill>
                  <a:schemeClr val="bg1"/>
                </a:solidFill>
              </a:defRPr>
            </a:lvl2pPr>
            <a:lvl3pPr>
              <a:defRPr sz="2100">
                <a:solidFill>
                  <a:schemeClr val="bg1"/>
                </a:solidFill>
              </a:defRPr>
            </a:lvl3pPr>
            <a:lvl4pPr>
              <a:defRPr sz="2100">
                <a:solidFill>
                  <a:schemeClr val="bg1"/>
                </a:solidFill>
              </a:defRPr>
            </a:lvl4pPr>
            <a:lvl5pPr>
              <a:defRPr sz="2100"/>
            </a:lvl5pPr>
          </a:lstStyle>
          <a:p>
            <a:pPr lvl="0"/>
            <a:r>
              <a:rPr lang="en-US" dirty="0"/>
              <a:t>Text</a:t>
            </a:r>
          </a:p>
          <a:p>
            <a:pPr lvl="0"/>
            <a:r>
              <a:rPr lang="en-US" dirty="0"/>
              <a:t>Text</a:t>
            </a:r>
          </a:p>
          <a:p>
            <a:pPr lvl="0"/>
            <a:r>
              <a:rPr lang="en-US" dirty="0"/>
              <a:t>Text</a:t>
            </a:r>
          </a:p>
          <a:p>
            <a:pPr lvl="0"/>
            <a:r>
              <a:rPr lang="en-US" dirty="0"/>
              <a:t>Text</a:t>
            </a:r>
          </a:p>
        </p:txBody>
      </p:sp>
      <p:pic>
        <p:nvPicPr>
          <p:cNvPr id="12"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8964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7" name="Rectangle 6"/>
          <p:cNvSpPr/>
          <p:nvPr userDrawn="1"/>
        </p:nvSpPr>
        <p:spPr>
          <a:xfrm>
            <a:off x="457203"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dirty="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dirty="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157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5786" y="274638"/>
            <a:ext cx="7871013"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15787" y="1600204"/>
            <a:ext cx="7871014" cy="42681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2"/>
          </p:nvPr>
        </p:nvSpPr>
        <p:spPr>
          <a:xfrm>
            <a:off x="7187443" y="6287673"/>
            <a:ext cx="868746" cy="365125"/>
          </a:xfrm>
          <a:prstGeom prst="rect">
            <a:avLst/>
          </a:prstGeom>
        </p:spPr>
        <p:txBody>
          <a:bodyPr/>
          <a:lstStyle>
            <a:lvl1pPr>
              <a:defRPr sz="750">
                <a:solidFill>
                  <a:srgbClr val="7E7E7E"/>
                </a:solidFill>
              </a:defRPr>
            </a:lvl1pPr>
          </a:lstStyle>
          <a:p>
            <a:pPr fontAlgn="base">
              <a:spcBef>
                <a:spcPct val="0"/>
              </a:spcBef>
              <a:spcAft>
                <a:spcPct val="0"/>
              </a:spcAft>
            </a:pPr>
            <a:fld id="{68C2560D-EC28-3B41-86E8-18F1CE0113B4}" type="datetimeFigureOut">
              <a:rPr lang="en-US" smtClean="0">
                <a:latin typeface="Verdana" pitchFamily="34" charset="0"/>
              </a:rPr>
              <a:pPr fontAlgn="base">
                <a:spcBef>
                  <a:spcPct val="0"/>
                </a:spcBef>
                <a:spcAft>
                  <a:spcPct val="0"/>
                </a:spcAft>
              </a:pPr>
              <a:t>7/30/2020</a:t>
            </a:fld>
            <a:endParaRPr lang="en-US" dirty="0">
              <a:latin typeface="Verdana" pitchFamily="34" charset="0"/>
            </a:endParaRPr>
          </a:p>
        </p:txBody>
      </p:sp>
      <p:sp>
        <p:nvSpPr>
          <p:cNvPr id="9" name="Slide Number Placeholder 5"/>
          <p:cNvSpPr>
            <a:spLocks noGrp="1"/>
          </p:cNvSpPr>
          <p:nvPr>
            <p:ph type="sldNum" sz="quarter" idx="4"/>
          </p:nvPr>
        </p:nvSpPr>
        <p:spPr>
          <a:xfrm>
            <a:off x="8139330" y="6287673"/>
            <a:ext cx="547470" cy="365125"/>
          </a:xfrm>
          <a:prstGeom prst="rect">
            <a:avLst/>
          </a:prstGeom>
        </p:spPr>
        <p:txBody>
          <a:bodyPr/>
          <a:lstStyle>
            <a:lvl1pPr algn="r">
              <a:defRPr sz="750">
                <a:solidFill>
                  <a:srgbClr val="7E7E7E"/>
                </a:solidFill>
              </a:defRPr>
            </a:lvl1pPr>
          </a:lstStyle>
          <a:p>
            <a:pPr fontAlgn="base">
              <a:spcBef>
                <a:spcPct val="0"/>
              </a:spcBef>
              <a:spcAft>
                <a:spcPct val="0"/>
              </a:spcAft>
            </a:pPr>
            <a:fld id="{2066355A-084C-D24E-9AD2-7E4FC41EA627}" type="slidenum">
              <a:rPr lang="en-US" smtClean="0">
                <a:latin typeface="Verdana" pitchFamily="34" charset="0"/>
              </a:rPr>
              <a:pPr fontAlgn="base">
                <a:spcBef>
                  <a:spcPct val="0"/>
                </a:spcBef>
                <a:spcAft>
                  <a:spcPct val="0"/>
                </a:spcAft>
              </a:pPr>
              <a:t>‹#›</a:t>
            </a:fld>
            <a:endParaRPr lang="en-US" dirty="0">
              <a:latin typeface="Verdana" pitchFamily="34" charset="0"/>
            </a:endParaRPr>
          </a:p>
        </p:txBody>
      </p:sp>
      <p:pic>
        <p:nvPicPr>
          <p:cNvPr id="6" name="Picture 5">
            <a:extLst>
              <a:ext uri="{FF2B5EF4-FFF2-40B4-BE49-F238E27FC236}">
                <a16:creationId xmlns:a16="http://schemas.microsoft.com/office/drawing/2014/main" id="{B90B8162-3FF9-49DB-A002-666F953DD39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828701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Lst>
  <p:txStyles>
    <p:titleStyle>
      <a:lvl1pPr algn="l"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44335" y="314326"/>
            <a:ext cx="5655330" cy="1431131"/>
          </a:xfrm>
          <a:noFill/>
        </p:spPr>
        <p:txBody>
          <a:bodyPr>
            <a:normAutofit/>
          </a:bodyPr>
          <a:lstStyle/>
          <a:p>
            <a:pPr algn="ctr" eaLnBrk="1" hangingPunct="1"/>
            <a:r>
              <a:rPr lang="en-US" sz="2700" dirty="0">
                <a:solidFill>
                  <a:schemeClr val="tx2"/>
                </a:solidFill>
              </a:rPr>
              <a:t>Retrieval Practice</a:t>
            </a:r>
            <a:br>
              <a:rPr lang="en-US" sz="2700" dirty="0">
                <a:solidFill>
                  <a:schemeClr val="tx2"/>
                </a:solidFill>
              </a:rPr>
            </a:br>
            <a:r>
              <a:rPr lang="en-US" sz="2700" i="1" dirty="0">
                <a:solidFill>
                  <a:schemeClr val="tx2"/>
                </a:solidFill>
              </a:rPr>
              <a:t>Chains</a:t>
            </a:r>
          </a:p>
        </p:txBody>
      </p:sp>
      <p:pic>
        <p:nvPicPr>
          <p:cNvPr id="1026" name="Picture 2" descr="Chains (The Seeds of America Trilogy): Anderson, Laurie Halse ...">
            <a:extLst>
              <a:ext uri="{FF2B5EF4-FFF2-40B4-BE49-F238E27FC236}">
                <a16:creationId xmlns:a16="http://schemas.microsoft.com/office/drawing/2014/main" id="{D7E36A70-9C26-4E03-95CF-6E513E3A3B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1356" y="1745457"/>
            <a:ext cx="2681287" cy="4080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970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30887" y="82583"/>
            <a:ext cx="8131277" cy="507726"/>
          </a:xfrm>
          <a:noFill/>
        </p:spPr>
        <p:txBody>
          <a:bodyPr>
            <a:normAutofit/>
          </a:bodyPr>
          <a:lstStyle/>
          <a:p>
            <a:pPr algn="ctr" eaLnBrk="1" hangingPunct="1"/>
            <a:r>
              <a:rPr lang="en-US" sz="2400" dirty="0">
                <a:solidFill>
                  <a:schemeClr val="tx2"/>
                </a:solidFill>
              </a:rPr>
              <a:t>Retrieval Practice: Lesson 12</a:t>
            </a:r>
            <a:endParaRPr lang="en-US" sz="24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175124" y="590309"/>
            <a:ext cx="8793751" cy="5324535"/>
          </a:xfrm>
          <a:prstGeom prst="rect">
            <a:avLst/>
          </a:prstGeom>
          <a:noFill/>
        </p:spPr>
        <p:txBody>
          <a:bodyPr wrap="square" rtlCol="0">
            <a:spAutoFit/>
          </a:bodyPr>
          <a:lstStyle/>
          <a:p>
            <a:pPr marL="457200" indent="-457200">
              <a:buAutoNum type="arabicPeriod"/>
            </a:pPr>
            <a:r>
              <a:rPr lang="en-US" sz="2000" dirty="0">
                <a:solidFill>
                  <a:schemeClr val="bg1"/>
                </a:solidFill>
              </a:rPr>
              <a:t>Who was </a:t>
            </a:r>
            <a:r>
              <a:rPr lang="en-US" sz="2000" dirty="0">
                <a:solidFill>
                  <a:srgbClr val="00B0F0"/>
                </a:solidFill>
              </a:rPr>
              <a:t>Thomas Hickey</a:t>
            </a:r>
            <a:r>
              <a:rPr lang="en-US" sz="2000" dirty="0">
                <a:solidFill>
                  <a:schemeClr val="bg1"/>
                </a:solidFill>
              </a:rPr>
              <a:t>?</a:t>
            </a:r>
          </a:p>
          <a:p>
            <a:pPr marL="457200" indent="-457200">
              <a:buAutoNum type="arabicPeriod"/>
            </a:pPr>
            <a:endParaRPr lang="en-US" sz="2000" dirty="0">
              <a:solidFill>
                <a:schemeClr val="bg1"/>
              </a:solidFill>
            </a:endParaRPr>
          </a:p>
          <a:p>
            <a:pPr marL="457200" indent="-457200">
              <a:buAutoNum type="arabicPeriod"/>
            </a:pPr>
            <a:r>
              <a:rPr lang="en-US" sz="2000" dirty="0">
                <a:solidFill>
                  <a:schemeClr val="bg1"/>
                </a:solidFill>
              </a:rPr>
              <a:t>Explain one scene in the novel that could be described as a </a:t>
            </a:r>
            <a:r>
              <a:rPr lang="en-US" sz="2000" dirty="0">
                <a:solidFill>
                  <a:srgbClr val="00B0F0"/>
                </a:solidFill>
              </a:rPr>
              <a:t>commotion</a:t>
            </a:r>
            <a:r>
              <a:rPr lang="en-US" sz="2000" dirty="0">
                <a:solidFill>
                  <a:schemeClr val="bg1"/>
                </a:solidFill>
              </a:rPr>
              <a:t>. </a:t>
            </a:r>
          </a:p>
          <a:p>
            <a:pPr marL="457200" indent="-457200">
              <a:buAutoNum type="arabicPeriod"/>
            </a:pPr>
            <a:endParaRPr lang="en-US" sz="2000" dirty="0">
              <a:solidFill>
                <a:schemeClr val="bg1"/>
              </a:solidFill>
            </a:endParaRPr>
          </a:p>
          <a:p>
            <a:pPr marL="457200" indent="-457200">
              <a:buAutoNum type="arabicPeriod"/>
            </a:pPr>
            <a:r>
              <a:rPr lang="en-US" sz="2000" dirty="0">
                <a:solidFill>
                  <a:schemeClr val="bg1"/>
                </a:solidFill>
              </a:rPr>
              <a:t>Where did the </a:t>
            </a:r>
            <a:r>
              <a:rPr lang="en-US" sz="2000" dirty="0">
                <a:solidFill>
                  <a:srgbClr val="00B0F0"/>
                </a:solidFill>
              </a:rPr>
              <a:t>British</a:t>
            </a:r>
            <a:r>
              <a:rPr lang="en-US" sz="2000" dirty="0">
                <a:solidFill>
                  <a:schemeClr val="bg1"/>
                </a:solidFill>
              </a:rPr>
              <a:t> bring their ships? Why did they choose that location?   </a:t>
            </a:r>
          </a:p>
          <a:p>
            <a:pPr marL="457200" indent="-457200">
              <a:buAutoNum type="arabicPeriod"/>
            </a:pPr>
            <a:endParaRPr lang="en-US" sz="2000" dirty="0">
              <a:solidFill>
                <a:schemeClr val="bg1"/>
              </a:solidFill>
            </a:endParaRPr>
          </a:p>
          <a:p>
            <a:pPr marL="457200" indent="-457200">
              <a:buAutoNum type="arabicPeriod"/>
            </a:pPr>
            <a:r>
              <a:rPr lang="en-US" sz="2000" dirty="0">
                <a:solidFill>
                  <a:schemeClr val="bg1"/>
                </a:solidFill>
              </a:rPr>
              <a:t>Why would </a:t>
            </a:r>
            <a:r>
              <a:rPr lang="en-US" sz="2000" dirty="0">
                <a:solidFill>
                  <a:srgbClr val="00B0F0"/>
                </a:solidFill>
              </a:rPr>
              <a:t>Loyalists</a:t>
            </a:r>
            <a:r>
              <a:rPr lang="en-US" sz="2000" dirty="0">
                <a:solidFill>
                  <a:schemeClr val="bg1"/>
                </a:solidFill>
              </a:rPr>
              <a:t> plot to kill </a:t>
            </a:r>
            <a:r>
              <a:rPr lang="en-US" sz="2000" dirty="0">
                <a:solidFill>
                  <a:srgbClr val="00B0F0"/>
                </a:solidFill>
              </a:rPr>
              <a:t>George Washington</a:t>
            </a:r>
            <a:r>
              <a:rPr lang="en-US" sz="2000" dirty="0">
                <a:solidFill>
                  <a:schemeClr val="bg1"/>
                </a:solidFill>
              </a:rPr>
              <a:t>?    </a:t>
            </a:r>
          </a:p>
          <a:p>
            <a:pPr marL="457200" indent="-457200">
              <a:buAutoNum type="arabicPeriod"/>
            </a:pPr>
            <a:endParaRPr lang="en-US" sz="2000" dirty="0">
              <a:solidFill>
                <a:schemeClr val="bg1"/>
              </a:solidFill>
            </a:endParaRPr>
          </a:p>
          <a:p>
            <a:pPr marL="457200" indent="-457200">
              <a:buAutoNum type="arabicPeriod"/>
            </a:pPr>
            <a:r>
              <a:rPr lang="en-US" sz="2000" dirty="0">
                <a:solidFill>
                  <a:schemeClr val="bg1"/>
                </a:solidFill>
              </a:rPr>
              <a:t>Give an example of a character we might see as </a:t>
            </a:r>
            <a:r>
              <a:rPr lang="en-US" sz="2000" dirty="0">
                <a:solidFill>
                  <a:srgbClr val="00B0F0"/>
                </a:solidFill>
              </a:rPr>
              <a:t>detestable</a:t>
            </a:r>
            <a:r>
              <a:rPr lang="en-US" sz="2000" dirty="0">
                <a:solidFill>
                  <a:schemeClr val="bg1"/>
                </a:solidFill>
              </a:rPr>
              <a:t>.  </a:t>
            </a:r>
          </a:p>
          <a:p>
            <a:pPr marL="457200" indent="-457200">
              <a:buAutoNum type="arabicPeriod"/>
            </a:pPr>
            <a:endParaRPr lang="en-US" sz="2000" dirty="0">
              <a:solidFill>
                <a:schemeClr val="bg1"/>
              </a:solidFill>
            </a:endParaRPr>
          </a:p>
          <a:p>
            <a:pPr marL="457200" indent="-457200">
              <a:buAutoNum type="arabicPeriod"/>
            </a:pPr>
            <a:r>
              <a:rPr lang="en-US" sz="2000" dirty="0">
                <a:solidFill>
                  <a:schemeClr val="bg1"/>
                </a:solidFill>
              </a:rPr>
              <a:t>Why were </a:t>
            </a:r>
            <a:r>
              <a:rPr lang="en-US" sz="2000" dirty="0">
                <a:solidFill>
                  <a:srgbClr val="00B0F0"/>
                </a:solidFill>
              </a:rPr>
              <a:t>colonial punishments </a:t>
            </a:r>
            <a:r>
              <a:rPr lang="en-US" sz="2000" dirty="0">
                <a:solidFill>
                  <a:schemeClr val="bg1"/>
                </a:solidFill>
              </a:rPr>
              <a:t>public?  </a:t>
            </a:r>
          </a:p>
          <a:p>
            <a:pPr marL="457200" indent="-457200">
              <a:buAutoNum type="arabicPeriod"/>
            </a:pPr>
            <a:endParaRPr lang="en-US" sz="2000" dirty="0">
              <a:solidFill>
                <a:schemeClr val="bg1"/>
              </a:solidFill>
            </a:endParaRPr>
          </a:p>
          <a:p>
            <a:pPr marL="457200" indent="-457200">
              <a:buAutoNum type="arabicPeriod"/>
            </a:pPr>
            <a:r>
              <a:rPr lang="en-US" sz="2000" dirty="0">
                <a:solidFill>
                  <a:schemeClr val="bg1"/>
                </a:solidFill>
              </a:rPr>
              <a:t>Explain what the </a:t>
            </a:r>
            <a:r>
              <a:rPr lang="en-US" sz="2000" dirty="0">
                <a:solidFill>
                  <a:srgbClr val="00B0F0"/>
                </a:solidFill>
              </a:rPr>
              <a:t>Declaration of Independence </a:t>
            </a:r>
            <a:r>
              <a:rPr lang="en-US" sz="2000" dirty="0">
                <a:solidFill>
                  <a:schemeClr val="bg1"/>
                </a:solidFill>
              </a:rPr>
              <a:t>meant in the conflict between the </a:t>
            </a:r>
            <a:r>
              <a:rPr lang="en-US" sz="2000" dirty="0">
                <a:solidFill>
                  <a:srgbClr val="00B0F0"/>
                </a:solidFill>
              </a:rPr>
              <a:t>colonies</a:t>
            </a:r>
            <a:r>
              <a:rPr lang="en-US" sz="2000" dirty="0">
                <a:solidFill>
                  <a:schemeClr val="bg1"/>
                </a:solidFill>
              </a:rPr>
              <a:t> and </a:t>
            </a:r>
            <a:r>
              <a:rPr lang="en-US" sz="2000" dirty="0">
                <a:solidFill>
                  <a:srgbClr val="00B0F0"/>
                </a:solidFill>
              </a:rPr>
              <a:t>Great Britain</a:t>
            </a:r>
            <a:r>
              <a:rPr lang="en-US" sz="2000" dirty="0">
                <a:solidFill>
                  <a:schemeClr val="bg1"/>
                </a:solidFill>
              </a:rPr>
              <a:t>.  </a:t>
            </a:r>
          </a:p>
          <a:p>
            <a:pPr marL="457200" indent="-457200">
              <a:buAutoNum type="arabicPeriod"/>
            </a:pPr>
            <a:endParaRPr lang="en-US" sz="2000" dirty="0">
              <a:solidFill>
                <a:schemeClr val="bg1"/>
              </a:solidFill>
            </a:endParaRPr>
          </a:p>
          <a:p>
            <a:pPr marL="457200" indent="-457200">
              <a:buAutoNum type="arabicPeriod"/>
            </a:pPr>
            <a:r>
              <a:rPr lang="en-US" sz="2000" dirty="0">
                <a:solidFill>
                  <a:schemeClr val="bg1"/>
                </a:solidFill>
              </a:rPr>
              <a:t>What does </a:t>
            </a:r>
            <a:r>
              <a:rPr lang="en-US" sz="2000" dirty="0">
                <a:solidFill>
                  <a:srgbClr val="00B0F0"/>
                </a:solidFill>
              </a:rPr>
              <a:t>tension</a:t>
            </a:r>
            <a:r>
              <a:rPr lang="en-US" sz="2000" dirty="0">
                <a:solidFill>
                  <a:schemeClr val="bg1"/>
                </a:solidFill>
              </a:rPr>
              <a:t> refer to in literature? </a:t>
            </a:r>
          </a:p>
          <a:p>
            <a:pPr marL="457200" indent="-457200">
              <a:buAutoNum type="arabicPeriod"/>
            </a:pPr>
            <a:endParaRPr lang="en-US" sz="2000" dirty="0">
              <a:solidFill>
                <a:schemeClr val="bg1"/>
              </a:solidFill>
            </a:endParaRPr>
          </a:p>
        </p:txBody>
      </p:sp>
      <p:sp>
        <p:nvSpPr>
          <p:cNvPr id="4" name="Explosion: 8 Points 3">
            <a:extLst>
              <a:ext uri="{FF2B5EF4-FFF2-40B4-BE49-F238E27FC236}">
                <a16:creationId xmlns:a16="http://schemas.microsoft.com/office/drawing/2014/main" id="{7CC9358F-B277-4CC4-8392-EA0926C50D03}"/>
              </a:ext>
            </a:extLst>
          </p:cNvPr>
          <p:cNvSpPr/>
          <p:nvPr/>
        </p:nvSpPr>
        <p:spPr>
          <a:xfrm>
            <a:off x="6460569" y="3974839"/>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973893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30887" y="82583"/>
            <a:ext cx="8131277" cy="507726"/>
          </a:xfrm>
          <a:noFill/>
        </p:spPr>
        <p:txBody>
          <a:bodyPr>
            <a:normAutofit/>
          </a:bodyPr>
          <a:lstStyle/>
          <a:p>
            <a:pPr algn="ctr" eaLnBrk="1" hangingPunct="1"/>
            <a:r>
              <a:rPr lang="en-US" sz="2400" dirty="0">
                <a:solidFill>
                  <a:schemeClr val="tx2"/>
                </a:solidFill>
              </a:rPr>
              <a:t>Retrieval Practice: Lesson 12 (cont’d)</a:t>
            </a:r>
            <a:endParaRPr lang="en-US" sz="24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299649" y="660682"/>
            <a:ext cx="8793751" cy="1323439"/>
          </a:xfrm>
          <a:prstGeom prst="rect">
            <a:avLst/>
          </a:prstGeom>
          <a:noFill/>
        </p:spPr>
        <p:txBody>
          <a:bodyPr wrap="square" rtlCol="0">
            <a:spAutoFit/>
          </a:bodyPr>
          <a:lstStyle/>
          <a:p>
            <a:pPr marL="457200" indent="-457200">
              <a:buAutoNum type="arabicPeriod"/>
            </a:pPr>
            <a:endParaRPr lang="en-US" sz="2000" dirty="0">
              <a:solidFill>
                <a:schemeClr val="bg1"/>
              </a:solidFill>
            </a:endParaRPr>
          </a:p>
          <a:p>
            <a:pPr marL="457200" indent="-457200">
              <a:buClr>
                <a:schemeClr val="bg1"/>
              </a:buClr>
              <a:buFont typeface="+mj-lt"/>
              <a:buAutoNum type="arabicPeriod" startAt="9"/>
            </a:pPr>
            <a:r>
              <a:rPr lang="en-US" sz="2000" dirty="0">
                <a:solidFill>
                  <a:schemeClr val="bg1"/>
                </a:solidFill>
              </a:rPr>
              <a:t>What is a </a:t>
            </a:r>
            <a:r>
              <a:rPr lang="en-US" sz="2000" dirty="0">
                <a:solidFill>
                  <a:srgbClr val="00B0F0"/>
                </a:solidFill>
              </a:rPr>
              <a:t>tyrant</a:t>
            </a:r>
            <a:r>
              <a:rPr lang="en-US" sz="2000" dirty="0">
                <a:solidFill>
                  <a:schemeClr val="bg1"/>
                </a:solidFill>
              </a:rPr>
              <a:t>? Who in the novel would you describe as a tyrant?   </a:t>
            </a:r>
          </a:p>
          <a:p>
            <a:pPr marL="457200" indent="-457200">
              <a:buAutoNum type="arabicPeriod" startAt="9"/>
            </a:pPr>
            <a:endParaRPr lang="en-US" sz="2000" dirty="0">
              <a:solidFill>
                <a:schemeClr val="bg1"/>
              </a:solidFill>
            </a:endParaRPr>
          </a:p>
          <a:p>
            <a:pPr marL="457200" indent="-457200">
              <a:buAutoNum type="arabicPeriod" startAt="9"/>
            </a:pPr>
            <a:r>
              <a:rPr lang="en-US" sz="2000" dirty="0">
                <a:solidFill>
                  <a:schemeClr val="bg1"/>
                </a:solidFill>
              </a:rPr>
              <a:t>Why might an author </a:t>
            </a:r>
            <a:r>
              <a:rPr lang="en-US" sz="2000" dirty="0">
                <a:solidFill>
                  <a:srgbClr val="00B0F0"/>
                </a:solidFill>
              </a:rPr>
              <a:t>juxtapose</a:t>
            </a:r>
            <a:r>
              <a:rPr lang="en-US" sz="2000" dirty="0">
                <a:solidFill>
                  <a:schemeClr val="bg1"/>
                </a:solidFill>
              </a:rPr>
              <a:t> two scenes, characters, or ideas? </a:t>
            </a:r>
          </a:p>
        </p:txBody>
      </p:sp>
      <p:sp>
        <p:nvSpPr>
          <p:cNvPr id="4" name="Explosion: 8 Points 3">
            <a:extLst>
              <a:ext uri="{FF2B5EF4-FFF2-40B4-BE49-F238E27FC236}">
                <a16:creationId xmlns:a16="http://schemas.microsoft.com/office/drawing/2014/main" id="{7CC9358F-B277-4CC4-8392-EA0926C50D03}"/>
              </a:ext>
            </a:extLst>
          </p:cNvPr>
          <p:cNvSpPr/>
          <p:nvPr/>
        </p:nvSpPr>
        <p:spPr>
          <a:xfrm>
            <a:off x="6460569" y="3974839"/>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2032143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1401" y="839666"/>
            <a:ext cx="9081198" cy="5016758"/>
          </a:xfrm>
          <a:prstGeom prst="rect">
            <a:avLst/>
          </a:prstGeom>
          <a:noFill/>
        </p:spPr>
        <p:txBody>
          <a:bodyPr wrap="square" rtlCol="0">
            <a:spAutoFit/>
          </a:bodyPr>
          <a:lstStyle/>
          <a:p>
            <a:pPr marL="457200" lvl="0" indent="-457200">
              <a:buClr>
                <a:schemeClr val="bg1"/>
              </a:buClr>
              <a:buFontTx/>
              <a:buAutoNum type="arabicPeriod"/>
            </a:pPr>
            <a:r>
              <a:rPr lang="en-US" sz="2000" dirty="0">
                <a:solidFill>
                  <a:srgbClr val="00B0F0"/>
                </a:solidFill>
              </a:rPr>
              <a:t>Thomas Hickey </a:t>
            </a:r>
            <a:r>
              <a:rPr lang="en-US" sz="2000" dirty="0">
                <a:solidFill>
                  <a:schemeClr val="bg1"/>
                </a:solidFill>
              </a:rPr>
              <a:t>was </a:t>
            </a:r>
            <a:r>
              <a:rPr lang="en-US" sz="2000" dirty="0">
                <a:solidFill>
                  <a:schemeClr val="tx2"/>
                </a:solidFill>
              </a:rPr>
              <a:t>a member of George Washington’s Life Guard </a:t>
            </a:r>
            <a:r>
              <a:rPr lang="en-US" sz="2000" dirty="0">
                <a:solidFill>
                  <a:schemeClr val="bg1"/>
                </a:solidFill>
              </a:rPr>
              <a:t>who was </a:t>
            </a:r>
            <a:r>
              <a:rPr lang="en-US" sz="2000" dirty="0">
                <a:solidFill>
                  <a:schemeClr val="tx2"/>
                </a:solidFill>
              </a:rPr>
              <a:t>accused of trying to assassinate Washington and publicly executed</a:t>
            </a:r>
            <a:r>
              <a:rPr lang="en-US" sz="2000" dirty="0">
                <a:solidFill>
                  <a:schemeClr val="bg1"/>
                </a:solidFill>
              </a:rPr>
              <a:t>. </a:t>
            </a:r>
          </a:p>
          <a:p>
            <a:pPr lvl="0"/>
            <a:endParaRPr lang="en-US" sz="2000" dirty="0">
              <a:solidFill>
                <a:schemeClr val="bg1"/>
              </a:solidFill>
            </a:endParaRPr>
          </a:p>
          <a:p>
            <a:pPr marL="457200" lvl="0" indent="-457200">
              <a:buClr>
                <a:schemeClr val="bg1"/>
              </a:buClr>
              <a:buFontTx/>
              <a:buAutoNum type="arabicPeriod" startAt="2"/>
            </a:pPr>
            <a:r>
              <a:rPr lang="en-US" sz="2000" dirty="0">
                <a:solidFill>
                  <a:schemeClr val="bg1"/>
                </a:solidFill>
              </a:rPr>
              <a:t>The </a:t>
            </a:r>
            <a:r>
              <a:rPr lang="en-US" sz="2000" dirty="0">
                <a:solidFill>
                  <a:schemeClr val="tx2"/>
                </a:solidFill>
              </a:rPr>
              <a:t>public execution of Thomas Hickey</a:t>
            </a:r>
            <a:r>
              <a:rPr lang="en-US" sz="2000" dirty="0">
                <a:solidFill>
                  <a:srgbClr val="00B0F0"/>
                </a:solidFill>
              </a:rPr>
              <a:t> </a:t>
            </a:r>
            <a:r>
              <a:rPr lang="en-US" sz="2000" dirty="0">
                <a:solidFill>
                  <a:schemeClr val="bg1"/>
                </a:solidFill>
              </a:rPr>
              <a:t>was a</a:t>
            </a:r>
            <a:r>
              <a:rPr lang="en-US" sz="2000" dirty="0">
                <a:solidFill>
                  <a:srgbClr val="00B0F0"/>
                </a:solidFill>
              </a:rPr>
              <a:t> commotion. </a:t>
            </a:r>
            <a:r>
              <a:rPr lang="en-US" sz="2000" dirty="0">
                <a:solidFill>
                  <a:schemeClr val="bg1"/>
                </a:solidFill>
              </a:rPr>
              <a:t>&lt;</a:t>
            </a:r>
            <a:r>
              <a:rPr lang="en-US" sz="2000" dirty="0">
                <a:solidFill>
                  <a:srgbClr val="FF0000"/>
                </a:solidFill>
              </a:rPr>
              <a:t>insert other examples here</a:t>
            </a:r>
            <a:r>
              <a:rPr lang="en-US" sz="2000" dirty="0">
                <a:solidFill>
                  <a:schemeClr val="bg1"/>
                </a:solidFill>
              </a:rPr>
              <a:t>&gt;. </a:t>
            </a:r>
          </a:p>
          <a:p>
            <a:pPr marL="457200" lvl="0" indent="-457200">
              <a:buFontTx/>
              <a:buAutoNum type="arabicPeriod" startAt="2"/>
            </a:pPr>
            <a:endParaRPr lang="en-US" sz="2000" dirty="0">
              <a:solidFill>
                <a:schemeClr val="bg1"/>
              </a:solidFill>
            </a:endParaRPr>
          </a:p>
          <a:p>
            <a:pPr marL="457200" lvl="0" indent="-457200">
              <a:buFontTx/>
              <a:buAutoNum type="arabicPeriod" startAt="3"/>
            </a:pPr>
            <a:r>
              <a:rPr lang="en-US" sz="2000" dirty="0">
                <a:solidFill>
                  <a:schemeClr val="bg1"/>
                </a:solidFill>
              </a:rPr>
              <a:t>The </a:t>
            </a:r>
            <a:r>
              <a:rPr lang="en-US" sz="2000" dirty="0">
                <a:solidFill>
                  <a:srgbClr val="00B0F0"/>
                </a:solidFill>
              </a:rPr>
              <a:t>British</a:t>
            </a:r>
            <a:r>
              <a:rPr lang="en-US" sz="2000" dirty="0">
                <a:solidFill>
                  <a:schemeClr val="bg1"/>
                </a:solidFill>
              </a:rPr>
              <a:t> brought their ships to New York Harbor </a:t>
            </a:r>
            <a:r>
              <a:rPr lang="en-US" sz="2000" dirty="0">
                <a:solidFill>
                  <a:schemeClr val="tx2"/>
                </a:solidFill>
              </a:rPr>
              <a:t>to capture New York City</a:t>
            </a:r>
            <a:r>
              <a:rPr lang="en-US" sz="2000" dirty="0">
                <a:solidFill>
                  <a:schemeClr val="bg1"/>
                </a:solidFill>
              </a:rPr>
              <a:t>. </a:t>
            </a:r>
          </a:p>
          <a:p>
            <a:pPr marL="457200" lvl="0" indent="-457200">
              <a:buFontTx/>
              <a:buAutoNum type="arabicPeriod" startAt="3"/>
            </a:pPr>
            <a:endParaRPr lang="en-US" sz="2000" dirty="0">
              <a:solidFill>
                <a:schemeClr val="bg1"/>
              </a:solidFill>
            </a:endParaRPr>
          </a:p>
          <a:p>
            <a:pPr marL="457200" lvl="0" indent="-457200">
              <a:buClr>
                <a:schemeClr val="bg1"/>
              </a:buClr>
              <a:buFontTx/>
              <a:buAutoNum type="arabicPeriod" startAt="4"/>
            </a:pPr>
            <a:r>
              <a:rPr lang="en-US" sz="2000" dirty="0">
                <a:solidFill>
                  <a:srgbClr val="00B0F0"/>
                </a:solidFill>
              </a:rPr>
              <a:t>Loyalists</a:t>
            </a:r>
            <a:r>
              <a:rPr lang="en-US" sz="2000" dirty="0">
                <a:solidFill>
                  <a:schemeClr val="bg1"/>
                </a:solidFill>
              </a:rPr>
              <a:t> may have plotted to kill George Washington because </a:t>
            </a:r>
            <a:r>
              <a:rPr lang="en-US" sz="2000" dirty="0">
                <a:solidFill>
                  <a:schemeClr val="tx2"/>
                </a:solidFill>
              </a:rPr>
              <a:t>they thought the Patriots would be easier to subdue without their leader</a:t>
            </a:r>
            <a:r>
              <a:rPr lang="en-US" sz="2000" dirty="0">
                <a:solidFill>
                  <a:schemeClr val="bg1"/>
                </a:solidFill>
              </a:rPr>
              <a:t>.  </a:t>
            </a:r>
          </a:p>
          <a:p>
            <a:pPr marL="457200" lvl="0" indent="-457200">
              <a:buFontTx/>
              <a:buAutoNum type="arabicPeriod" startAt="4"/>
            </a:pPr>
            <a:endParaRPr lang="en-US" sz="2000" dirty="0">
              <a:solidFill>
                <a:schemeClr val="bg1"/>
              </a:solidFill>
            </a:endParaRPr>
          </a:p>
          <a:p>
            <a:pPr marL="457200" lvl="0" indent="-457200">
              <a:buClr>
                <a:schemeClr val="bg1"/>
              </a:buClr>
              <a:buFontTx/>
              <a:buAutoNum type="arabicPeriod" startAt="5"/>
            </a:pPr>
            <a:r>
              <a:rPr lang="en-US" sz="2000" dirty="0">
                <a:solidFill>
                  <a:schemeClr val="tx2"/>
                </a:solidFill>
              </a:rPr>
              <a:t>Madame Lockton </a:t>
            </a:r>
            <a:r>
              <a:rPr lang="en-US" sz="2000" dirty="0">
                <a:solidFill>
                  <a:schemeClr val="bg1"/>
                </a:solidFill>
              </a:rPr>
              <a:t>is a </a:t>
            </a:r>
            <a:r>
              <a:rPr lang="en-US" sz="2000" dirty="0">
                <a:solidFill>
                  <a:srgbClr val="00B0F0"/>
                </a:solidFill>
              </a:rPr>
              <a:t>detestable</a:t>
            </a:r>
            <a:r>
              <a:rPr lang="en-US" sz="2000" dirty="0">
                <a:solidFill>
                  <a:schemeClr val="bg1"/>
                </a:solidFill>
              </a:rPr>
              <a:t> character. &lt;</a:t>
            </a:r>
            <a:r>
              <a:rPr lang="en-US" sz="2000" dirty="0">
                <a:solidFill>
                  <a:srgbClr val="FF0000"/>
                </a:solidFill>
              </a:rPr>
              <a:t>insert other examples here</a:t>
            </a:r>
            <a:r>
              <a:rPr lang="en-US" sz="2000" dirty="0">
                <a:solidFill>
                  <a:schemeClr val="bg1"/>
                </a:solidFill>
              </a:rPr>
              <a:t>&gt;. </a:t>
            </a:r>
          </a:p>
          <a:p>
            <a:pPr marL="457200" lvl="0" indent="-457200">
              <a:buClr>
                <a:schemeClr val="bg1"/>
              </a:buClr>
              <a:buFontTx/>
              <a:buAutoNum type="arabicPeriod" startAt="5"/>
            </a:pPr>
            <a:endParaRPr lang="en-US" sz="2000" dirty="0">
              <a:solidFill>
                <a:schemeClr val="bg1"/>
              </a:solidFill>
            </a:endParaRPr>
          </a:p>
          <a:p>
            <a:pPr marL="457200" lvl="0" indent="-457200">
              <a:buClr>
                <a:schemeClr val="bg1"/>
              </a:buClr>
              <a:buFontTx/>
              <a:buAutoNum type="arabicPeriod" startAt="5"/>
            </a:pPr>
            <a:r>
              <a:rPr lang="en-US" sz="2000" dirty="0">
                <a:solidFill>
                  <a:srgbClr val="00B0F0"/>
                </a:solidFill>
              </a:rPr>
              <a:t>Colonial punishments </a:t>
            </a:r>
            <a:r>
              <a:rPr lang="en-US" sz="2000" dirty="0">
                <a:solidFill>
                  <a:schemeClr val="bg1"/>
                </a:solidFill>
              </a:rPr>
              <a:t>were public because </a:t>
            </a:r>
            <a:r>
              <a:rPr lang="en-US" sz="2000" dirty="0">
                <a:solidFill>
                  <a:srgbClr val="00B0F0"/>
                </a:solidFill>
              </a:rPr>
              <a:t>they were intended to discourage other individuals from committing crimes</a:t>
            </a:r>
            <a:r>
              <a:rPr lang="en-US" sz="2000" dirty="0">
                <a:solidFill>
                  <a:schemeClr val="bg1"/>
                </a:solidFill>
              </a:rPr>
              <a:t>.</a:t>
            </a:r>
          </a:p>
          <a:p>
            <a:pPr lvl="0">
              <a:buClr>
                <a:schemeClr val="bg1"/>
              </a:buClr>
            </a:pPr>
            <a:endParaRPr lang="en-US" sz="2000" dirty="0">
              <a:solidFill>
                <a:schemeClr val="bg1"/>
              </a:solidFill>
            </a:endParaRPr>
          </a:p>
        </p:txBody>
      </p:sp>
      <p:sp>
        <p:nvSpPr>
          <p:cNvPr id="4" name="Rectangle 3">
            <a:extLst>
              <a:ext uri="{FF2B5EF4-FFF2-40B4-BE49-F238E27FC236}">
                <a16:creationId xmlns:a16="http://schemas.microsoft.com/office/drawing/2014/main" id="{9584543E-C012-4056-A6A2-C1377CFBA1D4}"/>
              </a:ext>
            </a:extLst>
          </p:cNvPr>
          <p:cNvSpPr/>
          <p:nvPr/>
        </p:nvSpPr>
        <p:spPr>
          <a:xfrm>
            <a:off x="6344145" y="6218091"/>
            <a:ext cx="2483372" cy="400110"/>
          </a:xfrm>
          <a:prstGeom prst="rect">
            <a:avLst/>
          </a:prstGeom>
        </p:spPr>
        <p:txBody>
          <a:bodyPr wrap="none">
            <a:spAutoFit/>
          </a:bodyPr>
          <a:lstStyle/>
          <a:p>
            <a:pPr lvl="0" algn="r"/>
            <a:r>
              <a:rPr lang="en-US" sz="2000" dirty="0">
                <a:solidFill>
                  <a:schemeClr val="bg1"/>
                </a:solidFill>
              </a:rPr>
              <a:t>Self-score: ______ /5</a:t>
            </a:r>
          </a:p>
        </p:txBody>
      </p:sp>
      <p:sp>
        <p:nvSpPr>
          <p:cNvPr id="7" name="Rectangle 2">
            <a:extLst>
              <a:ext uri="{FF2B5EF4-FFF2-40B4-BE49-F238E27FC236}">
                <a16:creationId xmlns:a16="http://schemas.microsoft.com/office/drawing/2014/main" id="{796AB4D2-4F6A-4580-93D0-89A5B6AC2C48}"/>
              </a:ext>
            </a:extLst>
          </p:cNvPr>
          <p:cNvSpPr txBox="1">
            <a:spLocks noChangeArrowheads="1"/>
          </p:cNvSpPr>
          <p:nvPr/>
        </p:nvSpPr>
        <p:spPr>
          <a:xfrm>
            <a:off x="610194" y="82583"/>
            <a:ext cx="8131277" cy="757084"/>
          </a:xfrm>
          <a:prstGeom prst="rect">
            <a:avLst/>
          </a:prstGeom>
          <a:noFill/>
        </p:spPr>
        <p:txBody>
          <a:bodyPr vert="horz" lIns="91440" tIns="45720" rIns="91440" bIns="45720" rtlCol="0" anchor="ctr">
            <a:normAutofit/>
          </a:bodyPr>
          <a:lstStyle>
            <a:lvl1pPr algn="l" defTabSz="342900" rtl="0" eaLnBrk="1" latinLnBrk="0" hangingPunct="1">
              <a:spcBef>
                <a:spcPct val="0"/>
              </a:spcBef>
              <a:buNone/>
              <a:defRPr sz="3300" kern="1200">
                <a:solidFill>
                  <a:srgbClr val="FFFFFF"/>
                </a:solidFill>
                <a:latin typeface="+mj-lt"/>
                <a:ea typeface="+mj-ea"/>
                <a:cs typeface="+mj-cs"/>
              </a:defRPr>
            </a:lvl1pPr>
          </a:lstStyle>
          <a:p>
            <a:pPr algn="ctr"/>
            <a:r>
              <a:rPr lang="en-US" sz="2400" dirty="0">
                <a:solidFill>
                  <a:schemeClr val="tx2"/>
                </a:solidFill>
              </a:rPr>
              <a:t>Retrieval Practice Answers: Lesson 12</a:t>
            </a:r>
            <a:endParaRPr lang="en-US" sz="2400" dirty="0">
              <a:solidFill>
                <a:schemeClr val="bg1"/>
              </a:solidFill>
            </a:endParaRPr>
          </a:p>
        </p:txBody>
      </p:sp>
    </p:spTree>
    <p:extLst>
      <p:ext uri="{BB962C8B-B14F-4D97-AF65-F5344CB8AC3E}">
        <p14:creationId xmlns:p14="http://schemas.microsoft.com/office/powerpoint/2010/main" val="102370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185195" y="839666"/>
            <a:ext cx="8927404" cy="4093428"/>
          </a:xfrm>
          <a:prstGeom prst="rect">
            <a:avLst/>
          </a:prstGeom>
          <a:noFill/>
        </p:spPr>
        <p:txBody>
          <a:bodyPr wrap="square" rtlCol="0">
            <a:spAutoFit/>
          </a:bodyPr>
          <a:lstStyle/>
          <a:p>
            <a:pPr marL="457200" lvl="0" indent="-457200">
              <a:buClr>
                <a:schemeClr val="bg1"/>
              </a:buClr>
              <a:buFontTx/>
              <a:buAutoNum type="arabicPeriod" startAt="5"/>
            </a:pPr>
            <a:endParaRPr lang="en-US" sz="2000" dirty="0">
              <a:solidFill>
                <a:schemeClr val="bg1"/>
              </a:solidFill>
            </a:endParaRPr>
          </a:p>
          <a:p>
            <a:pPr marL="457200" lvl="0" indent="-457200">
              <a:buClr>
                <a:schemeClr val="bg1"/>
              </a:buClr>
              <a:buFont typeface="+mj-lt"/>
              <a:buAutoNum type="arabicPeriod" startAt="7"/>
            </a:pPr>
            <a:r>
              <a:rPr lang="en-US" sz="2000" dirty="0">
                <a:solidFill>
                  <a:schemeClr val="bg1"/>
                </a:solidFill>
              </a:rPr>
              <a:t>The </a:t>
            </a:r>
            <a:r>
              <a:rPr lang="en-US" sz="2000" dirty="0">
                <a:solidFill>
                  <a:srgbClr val="00B0F0"/>
                </a:solidFill>
              </a:rPr>
              <a:t>Declaration of Independence </a:t>
            </a:r>
            <a:r>
              <a:rPr lang="en-US" sz="2000" dirty="0">
                <a:solidFill>
                  <a:schemeClr val="bg1"/>
                </a:solidFill>
              </a:rPr>
              <a:t>was </a:t>
            </a:r>
            <a:r>
              <a:rPr lang="en-US" sz="2000" dirty="0">
                <a:solidFill>
                  <a:schemeClr val="tx2"/>
                </a:solidFill>
              </a:rPr>
              <a:t>a document adopted by the Continental Congress that severed ties with Great Britain</a:t>
            </a:r>
            <a:r>
              <a:rPr lang="en-US" sz="2000" dirty="0">
                <a:solidFill>
                  <a:schemeClr val="bg1"/>
                </a:solidFill>
              </a:rPr>
              <a:t>.</a:t>
            </a:r>
          </a:p>
          <a:p>
            <a:pPr marL="457200" lvl="0" indent="-457200">
              <a:buClr>
                <a:schemeClr val="bg1"/>
              </a:buClr>
              <a:buFontTx/>
              <a:buAutoNum type="arabicPeriod" startAt="7"/>
            </a:pPr>
            <a:endParaRPr lang="en-US" sz="2000" dirty="0">
              <a:solidFill>
                <a:schemeClr val="bg1"/>
              </a:solidFill>
            </a:endParaRPr>
          </a:p>
          <a:p>
            <a:pPr marL="457200" lvl="0" indent="-457200">
              <a:buClr>
                <a:schemeClr val="bg1"/>
              </a:buClr>
              <a:buFontTx/>
              <a:buAutoNum type="arabicPeriod" startAt="7"/>
            </a:pPr>
            <a:r>
              <a:rPr lang="en-US" sz="2000" dirty="0">
                <a:solidFill>
                  <a:schemeClr val="bg1"/>
                </a:solidFill>
              </a:rPr>
              <a:t>In literature, </a:t>
            </a:r>
            <a:r>
              <a:rPr lang="en-US" sz="2000" dirty="0">
                <a:solidFill>
                  <a:srgbClr val="00B0F0"/>
                </a:solidFill>
              </a:rPr>
              <a:t>tension</a:t>
            </a:r>
            <a:r>
              <a:rPr lang="en-US" sz="2000" dirty="0">
                <a:solidFill>
                  <a:schemeClr val="bg1"/>
                </a:solidFill>
              </a:rPr>
              <a:t> is </a:t>
            </a:r>
            <a:r>
              <a:rPr lang="en-US" sz="2000" dirty="0">
                <a:solidFill>
                  <a:schemeClr val="tx2"/>
                </a:solidFill>
              </a:rPr>
              <a:t>a sense of heightened uncertainty and interest </a:t>
            </a:r>
            <a:r>
              <a:rPr lang="en-US" sz="2000" dirty="0">
                <a:solidFill>
                  <a:schemeClr val="bg1"/>
                </a:solidFill>
              </a:rPr>
              <a:t>a reader experiences </a:t>
            </a:r>
            <a:r>
              <a:rPr lang="en-US" sz="2000" dirty="0">
                <a:solidFill>
                  <a:schemeClr val="tx2"/>
                </a:solidFill>
              </a:rPr>
              <a:t>as the climax approaches</a:t>
            </a:r>
            <a:r>
              <a:rPr lang="en-US" sz="2000" dirty="0">
                <a:solidFill>
                  <a:schemeClr val="bg1"/>
                </a:solidFill>
              </a:rPr>
              <a:t>.</a:t>
            </a:r>
          </a:p>
          <a:p>
            <a:pPr marL="457200" lvl="0" indent="-457200">
              <a:buClr>
                <a:schemeClr val="bg1"/>
              </a:buClr>
              <a:buFontTx/>
              <a:buAutoNum type="arabicPeriod" startAt="7"/>
            </a:pPr>
            <a:endParaRPr lang="en-US" sz="2000" dirty="0">
              <a:solidFill>
                <a:schemeClr val="bg1"/>
              </a:solidFill>
            </a:endParaRPr>
          </a:p>
          <a:p>
            <a:pPr marL="457200" lvl="0" indent="-457200">
              <a:buClr>
                <a:schemeClr val="bg1"/>
              </a:buClr>
              <a:buFontTx/>
              <a:buAutoNum type="arabicPeriod" startAt="7"/>
            </a:pPr>
            <a:r>
              <a:rPr lang="en-US" sz="2000" dirty="0">
                <a:solidFill>
                  <a:schemeClr val="bg1"/>
                </a:solidFill>
              </a:rPr>
              <a:t>A </a:t>
            </a:r>
            <a:r>
              <a:rPr lang="en-US" sz="2000" dirty="0">
                <a:solidFill>
                  <a:srgbClr val="00B0F0"/>
                </a:solidFill>
              </a:rPr>
              <a:t>tyrant</a:t>
            </a:r>
            <a:r>
              <a:rPr lang="en-US" sz="2000" dirty="0">
                <a:solidFill>
                  <a:schemeClr val="bg1"/>
                </a:solidFill>
              </a:rPr>
              <a:t> is </a:t>
            </a:r>
            <a:r>
              <a:rPr lang="en-US" sz="2000" dirty="0">
                <a:solidFill>
                  <a:schemeClr val="tx2"/>
                </a:solidFill>
              </a:rPr>
              <a:t>a leader or ruler who uses their power unfairly or cruelly</a:t>
            </a:r>
            <a:r>
              <a:rPr lang="en-US" sz="2000" dirty="0">
                <a:solidFill>
                  <a:schemeClr val="bg1"/>
                </a:solidFill>
              </a:rPr>
              <a:t>. The  Patriots would call </a:t>
            </a:r>
            <a:r>
              <a:rPr lang="en-US" sz="2000" dirty="0">
                <a:solidFill>
                  <a:schemeClr val="tx2"/>
                </a:solidFill>
              </a:rPr>
              <a:t>King George the III </a:t>
            </a:r>
            <a:r>
              <a:rPr lang="en-US" sz="2000" dirty="0">
                <a:solidFill>
                  <a:schemeClr val="bg1"/>
                </a:solidFill>
              </a:rPr>
              <a:t>a tyrant; Isabel would call </a:t>
            </a:r>
            <a:r>
              <a:rPr lang="en-US" sz="2000" dirty="0">
                <a:solidFill>
                  <a:schemeClr val="tx2"/>
                </a:solidFill>
              </a:rPr>
              <a:t>the Locktons </a:t>
            </a:r>
            <a:r>
              <a:rPr lang="en-US" sz="2000" dirty="0">
                <a:solidFill>
                  <a:schemeClr val="bg1"/>
                </a:solidFill>
              </a:rPr>
              <a:t>tyrants. </a:t>
            </a:r>
          </a:p>
          <a:p>
            <a:pPr marL="457200" lvl="0" indent="-457200">
              <a:buClr>
                <a:schemeClr val="bg1"/>
              </a:buClr>
              <a:buFontTx/>
              <a:buAutoNum type="arabicPeriod" startAt="7"/>
            </a:pPr>
            <a:endParaRPr lang="en-US" sz="2000" dirty="0">
              <a:solidFill>
                <a:schemeClr val="bg1"/>
              </a:solidFill>
            </a:endParaRPr>
          </a:p>
          <a:p>
            <a:pPr marL="457200" lvl="0" indent="-457200">
              <a:buClr>
                <a:schemeClr val="bg1"/>
              </a:buClr>
              <a:buFontTx/>
              <a:buAutoNum type="arabicPeriod" startAt="7"/>
            </a:pPr>
            <a:r>
              <a:rPr lang="en-US" sz="2000" dirty="0">
                <a:solidFill>
                  <a:schemeClr val="bg1"/>
                </a:solidFill>
              </a:rPr>
              <a:t>An author might </a:t>
            </a:r>
            <a:r>
              <a:rPr lang="en-US" sz="2000" dirty="0">
                <a:solidFill>
                  <a:srgbClr val="00B0F0"/>
                </a:solidFill>
              </a:rPr>
              <a:t>juxtapose</a:t>
            </a:r>
            <a:r>
              <a:rPr lang="en-US" sz="2000" dirty="0">
                <a:solidFill>
                  <a:schemeClr val="bg1"/>
                </a:solidFill>
              </a:rPr>
              <a:t> images or ideas </a:t>
            </a:r>
            <a:r>
              <a:rPr lang="en-US" sz="2000" dirty="0">
                <a:solidFill>
                  <a:schemeClr val="tx2"/>
                </a:solidFill>
              </a:rPr>
              <a:t>to emphasize the contrast between them</a:t>
            </a:r>
            <a:r>
              <a:rPr lang="en-US" sz="2000" dirty="0">
                <a:solidFill>
                  <a:schemeClr val="bg1"/>
                </a:solidFill>
              </a:rPr>
              <a:t>. </a:t>
            </a:r>
          </a:p>
        </p:txBody>
      </p:sp>
      <p:sp>
        <p:nvSpPr>
          <p:cNvPr id="4" name="Rectangle 3">
            <a:extLst>
              <a:ext uri="{FF2B5EF4-FFF2-40B4-BE49-F238E27FC236}">
                <a16:creationId xmlns:a16="http://schemas.microsoft.com/office/drawing/2014/main" id="{9584543E-C012-4056-A6A2-C1377CFBA1D4}"/>
              </a:ext>
            </a:extLst>
          </p:cNvPr>
          <p:cNvSpPr/>
          <p:nvPr/>
        </p:nvSpPr>
        <p:spPr>
          <a:xfrm>
            <a:off x="6344145" y="6218091"/>
            <a:ext cx="2483372" cy="400110"/>
          </a:xfrm>
          <a:prstGeom prst="rect">
            <a:avLst/>
          </a:prstGeom>
        </p:spPr>
        <p:txBody>
          <a:bodyPr wrap="none">
            <a:spAutoFit/>
          </a:bodyPr>
          <a:lstStyle/>
          <a:p>
            <a:pPr lvl="0" algn="r"/>
            <a:r>
              <a:rPr lang="en-US" sz="2000" dirty="0">
                <a:solidFill>
                  <a:schemeClr val="bg1"/>
                </a:solidFill>
              </a:rPr>
              <a:t>Self-score: ______ /5</a:t>
            </a:r>
          </a:p>
        </p:txBody>
      </p:sp>
      <p:sp>
        <p:nvSpPr>
          <p:cNvPr id="7" name="Rectangle 2">
            <a:extLst>
              <a:ext uri="{FF2B5EF4-FFF2-40B4-BE49-F238E27FC236}">
                <a16:creationId xmlns:a16="http://schemas.microsoft.com/office/drawing/2014/main" id="{796AB4D2-4F6A-4580-93D0-89A5B6AC2C48}"/>
              </a:ext>
            </a:extLst>
          </p:cNvPr>
          <p:cNvSpPr txBox="1">
            <a:spLocks noChangeArrowheads="1"/>
          </p:cNvSpPr>
          <p:nvPr/>
        </p:nvSpPr>
        <p:spPr>
          <a:xfrm>
            <a:off x="610194" y="82583"/>
            <a:ext cx="8131277" cy="757084"/>
          </a:xfrm>
          <a:prstGeom prst="rect">
            <a:avLst/>
          </a:prstGeom>
          <a:noFill/>
        </p:spPr>
        <p:txBody>
          <a:bodyPr vert="horz" lIns="91440" tIns="45720" rIns="91440" bIns="45720" rtlCol="0" anchor="ctr">
            <a:normAutofit/>
          </a:bodyPr>
          <a:lstStyle>
            <a:lvl1pPr algn="l" defTabSz="342900" rtl="0" eaLnBrk="1" latinLnBrk="0" hangingPunct="1">
              <a:spcBef>
                <a:spcPct val="0"/>
              </a:spcBef>
              <a:buNone/>
              <a:defRPr sz="3300" kern="1200">
                <a:solidFill>
                  <a:srgbClr val="FFFFFF"/>
                </a:solidFill>
                <a:latin typeface="+mj-lt"/>
                <a:ea typeface="+mj-ea"/>
                <a:cs typeface="+mj-cs"/>
              </a:defRPr>
            </a:lvl1pPr>
          </a:lstStyle>
          <a:p>
            <a:pPr algn="ctr"/>
            <a:r>
              <a:rPr lang="en-US" sz="2400" dirty="0">
                <a:solidFill>
                  <a:schemeClr val="tx2"/>
                </a:solidFill>
              </a:rPr>
              <a:t>Retrieval Practice Answers: Lesson 12 (cont’d)</a:t>
            </a:r>
            <a:endParaRPr lang="en-US" sz="2400" dirty="0">
              <a:solidFill>
                <a:schemeClr val="bg1"/>
              </a:solidFill>
            </a:endParaRPr>
          </a:p>
        </p:txBody>
      </p:sp>
    </p:spTree>
    <p:extLst>
      <p:ext uri="{BB962C8B-B14F-4D97-AF65-F5344CB8AC3E}">
        <p14:creationId xmlns:p14="http://schemas.microsoft.com/office/powerpoint/2010/main" val="367961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102016" y="132067"/>
            <a:ext cx="7154116" cy="620288"/>
          </a:xfrm>
          <a:noFill/>
        </p:spPr>
        <p:txBody>
          <a:bodyPr>
            <a:normAutofit/>
          </a:bodyPr>
          <a:lstStyle/>
          <a:p>
            <a:pPr algn="ctr" eaLnBrk="1" hangingPunct="1"/>
            <a:r>
              <a:rPr lang="en-US" sz="2400" dirty="0">
                <a:solidFill>
                  <a:schemeClr val="tx2"/>
                </a:solidFill>
              </a:rPr>
              <a:t>Retrieval Practice: Lesson 17</a:t>
            </a:r>
          </a:p>
        </p:txBody>
      </p:sp>
      <p:sp>
        <p:nvSpPr>
          <p:cNvPr id="3" name="TextBox 2">
            <a:extLst>
              <a:ext uri="{FF2B5EF4-FFF2-40B4-BE49-F238E27FC236}">
                <a16:creationId xmlns:a16="http://schemas.microsoft.com/office/drawing/2014/main" id="{00613E7B-F47E-4E01-ABFE-D8A55D67CFE2}"/>
              </a:ext>
            </a:extLst>
          </p:cNvPr>
          <p:cNvSpPr txBox="1"/>
          <p:nvPr/>
        </p:nvSpPr>
        <p:spPr>
          <a:xfrm>
            <a:off x="196348" y="752355"/>
            <a:ext cx="9081198" cy="5016758"/>
          </a:xfrm>
          <a:prstGeom prst="rect">
            <a:avLst/>
          </a:prstGeom>
          <a:noFill/>
        </p:spPr>
        <p:txBody>
          <a:bodyPr wrap="square" rtlCol="0">
            <a:spAutoFit/>
          </a:bodyPr>
          <a:lstStyle/>
          <a:p>
            <a:pPr marL="342900" lvl="0" indent="-342900">
              <a:buAutoNum type="arabicPeriod"/>
            </a:pPr>
            <a:r>
              <a:rPr lang="en-US" sz="2000" dirty="0">
                <a:solidFill>
                  <a:schemeClr val="bg1"/>
                </a:solidFill>
              </a:rPr>
              <a:t>What are the </a:t>
            </a:r>
            <a:r>
              <a:rPr lang="en-US" sz="2000" dirty="0">
                <a:solidFill>
                  <a:srgbClr val="00B0F0"/>
                </a:solidFill>
              </a:rPr>
              <a:t>stocks</a:t>
            </a:r>
            <a:r>
              <a:rPr lang="en-US" sz="2000" dirty="0">
                <a:solidFill>
                  <a:schemeClr val="bg1"/>
                </a:solidFill>
              </a:rPr>
              <a:t>? Why might someone be put in the stocks? </a:t>
            </a:r>
          </a:p>
          <a:p>
            <a:pPr marL="342900" lvl="0" indent="-342900">
              <a:buAutoNum type="arabicPeriod"/>
            </a:pPr>
            <a:endParaRPr lang="en-US" sz="2000" dirty="0">
              <a:solidFill>
                <a:schemeClr val="bg1"/>
              </a:solidFill>
            </a:endParaRPr>
          </a:p>
          <a:p>
            <a:pPr marL="342900" lvl="0" indent="-342900">
              <a:buAutoNum type="arabicPeriod"/>
            </a:pPr>
            <a:r>
              <a:rPr lang="en-US" sz="2000" dirty="0">
                <a:solidFill>
                  <a:schemeClr val="bg1"/>
                </a:solidFill>
              </a:rPr>
              <a:t>What mark is Isabel </a:t>
            </a:r>
            <a:r>
              <a:rPr lang="en-US" sz="2000" dirty="0">
                <a:solidFill>
                  <a:srgbClr val="00B0F0"/>
                </a:solidFill>
              </a:rPr>
              <a:t>branded</a:t>
            </a:r>
            <a:r>
              <a:rPr lang="en-US" sz="2000" dirty="0">
                <a:solidFill>
                  <a:schemeClr val="bg1"/>
                </a:solidFill>
              </a:rPr>
              <a:t> with? Why?</a:t>
            </a:r>
          </a:p>
          <a:p>
            <a:pPr marL="342900" lvl="0" indent="-342900">
              <a:buAutoNum type="arabicPeriod"/>
            </a:pPr>
            <a:endParaRPr lang="en-US" sz="2000" dirty="0">
              <a:solidFill>
                <a:schemeClr val="bg1"/>
              </a:solidFill>
            </a:endParaRPr>
          </a:p>
          <a:p>
            <a:pPr marL="342900" lvl="0" indent="-342900">
              <a:buAutoNum type="arabicPeriod"/>
            </a:pPr>
            <a:r>
              <a:rPr lang="en-US" sz="2000" dirty="0">
                <a:solidFill>
                  <a:schemeClr val="bg1"/>
                </a:solidFill>
              </a:rPr>
              <a:t>What is the </a:t>
            </a:r>
            <a:r>
              <a:rPr lang="en-US" sz="2000" dirty="0">
                <a:solidFill>
                  <a:srgbClr val="00B0F0"/>
                </a:solidFill>
              </a:rPr>
              <a:t>river Jordan</a:t>
            </a:r>
            <a:r>
              <a:rPr lang="en-US" sz="2000" dirty="0">
                <a:solidFill>
                  <a:schemeClr val="bg1"/>
                </a:solidFill>
              </a:rPr>
              <a:t>?</a:t>
            </a:r>
          </a:p>
          <a:p>
            <a:pPr marL="342900" lvl="0" indent="-342900">
              <a:buAutoNum type="arabicPeriod"/>
            </a:pPr>
            <a:endParaRPr lang="en-US" sz="2000" dirty="0">
              <a:solidFill>
                <a:schemeClr val="bg1"/>
              </a:solidFill>
            </a:endParaRPr>
          </a:p>
          <a:p>
            <a:pPr marL="342900" lvl="0" indent="-342900">
              <a:buAutoNum type="arabicPeriod"/>
            </a:pPr>
            <a:r>
              <a:rPr lang="en-US" sz="2000" dirty="0">
                <a:solidFill>
                  <a:schemeClr val="bg1"/>
                </a:solidFill>
              </a:rPr>
              <a:t>What might the </a:t>
            </a:r>
            <a:r>
              <a:rPr lang="en-US" sz="2000" dirty="0">
                <a:solidFill>
                  <a:srgbClr val="00B0F0"/>
                </a:solidFill>
              </a:rPr>
              <a:t>river Jordan symbolize</a:t>
            </a:r>
            <a:r>
              <a:rPr lang="en-US" sz="2000" dirty="0">
                <a:solidFill>
                  <a:schemeClr val="bg1"/>
                </a:solidFill>
              </a:rPr>
              <a:t>? </a:t>
            </a:r>
          </a:p>
          <a:p>
            <a:pPr marL="342900" lvl="0" indent="-342900">
              <a:buAutoNum type="arabicPeriod"/>
            </a:pPr>
            <a:endParaRPr lang="en-US" sz="2000" dirty="0">
              <a:solidFill>
                <a:schemeClr val="bg1"/>
              </a:solidFill>
            </a:endParaRPr>
          </a:p>
          <a:p>
            <a:pPr marL="342900" lvl="0" indent="-342900">
              <a:buAutoNum type="arabicPeriod"/>
            </a:pPr>
            <a:r>
              <a:rPr lang="en-US" sz="2000" dirty="0">
                <a:solidFill>
                  <a:schemeClr val="bg1"/>
                </a:solidFill>
              </a:rPr>
              <a:t>What other </a:t>
            </a:r>
            <a:r>
              <a:rPr lang="en-US" sz="2000" dirty="0">
                <a:solidFill>
                  <a:srgbClr val="00B0F0"/>
                </a:solidFill>
              </a:rPr>
              <a:t>symbols</a:t>
            </a:r>
            <a:r>
              <a:rPr lang="en-US" sz="2000" dirty="0">
                <a:solidFill>
                  <a:schemeClr val="bg1"/>
                </a:solidFill>
              </a:rPr>
              <a:t> emerge in Isabel’s branding scene?</a:t>
            </a:r>
          </a:p>
          <a:p>
            <a:pPr marL="342900" lvl="0" indent="-342900">
              <a:buAutoNum type="arabicPeriod"/>
            </a:pPr>
            <a:endParaRPr lang="en-US" sz="2000" dirty="0">
              <a:solidFill>
                <a:schemeClr val="bg1"/>
              </a:solidFill>
            </a:endParaRPr>
          </a:p>
          <a:p>
            <a:pPr marL="342900" lvl="0" indent="-342900">
              <a:buAutoNum type="arabicPeriod"/>
            </a:pPr>
            <a:r>
              <a:rPr lang="en-US" sz="2000" dirty="0">
                <a:solidFill>
                  <a:schemeClr val="bg1"/>
                </a:solidFill>
              </a:rPr>
              <a:t>Who was defeated at the </a:t>
            </a:r>
            <a:r>
              <a:rPr lang="en-US" sz="2000" dirty="0">
                <a:solidFill>
                  <a:srgbClr val="00B0F0"/>
                </a:solidFill>
              </a:rPr>
              <a:t>Battle of Brooklyn</a:t>
            </a:r>
            <a:r>
              <a:rPr lang="en-US" sz="2000" dirty="0">
                <a:solidFill>
                  <a:schemeClr val="bg1"/>
                </a:solidFill>
              </a:rPr>
              <a:t>?</a:t>
            </a:r>
          </a:p>
          <a:p>
            <a:pPr marL="342900" lvl="0" indent="-342900">
              <a:buAutoNum type="arabicPeriod"/>
            </a:pPr>
            <a:endParaRPr lang="en-US" sz="2000" dirty="0">
              <a:solidFill>
                <a:schemeClr val="bg1"/>
              </a:solidFill>
            </a:endParaRPr>
          </a:p>
          <a:p>
            <a:pPr marL="342900" lvl="0" indent="-342900">
              <a:buAutoNum type="arabicPeriod"/>
            </a:pPr>
            <a:r>
              <a:rPr lang="en-US" sz="2000" dirty="0">
                <a:solidFill>
                  <a:schemeClr val="bg1"/>
                </a:solidFill>
              </a:rPr>
              <a:t>A month before in the </a:t>
            </a:r>
            <a:r>
              <a:rPr lang="en-US" sz="2000" dirty="0">
                <a:solidFill>
                  <a:srgbClr val="00B0F0"/>
                </a:solidFill>
              </a:rPr>
              <a:t>Battle of Brooklyn </a:t>
            </a:r>
            <a:r>
              <a:rPr lang="en-US" sz="2000" dirty="0">
                <a:solidFill>
                  <a:schemeClr val="bg1"/>
                </a:solidFill>
              </a:rPr>
              <a:t>(in July 1776) a very important document was officially adopted by the </a:t>
            </a:r>
            <a:r>
              <a:rPr lang="en-US" sz="2000" dirty="0">
                <a:solidFill>
                  <a:srgbClr val="00B0F0"/>
                </a:solidFill>
              </a:rPr>
              <a:t>Continental Congress</a:t>
            </a:r>
            <a:r>
              <a:rPr lang="en-US" sz="2000" dirty="0">
                <a:solidFill>
                  <a:schemeClr val="bg1"/>
                </a:solidFill>
              </a:rPr>
              <a:t>. What was it?</a:t>
            </a:r>
          </a:p>
          <a:p>
            <a:pPr marL="342900" lvl="0" indent="-342900">
              <a:buAutoNum type="arabicPeriod"/>
            </a:pPr>
            <a:endParaRPr lang="en-US" sz="2000" dirty="0">
              <a:solidFill>
                <a:schemeClr val="bg1"/>
              </a:solidFill>
            </a:endParaRPr>
          </a:p>
          <a:p>
            <a:pPr marL="342900" lvl="0" indent="-342900">
              <a:buAutoNum type="arabicPeriod"/>
            </a:pPr>
            <a:r>
              <a:rPr lang="en-US" sz="2000" dirty="0">
                <a:solidFill>
                  <a:schemeClr val="bg1"/>
                </a:solidFill>
              </a:rPr>
              <a:t>Who was the primary author of this document?</a:t>
            </a:r>
          </a:p>
        </p:txBody>
      </p:sp>
      <p:sp>
        <p:nvSpPr>
          <p:cNvPr id="4" name="Explosion: 8 Points 3">
            <a:extLst>
              <a:ext uri="{FF2B5EF4-FFF2-40B4-BE49-F238E27FC236}">
                <a16:creationId xmlns:a16="http://schemas.microsoft.com/office/drawing/2014/main" id="{30E73C4E-797C-4C58-824B-E2B879501068}"/>
              </a:ext>
            </a:extLst>
          </p:cNvPr>
          <p:cNvSpPr/>
          <p:nvPr/>
        </p:nvSpPr>
        <p:spPr>
          <a:xfrm>
            <a:off x="6345244" y="5092790"/>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4017634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138475" y="612844"/>
            <a:ext cx="9081198" cy="5632311"/>
          </a:xfrm>
          <a:prstGeom prst="rect">
            <a:avLst/>
          </a:prstGeom>
          <a:noFill/>
        </p:spPr>
        <p:txBody>
          <a:bodyPr wrap="square" rtlCol="0">
            <a:spAutoFit/>
          </a:bodyPr>
          <a:lstStyle/>
          <a:p>
            <a:pPr marL="342900" lvl="0" indent="-342900">
              <a:buAutoNum type="arabicPeriod"/>
            </a:pPr>
            <a:r>
              <a:rPr lang="en-US" sz="2000" dirty="0">
                <a:solidFill>
                  <a:schemeClr val="bg1"/>
                </a:solidFill>
              </a:rPr>
              <a:t>The </a:t>
            </a:r>
            <a:r>
              <a:rPr lang="en-US" sz="2000" dirty="0">
                <a:solidFill>
                  <a:srgbClr val="00B0F0"/>
                </a:solidFill>
              </a:rPr>
              <a:t>stocks </a:t>
            </a:r>
            <a:r>
              <a:rPr lang="en-US" sz="2000" dirty="0">
                <a:solidFill>
                  <a:schemeClr val="bg1"/>
                </a:solidFill>
              </a:rPr>
              <a:t>were a </a:t>
            </a:r>
            <a:r>
              <a:rPr lang="en-US" sz="2000" dirty="0">
                <a:solidFill>
                  <a:schemeClr val="tx2"/>
                </a:solidFill>
              </a:rPr>
              <a:t>public punishment </a:t>
            </a:r>
            <a:r>
              <a:rPr lang="en-US" sz="2000" dirty="0">
                <a:solidFill>
                  <a:schemeClr val="bg1"/>
                </a:solidFill>
              </a:rPr>
              <a:t>meant to </a:t>
            </a:r>
            <a:r>
              <a:rPr lang="en-US" sz="2000" dirty="0">
                <a:solidFill>
                  <a:schemeClr val="tx2"/>
                </a:solidFill>
              </a:rPr>
              <a:t>shame someone accused of a crime or other offense</a:t>
            </a:r>
            <a:r>
              <a:rPr lang="en-US" sz="2000" dirty="0">
                <a:solidFill>
                  <a:schemeClr val="bg1"/>
                </a:solidFill>
              </a:rPr>
              <a:t>. </a:t>
            </a:r>
          </a:p>
          <a:p>
            <a:pPr lvl="0"/>
            <a:endParaRPr lang="en-US" sz="2000" dirty="0">
              <a:solidFill>
                <a:schemeClr val="bg1"/>
              </a:solidFill>
            </a:endParaRPr>
          </a:p>
          <a:p>
            <a:pPr marL="457200" lvl="0" indent="-457200">
              <a:buFont typeface="+mj-lt"/>
              <a:buAutoNum type="arabicPeriod" startAt="2"/>
            </a:pPr>
            <a:r>
              <a:rPr lang="en-US" sz="2000" dirty="0">
                <a:solidFill>
                  <a:schemeClr val="bg1"/>
                </a:solidFill>
              </a:rPr>
              <a:t>Isabel is branded with </a:t>
            </a:r>
            <a:r>
              <a:rPr lang="en-US" sz="2000" dirty="0">
                <a:solidFill>
                  <a:schemeClr val="tx2"/>
                </a:solidFill>
              </a:rPr>
              <a:t>the letter “I” for “Insolence” at Madam Lockton’s request.</a:t>
            </a:r>
          </a:p>
          <a:p>
            <a:pPr marL="342900" lvl="0" indent="-342900">
              <a:buAutoNum type="arabicPeriod" startAt="2"/>
            </a:pPr>
            <a:endParaRPr lang="en-US" sz="2000" dirty="0">
              <a:solidFill>
                <a:schemeClr val="bg1"/>
              </a:solidFill>
            </a:endParaRPr>
          </a:p>
          <a:p>
            <a:pPr marL="342900" lvl="0" indent="-342900">
              <a:buAutoNum type="arabicPeriod" startAt="3"/>
            </a:pPr>
            <a:r>
              <a:rPr lang="en-US" sz="2000" dirty="0">
                <a:solidFill>
                  <a:schemeClr val="bg1"/>
                </a:solidFill>
              </a:rPr>
              <a:t>The </a:t>
            </a:r>
            <a:r>
              <a:rPr lang="en-US" sz="2000" dirty="0">
                <a:solidFill>
                  <a:srgbClr val="00B0F0"/>
                </a:solidFill>
              </a:rPr>
              <a:t>River Jordan </a:t>
            </a:r>
            <a:r>
              <a:rPr lang="en-US" sz="2000" dirty="0">
                <a:solidFill>
                  <a:schemeClr val="bg1"/>
                </a:solidFill>
              </a:rPr>
              <a:t>is </a:t>
            </a:r>
            <a:r>
              <a:rPr lang="en-US" sz="2000" dirty="0">
                <a:solidFill>
                  <a:schemeClr val="tx2"/>
                </a:solidFill>
              </a:rPr>
              <a:t>a river in the Middle East with major significance in Judaism and Christianity</a:t>
            </a:r>
            <a:r>
              <a:rPr lang="en-US" sz="2000" dirty="0">
                <a:solidFill>
                  <a:schemeClr val="bg1"/>
                </a:solidFill>
              </a:rPr>
              <a:t>. </a:t>
            </a:r>
          </a:p>
          <a:p>
            <a:pPr marL="342900" lvl="0" indent="-342900">
              <a:buAutoNum type="arabicPeriod" startAt="3"/>
            </a:pPr>
            <a:endParaRPr lang="en-US" sz="2000" dirty="0">
              <a:solidFill>
                <a:schemeClr val="bg1"/>
              </a:solidFill>
            </a:endParaRPr>
          </a:p>
          <a:p>
            <a:pPr marL="342900" indent="-342900">
              <a:buClr>
                <a:schemeClr val="bg1"/>
              </a:buClr>
              <a:buFontTx/>
              <a:buAutoNum type="arabicPeriod" startAt="3"/>
            </a:pPr>
            <a:r>
              <a:rPr lang="en-US" sz="2000" dirty="0">
                <a:solidFill>
                  <a:schemeClr val="bg1"/>
                </a:solidFill>
              </a:rPr>
              <a:t>The </a:t>
            </a:r>
            <a:r>
              <a:rPr lang="en-US" sz="2000" dirty="0">
                <a:solidFill>
                  <a:srgbClr val="00B0F0"/>
                </a:solidFill>
              </a:rPr>
              <a:t>River Jordan </a:t>
            </a:r>
            <a:r>
              <a:rPr lang="en-US" sz="2000" dirty="0">
                <a:solidFill>
                  <a:schemeClr val="bg1"/>
                </a:solidFill>
              </a:rPr>
              <a:t>may symbolize </a:t>
            </a:r>
            <a:r>
              <a:rPr lang="en-US" sz="2000" dirty="0">
                <a:solidFill>
                  <a:schemeClr val="tx2"/>
                </a:solidFill>
              </a:rPr>
              <a:t>freedom, the struggle for liberty, or healing</a:t>
            </a:r>
            <a:r>
              <a:rPr lang="en-US" sz="2000" dirty="0">
                <a:solidFill>
                  <a:schemeClr val="bg1"/>
                </a:solidFill>
              </a:rPr>
              <a:t>, </a:t>
            </a:r>
          </a:p>
          <a:p>
            <a:pPr marL="342900" lvl="0" indent="-342900">
              <a:buAutoNum type="arabicPeriod" startAt="3"/>
            </a:pPr>
            <a:endParaRPr lang="en-US" sz="2000" dirty="0">
              <a:solidFill>
                <a:schemeClr val="tx2"/>
              </a:solidFill>
            </a:endParaRPr>
          </a:p>
          <a:p>
            <a:pPr marL="342900" lvl="0" indent="-342900">
              <a:buAutoNum type="arabicPeriod" startAt="3"/>
            </a:pPr>
            <a:r>
              <a:rPr lang="en-US" sz="2000" dirty="0">
                <a:solidFill>
                  <a:schemeClr val="tx2"/>
                </a:solidFill>
              </a:rPr>
              <a:t>Images of nature </a:t>
            </a:r>
            <a:r>
              <a:rPr lang="en-US" sz="2000" dirty="0">
                <a:solidFill>
                  <a:schemeClr val="bg1"/>
                </a:solidFill>
              </a:rPr>
              <a:t>are also </a:t>
            </a:r>
            <a:r>
              <a:rPr lang="en-US" sz="2000" dirty="0">
                <a:solidFill>
                  <a:srgbClr val="00B0F0"/>
                </a:solidFill>
              </a:rPr>
              <a:t>symbolic</a:t>
            </a:r>
            <a:r>
              <a:rPr lang="en-US" sz="2000" dirty="0">
                <a:solidFill>
                  <a:schemeClr val="bg1"/>
                </a:solidFill>
              </a:rPr>
              <a:t> in Isabel’s branding scene. </a:t>
            </a:r>
            <a:endParaRPr lang="en-US" sz="2000" dirty="0">
              <a:solidFill>
                <a:schemeClr val="tx2"/>
              </a:solidFill>
            </a:endParaRPr>
          </a:p>
          <a:p>
            <a:pPr marL="342900" lvl="0" indent="-342900">
              <a:buAutoNum type="arabicPeriod" startAt="3"/>
            </a:pPr>
            <a:endParaRPr lang="en-US" sz="2000" dirty="0">
              <a:solidFill>
                <a:srgbClr val="00B0F0"/>
              </a:solidFill>
            </a:endParaRPr>
          </a:p>
          <a:p>
            <a:pPr marL="342900" lvl="0" indent="-342900">
              <a:buAutoNum type="arabicPeriod" startAt="3"/>
            </a:pPr>
            <a:r>
              <a:rPr lang="en-US" sz="2000" dirty="0">
                <a:solidFill>
                  <a:schemeClr val="bg1"/>
                </a:solidFill>
              </a:rPr>
              <a:t>The British force the </a:t>
            </a:r>
            <a:r>
              <a:rPr lang="en-US" sz="2000" dirty="0">
                <a:solidFill>
                  <a:srgbClr val="00B0F0"/>
                </a:solidFill>
              </a:rPr>
              <a:t>Patriot</a:t>
            </a:r>
            <a:r>
              <a:rPr lang="en-US" sz="2000" dirty="0">
                <a:solidFill>
                  <a:schemeClr val="bg1"/>
                </a:solidFill>
              </a:rPr>
              <a:t> troops to </a:t>
            </a:r>
            <a:r>
              <a:rPr lang="en-US" sz="2000" dirty="0">
                <a:solidFill>
                  <a:schemeClr val="tx2"/>
                </a:solidFill>
              </a:rPr>
              <a:t>retreat in the Battle of Brooklyn</a:t>
            </a:r>
            <a:r>
              <a:rPr lang="en-US" sz="2000" dirty="0">
                <a:solidFill>
                  <a:schemeClr val="bg1"/>
                </a:solidFill>
              </a:rPr>
              <a:t>. </a:t>
            </a:r>
          </a:p>
          <a:p>
            <a:pPr marL="342900" lvl="0" indent="-342900">
              <a:buAutoNum type="arabicPeriod" startAt="3"/>
            </a:pPr>
            <a:endParaRPr lang="en-US" sz="2000" dirty="0">
              <a:solidFill>
                <a:schemeClr val="bg1"/>
              </a:solidFill>
            </a:endParaRPr>
          </a:p>
          <a:p>
            <a:pPr marL="342900" lvl="0" indent="-342900">
              <a:buAutoNum type="arabicPeriod" startAt="3"/>
            </a:pPr>
            <a:r>
              <a:rPr lang="en-US" sz="2000" dirty="0">
                <a:solidFill>
                  <a:schemeClr val="bg1"/>
                </a:solidFill>
              </a:rPr>
              <a:t>The </a:t>
            </a:r>
            <a:r>
              <a:rPr lang="en-US" sz="2000" dirty="0">
                <a:solidFill>
                  <a:srgbClr val="00B0F0"/>
                </a:solidFill>
              </a:rPr>
              <a:t>Declaration of Independence </a:t>
            </a:r>
            <a:r>
              <a:rPr lang="en-US" sz="2000" dirty="0">
                <a:solidFill>
                  <a:schemeClr val="tx2"/>
                </a:solidFill>
              </a:rPr>
              <a:t>was adopted by the </a:t>
            </a:r>
            <a:r>
              <a:rPr lang="en-US" sz="2000" dirty="0">
                <a:solidFill>
                  <a:srgbClr val="00B0F0"/>
                </a:solidFill>
              </a:rPr>
              <a:t>Continental Congress</a:t>
            </a:r>
            <a:r>
              <a:rPr lang="en-US" sz="2000" dirty="0">
                <a:solidFill>
                  <a:schemeClr val="bg1"/>
                </a:solidFill>
              </a:rPr>
              <a:t>. </a:t>
            </a:r>
          </a:p>
          <a:p>
            <a:pPr marL="342900" lvl="0" indent="-342900">
              <a:buAutoNum type="arabicPeriod" startAt="3"/>
            </a:pPr>
            <a:endParaRPr lang="en-US" sz="2000" dirty="0">
              <a:solidFill>
                <a:schemeClr val="bg1"/>
              </a:solidFill>
            </a:endParaRPr>
          </a:p>
          <a:p>
            <a:pPr marL="342900" lvl="0" indent="-342900">
              <a:buAutoNum type="arabicPeriod" startAt="3"/>
            </a:pPr>
            <a:r>
              <a:rPr lang="en-US" sz="2000" dirty="0">
                <a:solidFill>
                  <a:schemeClr val="bg1"/>
                </a:solidFill>
              </a:rPr>
              <a:t>The </a:t>
            </a:r>
            <a:r>
              <a:rPr lang="en-US" sz="2000" dirty="0">
                <a:solidFill>
                  <a:srgbClr val="00B0F0"/>
                </a:solidFill>
              </a:rPr>
              <a:t>Declaration of Independence </a:t>
            </a:r>
            <a:r>
              <a:rPr lang="en-US" sz="2000" dirty="0">
                <a:solidFill>
                  <a:schemeClr val="bg1"/>
                </a:solidFill>
              </a:rPr>
              <a:t>was primarily written by </a:t>
            </a:r>
            <a:r>
              <a:rPr lang="en-US" sz="2000" dirty="0">
                <a:solidFill>
                  <a:schemeClr val="tx2"/>
                </a:solidFill>
              </a:rPr>
              <a:t>Thomas Jefferson</a:t>
            </a:r>
            <a:r>
              <a:rPr lang="en-US" sz="2000" dirty="0">
                <a:solidFill>
                  <a:schemeClr val="bg1"/>
                </a:solidFill>
              </a:rPr>
              <a:t>.</a:t>
            </a:r>
          </a:p>
        </p:txBody>
      </p:sp>
      <p:sp>
        <p:nvSpPr>
          <p:cNvPr id="2" name="Rectangle 1">
            <a:extLst>
              <a:ext uri="{FF2B5EF4-FFF2-40B4-BE49-F238E27FC236}">
                <a16:creationId xmlns:a16="http://schemas.microsoft.com/office/drawing/2014/main" id="{BE0C21BA-FB99-46D2-8F0F-B0341304740A}"/>
              </a:ext>
            </a:extLst>
          </p:cNvPr>
          <p:cNvSpPr/>
          <p:nvPr/>
        </p:nvSpPr>
        <p:spPr>
          <a:xfrm>
            <a:off x="6344145" y="6218091"/>
            <a:ext cx="2483372" cy="400110"/>
          </a:xfrm>
          <a:prstGeom prst="rect">
            <a:avLst/>
          </a:prstGeom>
        </p:spPr>
        <p:txBody>
          <a:bodyPr wrap="none">
            <a:spAutoFit/>
          </a:bodyPr>
          <a:lstStyle/>
          <a:p>
            <a:pPr lvl="0" algn="r"/>
            <a:r>
              <a:rPr lang="en-US" sz="2000" dirty="0">
                <a:solidFill>
                  <a:schemeClr val="bg1"/>
                </a:solidFill>
              </a:rPr>
              <a:t>Self-score: ______ /8</a:t>
            </a:r>
          </a:p>
        </p:txBody>
      </p:sp>
      <p:sp>
        <p:nvSpPr>
          <p:cNvPr id="7" name="Rectangle 2">
            <a:extLst>
              <a:ext uri="{FF2B5EF4-FFF2-40B4-BE49-F238E27FC236}">
                <a16:creationId xmlns:a16="http://schemas.microsoft.com/office/drawing/2014/main" id="{56C3BCF8-45FB-4568-BCAA-EA21ACD663DC}"/>
              </a:ext>
            </a:extLst>
          </p:cNvPr>
          <p:cNvSpPr txBox="1">
            <a:spLocks noChangeArrowheads="1"/>
          </p:cNvSpPr>
          <p:nvPr/>
        </p:nvSpPr>
        <p:spPr>
          <a:xfrm>
            <a:off x="1102016" y="132067"/>
            <a:ext cx="7154116" cy="615340"/>
          </a:xfrm>
          <a:prstGeom prst="rect">
            <a:avLst/>
          </a:prstGeom>
          <a:noFill/>
        </p:spPr>
        <p:txBody>
          <a:bodyPr vert="horz" lIns="91440" tIns="45720" rIns="91440" bIns="45720" rtlCol="0" anchor="ctr">
            <a:normAutofit/>
          </a:bodyPr>
          <a:lstStyle>
            <a:lvl1pPr algn="l" defTabSz="342900" rtl="0" eaLnBrk="1" latinLnBrk="0" hangingPunct="1">
              <a:spcBef>
                <a:spcPct val="0"/>
              </a:spcBef>
              <a:buNone/>
              <a:defRPr sz="3300" kern="1200">
                <a:solidFill>
                  <a:srgbClr val="FFFFFF"/>
                </a:solidFill>
                <a:latin typeface="+mj-lt"/>
                <a:ea typeface="+mj-ea"/>
                <a:cs typeface="+mj-cs"/>
              </a:defRPr>
            </a:lvl1pPr>
          </a:lstStyle>
          <a:p>
            <a:pPr algn="ctr"/>
            <a:r>
              <a:rPr lang="en-US" sz="2400" dirty="0">
                <a:solidFill>
                  <a:schemeClr val="tx2"/>
                </a:solidFill>
              </a:rPr>
              <a:t>Retrieval Practice Answers: Lesson 17</a:t>
            </a:r>
          </a:p>
        </p:txBody>
      </p:sp>
    </p:spTree>
    <p:extLst>
      <p:ext uri="{BB962C8B-B14F-4D97-AF65-F5344CB8AC3E}">
        <p14:creationId xmlns:p14="http://schemas.microsoft.com/office/powerpoint/2010/main" val="45690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102016" y="112371"/>
            <a:ext cx="7154116" cy="555404"/>
          </a:xfrm>
          <a:noFill/>
        </p:spPr>
        <p:txBody>
          <a:bodyPr>
            <a:normAutofit/>
          </a:bodyPr>
          <a:lstStyle/>
          <a:p>
            <a:pPr algn="ctr" eaLnBrk="1" hangingPunct="1"/>
            <a:r>
              <a:rPr lang="en-US" sz="2400" dirty="0">
                <a:solidFill>
                  <a:schemeClr val="tx2"/>
                </a:solidFill>
              </a:rPr>
              <a:t>Retrieval Practice: Lesson 22</a:t>
            </a:r>
          </a:p>
        </p:txBody>
      </p:sp>
      <p:sp>
        <p:nvSpPr>
          <p:cNvPr id="3" name="TextBox 2">
            <a:extLst>
              <a:ext uri="{FF2B5EF4-FFF2-40B4-BE49-F238E27FC236}">
                <a16:creationId xmlns:a16="http://schemas.microsoft.com/office/drawing/2014/main" id="{00613E7B-F47E-4E01-ABFE-D8A55D67CFE2}"/>
              </a:ext>
            </a:extLst>
          </p:cNvPr>
          <p:cNvSpPr txBox="1"/>
          <p:nvPr/>
        </p:nvSpPr>
        <p:spPr>
          <a:xfrm>
            <a:off x="138475" y="806670"/>
            <a:ext cx="9081198" cy="4708981"/>
          </a:xfrm>
          <a:prstGeom prst="rect">
            <a:avLst/>
          </a:prstGeom>
          <a:noFill/>
        </p:spPr>
        <p:txBody>
          <a:bodyPr wrap="square" rtlCol="0">
            <a:spAutoFit/>
          </a:bodyPr>
          <a:lstStyle/>
          <a:p>
            <a:pPr marL="342900" lvl="0" indent="-342900">
              <a:buFontTx/>
              <a:buAutoNum type="arabicPeriod"/>
            </a:pPr>
            <a:r>
              <a:rPr lang="en-US" sz="2000" dirty="0">
                <a:solidFill>
                  <a:prstClr val="white"/>
                </a:solidFill>
              </a:rPr>
              <a:t>What was the </a:t>
            </a:r>
            <a:r>
              <a:rPr lang="en-US" sz="2000" dirty="0">
                <a:solidFill>
                  <a:srgbClr val="00B0F0"/>
                </a:solidFill>
              </a:rPr>
              <a:t>Boston Tea Party</a:t>
            </a:r>
            <a:r>
              <a:rPr lang="en-US" sz="2000" dirty="0">
                <a:solidFill>
                  <a:prstClr val="white"/>
                </a:solidFill>
              </a:rPr>
              <a:t>? </a:t>
            </a:r>
          </a:p>
          <a:p>
            <a:pPr marL="342900" lvl="0" indent="-342900">
              <a:buFontTx/>
              <a:buAutoNum type="arabicPeriod"/>
            </a:pPr>
            <a:endParaRPr lang="en-US" sz="2000" dirty="0">
              <a:solidFill>
                <a:prstClr val="white"/>
              </a:solidFill>
            </a:endParaRPr>
          </a:p>
          <a:p>
            <a:pPr marL="342900" lvl="0" indent="-342900">
              <a:buFontTx/>
              <a:buAutoNum type="arabicPeriod"/>
            </a:pPr>
            <a:r>
              <a:rPr lang="en-US" sz="2000" dirty="0">
                <a:solidFill>
                  <a:prstClr val="white"/>
                </a:solidFill>
              </a:rPr>
              <a:t>What were some British actions that frustrated American Colonists after the </a:t>
            </a:r>
            <a:r>
              <a:rPr lang="en-US" sz="2000" dirty="0">
                <a:solidFill>
                  <a:srgbClr val="00B0F0"/>
                </a:solidFill>
              </a:rPr>
              <a:t>French and Indian War</a:t>
            </a:r>
            <a:r>
              <a:rPr lang="en-US" sz="2000" dirty="0">
                <a:solidFill>
                  <a:prstClr val="white"/>
                </a:solidFill>
              </a:rPr>
              <a:t>? </a:t>
            </a:r>
          </a:p>
          <a:p>
            <a:pPr marL="342900" lvl="0" indent="-342900">
              <a:buFontTx/>
              <a:buAutoNum type="arabicPeriod"/>
            </a:pPr>
            <a:endParaRPr lang="en-US" sz="2000" dirty="0">
              <a:solidFill>
                <a:prstClr val="white"/>
              </a:solidFill>
            </a:endParaRPr>
          </a:p>
          <a:p>
            <a:pPr marL="342900" lvl="0" indent="-342900">
              <a:buFontTx/>
              <a:buAutoNum type="arabicPeriod"/>
            </a:pPr>
            <a:r>
              <a:rPr lang="en-US" sz="2000" dirty="0">
                <a:solidFill>
                  <a:prstClr val="white"/>
                </a:solidFill>
              </a:rPr>
              <a:t>Who was </a:t>
            </a:r>
            <a:r>
              <a:rPr lang="en-US" sz="2000" dirty="0">
                <a:solidFill>
                  <a:srgbClr val="00B0F0"/>
                </a:solidFill>
              </a:rPr>
              <a:t>Abigail Adams</a:t>
            </a:r>
            <a:r>
              <a:rPr lang="en-US" sz="2000" dirty="0">
                <a:solidFill>
                  <a:prstClr val="white"/>
                </a:solidFill>
              </a:rPr>
              <a:t>? </a:t>
            </a:r>
          </a:p>
          <a:p>
            <a:pPr marL="342900" lvl="0" indent="-342900">
              <a:buFontTx/>
              <a:buAutoNum type="arabicPeriod"/>
            </a:pPr>
            <a:endParaRPr lang="en-US" sz="2000" dirty="0">
              <a:solidFill>
                <a:prstClr val="white"/>
              </a:solidFill>
            </a:endParaRPr>
          </a:p>
          <a:p>
            <a:pPr marL="342900" lvl="0" indent="-342900">
              <a:buFontTx/>
              <a:buAutoNum type="arabicPeriod"/>
            </a:pPr>
            <a:r>
              <a:rPr lang="en-US" sz="2000" dirty="0">
                <a:solidFill>
                  <a:prstClr val="white"/>
                </a:solidFill>
              </a:rPr>
              <a:t>What was significant about the </a:t>
            </a:r>
            <a:r>
              <a:rPr lang="en-US" sz="2000" dirty="0">
                <a:solidFill>
                  <a:srgbClr val="00B0F0"/>
                </a:solidFill>
              </a:rPr>
              <a:t>Battle of Bunker Hill</a:t>
            </a:r>
            <a:r>
              <a:rPr lang="en-US" sz="2000" dirty="0">
                <a:solidFill>
                  <a:prstClr val="white"/>
                </a:solidFill>
              </a:rPr>
              <a:t>? </a:t>
            </a:r>
          </a:p>
          <a:p>
            <a:pPr marL="342900" lvl="0" indent="-342900">
              <a:buFontTx/>
              <a:buAutoNum type="arabicPeriod"/>
            </a:pPr>
            <a:endParaRPr lang="en-US" sz="2000" dirty="0">
              <a:solidFill>
                <a:prstClr val="white"/>
              </a:solidFill>
            </a:endParaRPr>
          </a:p>
          <a:p>
            <a:pPr marL="342900" lvl="0" indent="-342900">
              <a:buFontTx/>
              <a:buAutoNum type="arabicPeriod"/>
            </a:pPr>
            <a:r>
              <a:rPr lang="en-US" sz="2000" dirty="0">
                <a:solidFill>
                  <a:prstClr val="white"/>
                </a:solidFill>
              </a:rPr>
              <a:t>Name the </a:t>
            </a:r>
            <a:r>
              <a:rPr lang="en-US" sz="2000" dirty="0">
                <a:solidFill>
                  <a:srgbClr val="00B0F0"/>
                </a:solidFill>
              </a:rPr>
              <a:t>set of laws </a:t>
            </a:r>
            <a:r>
              <a:rPr lang="en-US" sz="2000" dirty="0">
                <a:solidFill>
                  <a:prstClr val="white"/>
                </a:solidFill>
              </a:rPr>
              <a:t>defining the status and rights of slaves.    </a:t>
            </a:r>
          </a:p>
          <a:p>
            <a:pPr marL="342900" lvl="0" indent="-342900">
              <a:buFontTx/>
              <a:buAutoNum type="arabicPeriod"/>
            </a:pPr>
            <a:endParaRPr lang="en-US" sz="2000" dirty="0">
              <a:solidFill>
                <a:prstClr val="white"/>
              </a:solidFill>
            </a:endParaRPr>
          </a:p>
          <a:p>
            <a:pPr marL="342900" lvl="0" indent="-342900">
              <a:buFontTx/>
              <a:buAutoNum type="arabicPeriod"/>
            </a:pPr>
            <a:r>
              <a:rPr lang="en-US" sz="2000" dirty="0">
                <a:solidFill>
                  <a:prstClr val="white"/>
                </a:solidFill>
              </a:rPr>
              <a:t>Who was the principal author of the </a:t>
            </a:r>
            <a:r>
              <a:rPr lang="en-US" sz="2000" dirty="0">
                <a:solidFill>
                  <a:srgbClr val="00B0F0"/>
                </a:solidFill>
              </a:rPr>
              <a:t>Declaration of Independence</a:t>
            </a:r>
            <a:r>
              <a:rPr lang="en-US" sz="2000" dirty="0">
                <a:solidFill>
                  <a:prstClr val="white"/>
                </a:solidFill>
              </a:rPr>
              <a:t>? </a:t>
            </a:r>
          </a:p>
          <a:p>
            <a:pPr marL="342900" lvl="0" indent="-342900">
              <a:buFontTx/>
              <a:buAutoNum type="arabicPeriod"/>
            </a:pPr>
            <a:endParaRPr lang="en-US" sz="2000" dirty="0">
              <a:solidFill>
                <a:prstClr val="white"/>
              </a:solidFill>
            </a:endParaRPr>
          </a:p>
          <a:p>
            <a:pPr marL="342900" lvl="0" indent="-342900">
              <a:buFontTx/>
              <a:buAutoNum type="arabicPeriod"/>
            </a:pPr>
            <a:r>
              <a:rPr lang="en-US" sz="2000" dirty="0">
                <a:solidFill>
                  <a:prstClr val="white"/>
                </a:solidFill>
              </a:rPr>
              <a:t>What does the phrase </a:t>
            </a:r>
            <a:r>
              <a:rPr lang="en-US" sz="2000" dirty="0" err="1">
                <a:solidFill>
                  <a:srgbClr val="00B0F0"/>
                </a:solidFill>
              </a:rPr>
              <a:t>Lobsterback</a:t>
            </a:r>
            <a:r>
              <a:rPr lang="en-US" sz="2000" dirty="0">
                <a:solidFill>
                  <a:prstClr val="white"/>
                </a:solidFill>
              </a:rPr>
              <a:t> refer to? </a:t>
            </a:r>
          </a:p>
          <a:p>
            <a:pPr marL="342900" lvl="0" indent="-342900">
              <a:buFontTx/>
              <a:buAutoNum type="arabicPeriod"/>
            </a:pPr>
            <a:endParaRPr lang="en-US" sz="2000" dirty="0">
              <a:solidFill>
                <a:prstClr val="white"/>
              </a:solidFill>
            </a:endParaRPr>
          </a:p>
        </p:txBody>
      </p:sp>
      <p:sp>
        <p:nvSpPr>
          <p:cNvPr id="4" name="Explosion: 8 Points 3">
            <a:extLst>
              <a:ext uri="{FF2B5EF4-FFF2-40B4-BE49-F238E27FC236}">
                <a16:creationId xmlns:a16="http://schemas.microsoft.com/office/drawing/2014/main" id="{30E73C4E-797C-4C58-824B-E2B879501068}"/>
              </a:ext>
            </a:extLst>
          </p:cNvPr>
          <p:cNvSpPr/>
          <p:nvPr/>
        </p:nvSpPr>
        <p:spPr>
          <a:xfrm>
            <a:off x="6322094" y="4719920"/>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a:ln>
                  <a:noFill/>
                </a:ln>
                <a:solidFill>
                  <a:srgbClr val="3F3F3F"/>
                </a:solidFill>
                <a:effectLst/>
                <a:uLnTx/>
                <a:uFillTx/>
                <a:latin typeface="Franklin Gothic Book"/>
                <a:ea typeface="+mn-ea"/>
                <a:cs typeface="+mn-cs"/>
              </a:rPr>
              <a:t>Take 3 minutes to complete these questions</a:t>
            </a:r>
          </a:p>
        </p:txBody>
      </p:sp>
    </p:spTree>
    <p:extLst>
      <p:ext uri="{BB962C8B-B14F-4D97-AF65-F5344CB8AC3E}">
        <p14:creationId xmlns:p14="http://schemas.microsoft.com/office/powerpoint/2010/main" val="309679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102016" y="112371"/>
            <a:ext cx="7154116" cy="555404"/>
          </a:xfrm>
          <a:noFill/>
        </p:spPr>
        <p:txBody>
          <a:bodyPr>
            <a:normAutofit/>
          </a:bodyPr>
          <a:lstStyle/>
          <a:p>
            <a:pPr algn="ctr" eaLnBrk="1" hangingPunct="1"/>
            <a:r>
              <a:rPr lang="en-US" sz="2400" dirty="0">
                <a:solidFill>
                  <a:schemeClr val="tx2"/>
                </a:solidFill>
              </a:rPr>
              <a:t>Retrieval Practice: Lesson 22 (cont’d)</a:t>
            </a:r>
          </a:p>
        </p:txBody>
      </p:sp>
      <p:sp>
        <p:nvSpPr>
          <p:cNvPr id="3" name="TextBox 2">
            <a:extLst>
              <a:ext uri="{FF2B5EF4-FFF2-40B4-BE49-F238E27FC236}">
                <a16:creationId xmlns:a16="http://schemas.microsoft.com/office/drawing/2014/main" id="{00613E7B-F47E-4E01-ABFE-D8A55D67CFE2}"/>
              </a:ext>
            </a:extLst>
          </p:cNvPr>
          <p:cNvSpPr txBox="1"/>
          <p:nvPr/>
        </p:nvSpPr>
        <p:spPr>
          <a:xfrm>
            <a:off x="138475" y="754855"/>
            <a:ext cx="9081198" cy="1938992"/>
          </a:xfrm>
          <a:prstGeom prst="rect">
            <a:avLst/>
          </a:prstGeom>
          <a:noFill/>
        </p:spPr>
        <p:txBody>
          <a:bodyPr wrap="square" rtlCol="0">
            <a:spAutoFit/>
          </a:bodyPr>
          <a:lstStyle/>
          <a:p>
            <a:pPr marL="457200" lvl="0" indent="-457200">
              <a:buFont typeface="+mj-lt"/>
              <a:buAutoNum type="arabicPeriod" startAt="8"/>
            </a:pPr>
            <a:r>
              <a:rPr lang="en-US" sz="2000" dirty="0">
                <a:solidFill>
                  <a:prstClr val="white"/>
                </a:solidFill>
              </a:rPr>
              <a:t>What does the phrase “</a:t>
            </a:r>
            <a:r>
              <a:rPr lang="en-US" sz="2000" dirty="0">
                <a:solidFill>
                  <a:srgbClr val="00B0F0"/>
                </a:solidFill>
              </a:rPr>
              <a:t>Middle Passage</a:t>
            </a:r>
            <a:r>
              <a:rPr lang="en-US" sz="2000" dirty="0">
                <a:solidFill>
                  <a:prstClr val="white"/>
                </a:solidFill>
              </a:rPr>
              <a:t>” refer to? </a:t>
            </a:r>
          </a:p>
          <a:p>
            <a:pPr marL="342900" lvl="0" indent="-342900">
              <a:buFontTx/>
              <a:buAutoNum type="arabicPeriod" startAt="8"/>
            </a:pPr>
            <a:endParaRPr lang="en-US" sz="2000" dirty="0">
              <a:solidFill>
                <a:prstClr val="white"/>
              </a:solidFill>
            </a:endParaRPr>
          </a:p>
          <a:p>
            <a:pPr marL="342900" lvl="0" indent="-342900">
              <a:buFontTx/>
              <a:buAutoNum type="arabicPeriod" startAt="8"/>
            </a:pPr>
            <a:r>
              <a:rPr lang="en-US" sz="2000" dirty="0">
                <a:solidFill>
                  <a:prstClr val="white"/>
                </a:solidFill>
              </a:rPr>
              <a:t>Who wrote </a:t>
            </a:r>
            <a:r>
              <a:rPr lang="en-US" sz="2000" i="1" dirty="0">
                <a:solidFill>
                  <a:srgbClr val="00B0F0"/>
                </a:solidFill>
              </a:rPr>
              <a:t>Common Sense</a:t>
            </a:r>
            <a:r>
              <a:rPr lang="en-US" sz="2000" dirty="0">
                <a:solidFill>
                  <a:prstClr val="white"/>
                </a:solidFill>
              </a:rPr>
              <a:t>? Why was it important? </a:t>
            </a:r>
          </a:p>
          <a:p>
            <a:pPr marL="342900" lvl="0" indent="-342900">
              <a:buFontTx/>
              <a:buAutoNum type="arabicPeriod" startAt="8"/>
            </a:pPr>
            <a:endParaRPr lang="en-US" sz="2000" dirty="0">
              <a:solidFill>
                <a:prstClr val="white"/>
              </a:solidFill>
            </a:endParaRPr>
          </a:p>
          <a:p>
            <a:pPr marL="342900" lvl="0" indent="-342900">
              <a:buFontTx/>
              <a:buAutoNum type="arabicPeriod" startAt="8"/>
            </a:pPr>
            <a:r>
              <a:rPr lang="en-US" sz="2000" dirty="0">
                <a:solidFill>
                  <a:prstClr val="white"/>
                </a:solidFill>
              </a:rPr>
              <a:t>Name the laws passed by </a:t>
            </a:r>
            <a:r>
              <a:rPr lang="en-US" sz="2000" dirty="0">
                <a:solidFill>
                  <a:srgbClr val="00B0F0"/>
                </a:solidFill>
              </a:rPr>
              <a:t>British</a:t>
            </a:r>
            <a:r>
              <a:rPr lang="en-US" sz="2000" dirty="0">
                <a:solidFill>
                  <a:prstClr val="white"/>
                </a:solidFill>
              </a:rPr>
              <a:t> Parliament to punish </a:t>
            </a:r>
            <a:r>
              <a:rPr lang="en-US" sz="2000" dirty="0">
                <a:solidFill>
                  <a:srgbClr val="00B0F0"/>
                </a:solidFill>
              </a:rPr>
              <a:t>American</a:t>
            </a:r>
            <a:r>
              <a:rPr lang="en-US" sz="2000" dirty="0">
                <a:solidFill>
                  <a:prstClr val="white"/>
                </a:solidFill>
              </a:rPr>
              <a:t> colonists.   </a:t>
            </a:r>
          </a:p>
          <a:p>
            <a:pPr marL="342900" lvl="0" indent="-342900">
              <a:buFontTx/>
              <a:buAutoNum type="arabicPeriod" startAt="8"/>
            </a:pPr>
            <a:endParaRPr lang="en-US" sz="2000" dirty="0">
              <a:solidFill>
                <a:prstClr val="white"/>
              </a:solidFill>
            </a:endParaRPr>
          </a:p>
        </p:txBody>
      </p:sp>
      <p:sp>
        <p:nvSpPr>
          <p:cNvPr id="4" name="Explosion: 8 Points 3">
            <a:extLst>
              <a:ext uri="{FF2B5EF4-FFF2-40B4-BE49-F238E27FC236}">
                <a16:creationId xmlns:a16="http://schemas.microsoft.com/office/drawing/2014/main" id="{30E73C4E-797C-4C58-824B-E2B879501068}"/>
              </a:ext>
            </a:extLst>
          </p:cNvPr>
          <p:cNvSpPr/>
          <p:nvPr/>
        </p:nvSpPr>
        <p:spPr>
          <a:xfrm>
            <a:off x="6322094" y="4719920"/>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a:ln>
                  <a:noFill/>
                </a:ln>
                <a:solidFill>
                  <a:srgbClr val="3F3F3F"/>
                </a:solidFill>
                <a:effectLst/>
                <a:uLnTx/>
                <a:uFillTx/>
                <a:latin typeface="Franklin Gothic Book"/>
                <a:ea typeface="+mn-ea"/>
                <a:cs typeface="+mn-cs"/>
              </a:rPr>
              <a:t>Take 3 minutes to complete these questions</a:t>
            </a:r>
          </a:p>
        </p:txBody>
      </p:sp>
    </p:spTree>
    <p:extLst>
      <p:ext uri="{BB962C8B-B14F-4D97-AF65-F5344CB8AC3E}">
        <p14:creationId xmlns:p14="http://schemas.microsoft.com/office/powerpoint/2010/main" val="2058515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62802" y="546360"/>
            <a:ext cx="9081198" cy="5940088"/>
          </a:xfrm>
          <a:prstGeom prst="rect">
            <a:avLst/>
          </a:prstGeom>
          <a:noFill/>
        </p:spPr>
        <p:txBody>
          <a:bodyPr wrap="square" rtlCol="0">
            <a:spAutoFit/>
          </a:bodyPr>
          <a:lstStyle/>
          <a:p>
            <a:pPr marL="342900" lvl="0" indent="-342900">
              <a:buFontTx/>
              <a:buAutoNum type="arabicPeriod"/>
              <a:defRPr/>
            </a:pPr>
            <a:r>
              <a:rPr kumimoji="0" lang="en-US" sz="2000" b="0" i="0" u="none" strike="noStrike" kern="1200" cap="none" spc="0" normalizeH="0" baseline="0" noProof="0" dirty="0">
                <a:ln>
                  <a:noFill/>
                </a:ln>
                <a:solidFill>
                  <a:prstClr val="white"/>
                </a:solidFill>
                <a:effectLst/>
                <a:uLnTx/>
                <a:uFillTx/>
                <a:latin typeface="Franklin Gothic Book"/>
              </a:rPr>
              <a:t>The </a:t>
            </a:r>
            <a:r>
              <a:rPr kumimoji="0" lang="en-US" sz="2000" b="0" i="0" u="none" strike="noStrike" kern="1200" cap="none" spc="0" normalizeH="0" baseline="0" noProof="0" dirty="0">
                <a:ln>
                  <a:noFill/>
                </a:ln>
                <a:solidFill>
                  <a:srgbClr val="00B0F0"/>
                </a:solidFill>
                <a:effectLst/>
                <a:uLnTx/>
                <a:uFillTx/>
                <a:latin typeface="Franklin Gothic Book"/>
              </a:rPr>
              <a:t>Boston Tea Party </a:t>
            </a:r>
            <a:r>
              <a:rPr kumimoji="0" lang="en-US" sz="2000" b="0" i="0" u="none" strike="noStrike" kern="1200" cap="none" spc="0" normalizeH="0" baseline="0" noProof="0" dirty="0">
                <a:ln>
                  <a:noFill/>
                </a:ln>
                <a:solidFill>
                  <a:prstClr val="white"/>
                </a:solidFill>
                <a:effectLst/>
                <a:uLnTx/>
                <a:uFillTx/>
                <a:latin typeface="Franklin Gothic Book"/>
              </a:rPr>
              <a:t>was </a:t>
            </a:r>
            <a:r>
              <a:rPr lang="en-US" sz="2000" dirty="0">
                <a:solidFill>
                  <a:schemeClr val="tx2"/>
                </a:solidFill>
              </a:rPr>
              <a:t>an act of resistance to British Taxes </a:t>
            </a:r>
            <a:r>
              <a:rPr lang="en-US" sz="2000" dirty="0">
                <a:solidFill>
                  <a:schemeClr val="bg1"/>
                </a:solidFill>
              </a:rPr>
              <a:t>in which </a:t>
            </a:r>
            <a:r>
              <a:rPr lang="en-US" sz="2000" dirty="0">
                <a:solidFill>
                  <a:schemeClr val="tx2"/>
                </a:solidFill>
              </a:rPr>
              <a:t>Patriots threw British tea into the Boston harbor. </a:t>
            </a:r>
            <a:endParaRPr kumimoji="0" lang="en-US" sz="2000" b="0" i="0" u="none" strike="noStrike" kern="1200" cap="none" spc="0" normalizeH="0" baseline="0" noProof="0" dirty="0">
              <a:ln>
                <a:noFill/>
              </a:ln>
              <a:solidFill>
                <a:prstClr val="white"/>
              </a:solidFill>
              <a:effectLst/>
              <a:uLnTx/>
              <a:uFillTx/>
              <a:latin typeface="Franklin Gothic Book"/>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n-US" sz="2000" b="0" i="0" u="none" strike="noStrike" kern="1200" cap="none" spc="0" normalizeH="0" baseline="0" noProof="0" dirty="0">
              <a:ln>
                <a:noFill/>
              </a:ln>
              <a:solidFill>
                <a:prstClr val="white"/>
              </a:solidFill>
              <a:effectLst/>
              <a:uLnTx/>
              <a:uFillTx/>
              <a:latin typeface="Franklin Gothic Book"/>
            </a:endParaRPr>
          </a:p>
          <a:p>
            <a:pPr marL="342900" lvl="0" indent="-342900">
              <a:buFontTx/>
              <a:buAutoNum type="arabicPeriod"/>
              <a:defRPr/>
            </a:pPr>
            <a:r>
              <a:rPr kumimoji="0" lang="en-US" sz="2000" b="0" i="0" u="none" strike="noStrike" kern="1200" cap="none" spc="0" normalizeH="0" baseline="0" noProof="0" dirty="0">
                <a:ln>
                  <a:noFill/>
                </a:ln>
                <a:solidFill>
                  <a:prstClr val="white"/>
                </a:solidFill>
                <a:effectLst/>
                <a:uLnTx/>
                <a:uFillTx/>
                <a:latin typeface="Franklin Gothic Book"/>
              </a:rPr>
              <a:t>After</a:t>
            </a:r>
            <a:r>
              <a:rPr lang="en-US" sz="2000" dirty="0">
                <a:solidFill>
                  <a:prstClr val="white"/>
                </a:solidFill>
                <a:latin typeface="Franklin Gothic Book"/>
              </a:rPr>
              <a:t> the </a:t>
            </a:r>
            <a:r>
              <a:rPr lang="en-US" sz="2000" dirty="0">
                <a:solidFill>
                  <a:srgbClr val="00B0F0"/>
                </a:solidFill>
                <a:latin typeface="Franklin Gothic Book"/>
              </a:rPr>
              <a:t>French and Indian War</a:t>
            </a:r>
            <a:r>
              <a:rPr lang="en-US" sz="2000" dirty="0">
                <a:solidFill>
                  <a:prstClr val="white"/>
                </a:solidFill>
                <a:latin typeface="Franklin Gothic Book"/>
              </a:rPr>
              <a:t>, the colonists grew frustrated by </a:t>
            </a:r>
            <a:r>
              <a:rPr lang="en-US" sz="2000" dirty="0">
                <a:solidFill>
                  <a:schemeClr val="tx2"/>
                </a:solidFill>
                <a:latin typeface="Franklin Gothic Book"/>
              </a:rPr>
              <a:t>the additional taxes imposed by Great Britain</a:t>
            </a:r>
            <a:r>
              <a:rPr lang="en-US" sz="2000" dirty="0">
                <a:solidFill>
                  <a:prstClr val="white"/>
                </a:solidFill>
                <a:latin typeface="Franklin Gothic Book"/>
              </a:rPr>
              <a:t> (including the </a:t>
            </a:r>
            <a:r>
              <a:rPr lang="en-US" sz="2000" dirty="0">
                <a:solidFill>
                  <a:srgbClr val="00B0F0"/>
                </a:solidFill>
                <a:latin typeface="Franklin Gothic Book"/>
              </a:rPr>
              <a:t>Stamp Act </a:t>
            </a:r>
            <a:r>
              <a:rPr lang="en-US" sz="2000" dirty="0">
                <a:solidFill>
                  <a:prstClr val="white"/>
                </a:solidFill>
                <a:latin typeface="Franklin Gothic Book"/>
              </a:rPr>
              <a:t>and other </a:t>
            </a:r>
            <a:r>
              <a:rPr lang="en-US" sz="2000" dirty="0">
                <a:solidFill>
                  <a:srgbClr val="00B0F0"/>
                </a:solidFill>
                <a:latin typeface="Franklin Gothic Book"/>
              </a:rPr>
              <a:t>Intolerable Acts</a:t>
            </a:r>
            <a:r>
              <a:rPr lang="en-US" sz="2000" dirty="0">
                <a:solidFill>
                  <a:prstClr val="white"/>
                </a:solidFill>
                <a:latin typeface="Franklin Gothic Book"/>
              </a:rPr>
              <a:t>). </a:t>
            </a:r>
            <a:endParaRPr kumimoji="0" lang="en-US" sz="2000" b="0" i="0" u="none" strike="noStrike" kern="1200" cap="none" spc="0" normalizeH="0" baseline="0" noProof="0" dirty="0">
              <a:ln>
                <a:noFill/>
              </a:ln>
              <a:solidFill>
                <a:prstClr val="white"/>
              </a:solidFill>
              <a:effectLst/>
              <a:uLnTx/>
              <a:uFillTx/>
              <a:latin typeface="Franklin Gothic Book"/>
            </a:endParaRPr>
          </a:p>
          <a:p>
            <a:pPr marL="342900" marR="0" lvl="0" indent="-342900" algn="l" defTabSz="914400" rtl="0" eaLnBrk="1" fontAlgn="auto" latinLnBrk="0" hangingPunct="1">
              <a:lnSpc>
                <a:spcPct val="100000"/>
              </a:lnSpc>
              <a:spcBef>
                <a:spcPts val="0"/>
              </a:spcBef>
              <a:spcAft>
                <a:spcPts val="0"/>
              </a:spcAft>
              <a:buClrTx/>
              <a:buSzTx/>
              <a:buFontTx/>
              <a:buAutoNum type="arabicPeriod" startAt="2"/>
              <a:tabLst/>
              <a:defRPr/>
            </a:pPr>
            <a:endParaRPr kumimoji="0" lang="en-US" sz="2000" b="0" i="0" u="none" strike="noStrike" kern="1200" cap="none" spc="0" normalizeH="0" baseline="0" noProof="0" dirty="0">
              <a:ln>
                <a:noFill/>
              </a:ln>
              <a:solidFill>
                <a:prstClr val="white"/>
              </a:solidFill>
              <a:effectLst/>
              <a:uLnTx/>
              <a:uFillTx/>
              <a:latin typeface="Franklin Gothic Book"/>
            </a:endParaRPr>
          </a:p>
          <a:p>
            <a:pPr marL="342900" marR="0" lvl="0" indent="-342900" algn="l" defTabSz="914400" rtl="0" eaLnBrk="1" fontAlgn="auto" latinLnBrk="0" hangingPunct="1">
              <a:lnSpc>
                <a:spcPct val="100000"/>
              </a:lnSpc>
              <a:spcBef>
                <a:spcPts val="0"/>
              </a:spcBef>
              <a:spcAft>
                <a:spcPts val="0"/>
              </a:spcAft>
              <a:buClrTx/>
              <a:buSzTx/>
              <a:buFontTx/>
              <a:buAutoNum type="arabicPeriod" startAt="3"/>
              <a:tabLst/>
              <a:defRPr/>
            </a:pPr>
            <a:r>
              <a:rPr kumimoji="0" lang="en-US" sz="2000" b="0" i="0" u="none" strike="noStrike" kern="1200" cap="none" spc="0" normalizeH="0" baseline="0" noProof="0" dirty="0">
                <a:ln>
                  <a:noFill/>
                </a:ln>
                <a:solidFill>
                  <a:srgbClr val="00B0F0"/>
                </a:solidFill>
                <a:effectLst/>
                <a:uLnTx/>
                <a:uFillTx/>
                <a:latin typeface="Franklin Gothic Book"/>
              </a:rPr>
              <a:t>Abigail Adams</a:t>
            </a:r>
            <a:r>
              <a:rPr kumimoji="0" lang="en-US" sz="2000" b="0" i="0" u="none" strike="noStrike" kern="1200" cap="none" spc="0" normalizeH="0" noProof="0" dirty="0">
                <a:ln>
                  <a:noFill/>
                </a:ln>
                <a:solidFill>
                  <a:srgbClr val="00B0F0"/>
                </a:solidFill>
                <a:effectLst/>
                <a:uLnTx/>
                <a:uFillTx/>
                <a:latin typeface="Franklin Gothic Book"/>
              </a:rPr>
              <a:t> </a:t>
            </a:r>
            <a:r>
              <a:rPr kumimoji="0" lang="en-US" sz="2000" b="0" i="0" u="none" strike="noStrike" kern="1200" cap="none" spc="0" normalizeH="0" noProof="0" dirty="0">
                <a:ln>
                  <a:noFill/>
                </a:ln>
                <a:solidFill>
                  <a:prstClr val="white"/>
                </a:solidFill>
                <a:effectLst/>
                <a:uLnTx/>
                <a:uFillTx/>
                <a:latin typeface="Franklin Gothic Book"/>
              </a:rPr>
              <a:t>was </a:t>
            </a:r>
            <a:r>
              <a:rPr kumimoji="0" lang="en-US" sz="2000" b="0" i="0" u="none" strike="noStrike" kern="1200" cap="none" spc="0" normalizeH="0" noProof="0" dirty="0">
                <a:ln>
                  <a:noFill/>
                </a:ln>
                <a:solidFill>
                  <a:schemeClr val="tx2"/>
                </a:solidFill>
                <a:effectLst/>
                <a:uLnTx/>
                <a:uFillTx/>
                <a:latin typeface="Franklin Gothic Book"/>
              </a:rPr>
              <a:t>the wife of John Adams</a:t>
            </a:r>
            <a:r>
              <a:rPr kumimoji="0" lang="en-US" sz="2000" b="0" i="0" u="none" strike="noStrike" kern="1200" cap="none" spc="0" normalizeH="0" noProof="0" dirty="0">
                <a:ln>
                  <a:noFill/>
                </a:ln>
                <a:solidFill>
                  <a:prstClr val="white"/>
                </a:solidFill>
                <a:effectLst/>
                <a:uLnTx/>
                <a:uFillTx/>
                <a:latin typeface="Franklin Gothic Book"/>
              </a:rPr>
              <a:t>, America’s second president, and </a:t>
            </a:r>
            <a:r>
              <a:rPr kumimoji="0" lang="en-US" sz="2000" b="0" i="0" u="none" strike="noStrike" kern="1200" cap="none" spc="0" normalizeH="0" noProof="0" dirty="0">
                <a:ln>
                  <a:noFill/>
                </a:ln>
                <a:solidFill>
                  <a:schemeClr val="tx2"/>
                </a:solidFill>
                <a:effectLst/>
                <a:uLnTx/>
                <a:uFillTx/>
                <a:latin typeface="Franklin Gothic Book"/>
              </a:rPr>
              <a:t>an advocate for the rights of women</a:t>
            </a:r>
            <a:r>
              <a:rPr kumimoji="0" lang="en-US" sz="2000" b="0" i="0" u="none" strike="noStrike" kern="1200" cap="none" spc="0" normalizeH="0" noProof="0" dirty="0">
                <a:ln>
                  <a:noFill/>
                </a:ln>
                <a:solidFill>
                  <a:prstClr val="white"/>
                </a:solidFill>
                <a:effectLst/>
                <a:uLnTx/>
                <a:uFillTx/>
                <a:latin typeface="Franklin Gothic Book"/>
              </a:rPr>
              <a:t>. </a:t>
            </a:r>
            <a:endParaRPr kumimoji="0" lang="en-US" sz="2000" b="0" i="0" u="none" strike="noStrike" kern="1200" cap="none" spc="0" normalizeH="0" baseline="0" noProof="0" dirty="0">
              <a:ln>
                <a:noFill/>
              </a:ln>
              <a:solidFill>
                <a:prstClr val="white"/>
              </a:solidFill>
              <a:effectLst/>
              <a:uLnTx/>
              <a:uFillTx/>
              <a:latin typeface="Franklin Gothic Book"/>
            </a:endParaRPr>
          </a:p>
          <a:p>
            <a:pPr marL="342900" marR="0" lvl="0" indent="-342900" algn="l" defTabSz="914400" rtl="0" eaLnBrk="1" fontAlgn="auto" latinLnBrk="0" hangingPunct="1">
              <a:lnSpc>
                <a:spcPct val="100000"/>
              </a:lnSpc>
              <a:spcBef>
                <a:spcPts val="0"/>
              </a:spcBef>
              <a:spcAft>
                <a:spcPts val="0"/>
              </a:spcAft>
              <a:buClrTx/>
              <a:buSzTx/>
              <a:buFontTx/>
              <a:buAutoNum type="arabicPeriod" startAt="3"/>
              <a:tabLst/>
              <a:defRPr/>
            </a:pPr>
            <a:endParaRPr kumimoji="0" lang="en-US" sz="2000" b="0" i="0" u="none" strike="noStrike" kern="1200" cap="none" spc="0" normalizeH="0" baseline="0" noProof="0" dirty="0">
              <a:ln>
                <a:noFill/>
              </a:ln>
              <a:solidFill>
                <a:prstClr val="white"/>
              </a:solidFill>
              <a:effectLst/>
              <a:uLnTx/>
              <a:uFillTx/>
              <a:latin typeface="Franklin Gothic Book"/>
            </a:endParaRPr>
          </a:p>
          <a:p>
            <a:pPr marL="342900" marR="0" lvl="0" indent="-342900" algn="l" defTabSz="914400" rtl="0" eaLnBrk="1" fontAlgn="auto" latinLnBrk="0" hangingPunct="1">
              <a:lnSpc>
                <a:spcPct val="100000"/>
              </a:lnSpc>
              <a:spcBef>
                <a:spcPts val="0"/>
              </a:spcBef>
              <a:spcAft>
                <a:spcPts val="0"/>
              </a:spcAft>
              <a:buClr>
                <a:prstClr val="white"/>
              </a:buClr>
              <a:buSzTx/>
              <a:buFontTx/>
              <a:buAutoNum type="arabicPeriod" startAt="3"/>
              <a:tabLst/>
              <a:defRPr/>
            </a:pPr>
            <a:r>
              <a:rPr kumimoji="0" lang="en-US" sz="2000" b="0" i="0" u="none" strike="noStrike" kern="1200" cap="none" spc="0" normalizeH="0" baseline="0" noProof="0" dirty="0">
                <a:ln>
                  <a:noFill/>
                </a:ln>
                <a:solidFill>
                  <a:prstClr val="white"/>
                </a:solidFill>
                <a:effectLst/>
                <a:uLnTx/>
                <a:uFillTx/>
                <a:latin typeface="Franklin Gothic Book"/>
              </a:rPr>
              <a:t>The </a:t>
            </a:r>
            <a:r>
              <a:rPr kumimoji="0" lang="en-US" sz="2000" b="0" i="0" u="none" strike="noStrike" kern="1200" cap="none" spc="0" normalizeH="0" baseline="0" noProof="0" dirty="0">
                <a:ln>
                  <a:noFill/>
                </a:ln>
                <a:solidFill>
                  <a:srgbClr val="00B0F0"/>
                </a:solidFill>
                <a:effectLst/>
                <a:uLnTx/>
                <a:uFillTx/>
                <a:latin typeface="Franklin Gothic Book"/>
              </a:rPr>
              <a:t>Battle of Bunker Hill </a:t>
            </a:r>
            <a:r>
              <a:rPr kumimoji="0" lang="en-US" sz="2000" b="0" i="0" u="none" strike="noStrike" kern="1200" cap="none" spc="0" normalizeH="0" baseline="0" noProof="0" dirty="0">
                <a:ln>
                  <a:noFill/>
                </a:ln>
                <a:solidFill>
                  <a:prstClr val="white"/>
                </a:solidFill>
                <a:effectLst/>
                <a:uLnTx/>
                <a:uFillTx/>
                <a:latin typeface="Franklin Gothic Book"/>
              </a:rPr>
              <a:t>was </a:t>
            </a:r>
            <a:r>
              <a:rPr kumimoji="0" lang="en-US" sz="2000" b="0" i="0" u="none" strike="noStrike" kern="1200" cap="none" spc="0" normalizeH="0" baseline="0" noProof="0" dirty="0">
                <a:ln>
                  <a:noFill/>
                </a:ln>
                <a:solidFill>
                  <a:schemeClr val="tx2"/>
                </a:solidFill>
                <a:effectLst/>
                <a:uLnTx/>
                <a:uFillTx/>
                <a:latin typeface="Franklin Gothic Book"/>
              </a:rPr>
              <a:t>the Revolution’s first major battle</a:t>
            </a:r>
            <a:r>
              <a:rPr kumimoji="0" lang="en-US" sz="2000" b="0" i="0" u="none" strike="noStrike" kern="1200" cap="none" spc="0" normalizeH="0" noProof="0" dirty="0">
                <a:ln>
                  <a:noFill/>
                </a:ln>
                <a:solidFill>
                  <a:prstClr val="white"/>
                </a:solidFill>
                <a:effectLst/>
                <a:uLnTx/>
                <a:uFillTx/>
                <a:latin typeface="Franklin Gothic Book"/>
              </a:rPr>
              <a:t> and though it was won by the British, </a:t>
            </a:r>
            <a:r>
              <a:rPr kumimoji="0" lang="en-US" sz="2000" b="0" i="0" u="none" strike="noStrike" kern="1200" cap="none" spc="0" normalizeH="0" noProof="0" dirty="0">
                <a:ln>
                  <a:noFill/>
                </a:ln>
                <a:solidFill>
                  <a:schemeClr val="tx2"/>
                </a:solidFill>
                <a:effectLst/>
                <a:uLnTx/>
                <a:uFillTx/>
                <a:latin typeface="Franklin Gothic Book"/>
              </a:rPr>
              <a:t>the colonists gained confidence</a:t>
            </a:r>
            <a:r>
              <a:rPr kumimoji="0" lang="en-US" sz="2000" b="0" i="0" u="none" strike="noStrike" kern="1200" cap="none" spc="0" normalizeH="0" noProof="0" dirty="0">
                <a:ln>
                  <a:noFill/>
                </a:ln>
                <a:solidFill>
                  <a:prstClr val="white"/>
                </a:solidFill>
                <a:effectLst/>
                <a:uLnTx/>
                <a:uFillTx/>
                <a:latin typeface="Franklin Gothic Book"/>
              </a:rPr>
              <a:t>. </a:t>
            </a:r>
            <a:endParaRPr kumimoji="0" lang="en-US" sz="2000" b="0" i="0" u="none" strike="noStrike" kern="1200" cap="none" spc="0" normalizeH="0" noProof="0" dirty="0">
              <a:ln>
                <a:noFill/>
              </a:ln>
              <a:solidFill>
                <a:schemeClr val="tx2"/>
              </a:solidFill>
              <a:effectLst/>
              <a:uLnTx/>
              <a:uFillTx/>
              <a:latin typeface="Franklin Gothic Book"/>
            </a:endParaRPr>
          </a:p>
          <a:p>
            <a:pPr marL="342900" marR="0" lvl="0" indent="-342900" algn="l" defTabSz="914400" rtl="0" eaLnBrk="1" fontAlgn="auto" latinLnBrk="0" hangingPunct="1">
              <a:lnSpc>
                <a:spcPct val="100000"/>
              </a:lnSpc>
              <a:spcBef>
                <a:spcPts val="0"/>
              </a:spcBef>
              <a:spcAft>
                <a:spcPts val="0"/>
              </a:spcAft>
              <a:buClr>
                <a:prstClr val="white"/>
              </a:buClr>
              <a:buSzTx/>
              <a:buFontTx/>
              <a:buAutoNum type="arabicPeriod" startAt="3"/>
              <a:tabLst/>
              <a:defRPr/>
            </a:pPr>
            <a:endParaRPr lang="en-US" sz="2000" baseline="0" dirty="0">
              <a:solidFill>
                <a:schemeClr val="tx2"/>
              </a:solidFill>
              <a:latin typeface="Franklin Gothic Book"/>
            </a:endParaRPr>
          </a:p>
          <a:p>
            <a:pPr marL="342900" marR="0" lvl="0" indent="-342900" algn="l" defTabSz="914400" rtl="0" eaLnBrk="1" fontAlgn="auto" latinLnBrk="0" hangingPunct="1">
              <a:lnSpc>
                <a:spcPct val="100000"/>
              </a:lnSpc>
              <a:spcBef>
                <a:spcPts val="0"/>
              </a:spcBef>
              <a:spcAft>
                <a:spcPts val="0"/>
              </a:spcAft>
              <a:buClr>
                <a:prstClr val="white"/>
              </a:buClr>
              <a:buSzTx/>
              <a:buFontTx/>
              <a:buAutoNum type="arabicPeriod" startAt="3"/>
              <a:tabLst/>
              <a:defRPr/>
            </a:pPr>
            <a:r>
              <a:rPr kumimoji="0" lang="en-US" sz="2000" b="0" i="0" u="none" strike="noStrike" kern="1200" cap="none" spc="0" normalizeH="0" baseline="0" noProof="0" dirty="0">
                <a:ln>
                  <a:noFill/>
                </a:ln>
                <a:solidFill>
                  <a:prstClr val="white"/>
                </a:solidFill>
                <a:effectLst/>
                <a:uLnTx/>
                <a:uFillTx/>
                <a:latin typeface="Franklin Gothic Book"/>
              </a:rPr>
              <a:t>The </a:t>
            </a:r>
            <a:r>
              <a:rPr kumimoji="0" lang="en-US" sz="2000" b="0" i="0" u="none" strike="noStrike" kern="1200" cap="none" spc="0" normalizeH="0" baseline="0" noProof="0" dirty="0">
                <a:ln>
                  <a:noFill/>
                </a:ln>
                <a:solidFill>
                  <a:srgbClr val="00B0F0"/>
                </a:solidFill>
                <a:effectLst/>
                <a:uLnTx/>
                <a:uFillTx/>
                <a:latin typeface="Franklin Gothic Book"/>
              </a:rPr>
              <a:t>slave codes </a:t>
            </a:r>
            <a:r>
              <a:rPr kumimoji="0" lang="en-US" sz="2000" b="0" i="0" u="none" strike="noStrike" kern="1200" cap="none" spc="0" normalizeH="0" baseline="0" noProof="0" dirty="0">
                <a:ln>
                  <a:noFill/>
                </a:ln>
                <a:solidFill>
                  <a:prstClr val="white"/>
                </a:solidFill>
                <a:effectLst/>
                <a:uLnTx/>
                <a:uFillTx/>
                <a:latin typeface="Franklin Gothic Book"/>
              </a:rPr>
              <a:t>defined</a:t>
            </a:r>
            <a:r>
              <a:rPr kumimoji="0" lang="en-US" sz="2000" b="0" i="0" u="none" strike="noStrike" kern="1200" cap="none" spc="0" normalizeH="0" noProof="0" dirty="0">
                <a:ln>
                  <a:noFill/>
                </a:ln>
                <a:solidFill>
                  <a:prstClr val="white"/>
                </a:solidFill>
                <a:effectLst/>
                <a:uLnTx/>
                <a:uFillTx/>
                <a:latin typeface="Franklin Gothic Book"/>
              </a:rPr>
              <a:t> the status and rights of enslaved people. </a:t>
            </a:r>
          </a:p>
          <a:p>
            <a:pPr marL="342900" marR="0" lvl="0" indent="-342900" algn="l" defTabSz="914400" rtl="0" eaLnBrk="1" fontAlgn="auto" latinLnBrk="0" hangingPunct="1">
              <a:lnSpc>
                <a:spcPct val="100000"/>
              </a:lnSpc>
              <a:spcBef>
                <a:spcPts val="0"/>
              </a:spcBef>
              <a:spcAft>
                <a:spcPts val="0"/>
              </a:spcAft>
              <a:buClr>
                <a:prstClr val="white"/>
              </a:buClr>
              <a:buSzTx/>
              <a:buFontTx/>
              <a:buAutoNum type="arabicPeriod" startAt="3"/>
              <a:tabLst/>
              <a:defRPr/>
            </a:pPr>
            <a:endParaRPr lang="en-US" sz="2000" baseline="0" dirty="0">
              <a:solidFill>
                <a:prstClr val="white"/>
              </a:solidFill>
              <a:latin typeface="Franklin Gothic Book"/>
            </a:endParaRPr>
          </a:p>
          <a:p>
            <a:pPr marL="342900" indent="-342900">
              <a:buClr>
                <a:prstClr val="white"/>
              </a:buClr>
              <a:buFontTx/>
              <a:buAutoNum type="arabicPeriod" startAt="3"/>
              <a:defRPr/>
            </a:pPr>
            <a:r>
              <a:rPr lang="en-US" sz="2000" dirty="0">
                <a:solidFill>
                  <a:srgbClr val="00B0F0"/>
                </a:solidFill>
              </a:rPr>
              <a:t>Thomas Jefferson </a:t>
            </a:r>
            <a:r>
              <a:rPr lang="en-US" sz="2000" dirty="0">
                <a:solidFill>
                  <a:schemeClr val="bg1"/>
                </a:solidFill>
              </a:rPr>
              <a:t>was the </a:t>
            </a:r>
            <a:r>
              <a:rPr lang="en-US" sz="2000" dirty="0">
                <a:solidFill>
                  <a:schemeClr val="tx2"/>
                </a:solidFill>
              </a:rPr>
              <a:t>principal author of the Declaration of Independence. </a:t>
            </a:r>
          </a:p>
          <a:p>
            <a:pPr marL="342900" indent="-342900">
              <a:buClr>
                <a:prstClr val="white"/>
              </a:buClr>
              <a:buFontTx/>
              <a:buAutoNum type="arabicPeriod" startAt="3"/>
              <a:defRPr/>
            </a:pPr>
            <a:endParaRPr lang="en-US" sz="2000" dirty="0">
              <a:solidFill>
                <a:schemeClr val="tx2"/>
              </a:solidFill>
            </a:endParaRPr>
          </a:p>
          <a:p>
            <a:pPr marL="342900" indent="-342900">
              <a:buClr>
                <a:prstClr val="white"/>
              </a:buClr>
              <a:buFontTx/>
              <a:buAutoNum type="arabicPeriod" startAt="3"/>
              <a:defRPr/>
            </a:pPr>
            <a:r>
              <a:rPr lang="en-US" sz="2000" dirty="0" err="1">
                <a:solidFill>
                  <a:srgbClr val="00B0F0"/>
                </a:solidFill>
              </a:rPr>
              <a:t>Lobsterback</a:t>
            </a:r>
            <a:r>
              <a:rPr lang="en-US" sz="2000" dirty="0">
                <a:solidFill>
                  <a:schemeClr val="tx2"/>
                </a:solidFill>
              </a:rPr>
              <a:t> was a slang term for a British solder. </a:t>
            </a:r>
          </a:p>
          <a:p>
            <a:pPr>
              <a:buClr>
                <a:prstClr val="white"/>
              </a:buClr>
              <a:defRPr/>
            </a:pPr>
            <a:endParaRPr lang="en-US" sz="2000" dirty="0">
              <a:solidFill>
                <a:srgbClr val="00B0F0"/>
              </a:solidFill>
              <a:latin typeface="Franklin Gothic Book"/>
            </a:endParaRPr>
          </a:p>
        </p:txBody>
      </p:sp>
      <p:sp>
        <p:nvSpPr>
          <p:cNvPr id="7" name="Rectangle 2">
            <a:extLst>
              <a:ext uri="{FF2B5EF4-FFF2-40B4-BE49-F238E27FC236}">
                <a16:creationId xmlns:a16="http://schemas.microsoft.com/office/drawing/2014/main" id="{56C3BCF8-45FB-4568-BCAA-EA21ACD663DC}"/>
              </a:ext>
            </a:extLst>
          </p:cNvPr>
          <p:cNvSpPr txBox="1">
            <a:spLocks noChangeArrowheads="1"/>
          </p:cNvSpPr>
          <p:nvPr/>
        </p:nvSpPr>
        <p:spPr>
          <a:xfrm>
            <a:off x="776748" y="14164"/>
            <a:ext cx="7872674" cy="546360"/>
          </a:xfrm>
          <a:prstGeom prst="rect">
            <a:avLst/>
          </a:prstGeom>
          <a:noFill/>
        </p:spPr>
        <p:txBody>
          <a:bodyPr vert="horz" lIns="91440" tIns="45720" rIns="91440" bIns="45720" rtlCol="0" anchor="ctr">
            <a:normAutofit/>
          </a:bodyPr>
          <a:lstStyle>
            <a:lvl1pPr algn="l" defTabSz="342900" rtl="0" eaLnBrk="1" latinLnBrk="0" hangingPunct="1">
              <a:spcBef>
                <a:spcPct val="0"/>
              </a:spcBef>
              <a:buNone/>
              <a:defRPr sz="3300" kern="1200">
                <a:solidFill>
                  <a:srgbClr val="FFFFFF"/>
                </a:solidFill>
                <a:latin typeface="+mj-lt"/>
                <a:ea typeface="+mj-ea"/>
                <a:cs typeface="+mj-cs"/>
              </a:defRPr>
            </a:lvl1pPr>
          </a:lstStyle>
          <a:p>
            <a:pPr marL="0" marR="0" lvl="0" indent="0" algn="ctr" defTabSz="3429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rgbClr val="FFDE22"/>
                </a:solidFill>
                <a:effectLst/>
                <a:uLnTx/>
                <a:uFillTx/>
                <a:latin typeface="Franklin Gothic Medium"/>
                <a:ea typeface="+mj-ea"/>
                <a:cs typeface="+mj-cs"/>
              </a:rPr>
              <a:t>Retrieval Practice Answers: Lesson 22</a:t>
            </a:r>
          </a:p>
        </p:txBody>
      </p:sp>
    </p:spTree>
    <p:extLst>
      <p:ext uri="{BB962C8B-B14F-4D97-AF65-F5344CB8AC3E}">
        <p14:creationId xmlns:p14="http://schemas.microsoft.com/office/powerpoint/2010/main" val="3893838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288233" y="560524"/>
            <a:ext cx="8849704" cy="3170099"/>
          </a:xfrm>
          <a:prstGeom prst="rect">
            <a:avLst/>
          </a:prstGeom>
          <a:noFill/>
        </p:spPr>
        <p:txBody>
          <a:bodyPr wrap="square" rtlCol="0">
            <a:spAutoFit/>
          </a:bodyPr>
          <a:lstStyle/>
          <a:p>
            <a:pPr marL="457200" lvl="0" indent="-457200">
              <a:buClr>
                <a:schemeClr val="bg1"/>
              </a:buClr>
              <a:buFont typeface="+mj-lt"/>
              <a:buAutoNum type="arabicPeriod" startAt="8"/>
              <a:defRPr/>
            </a:pPr>
            <a:r>
              <a:rPr kumimoji="0" lang="en-US" sz="2000" b="0" i="0" u="none" strike="noStrike" kern="1200" cap="none" spc="0" normalizeH="0" baseline="0" noProof="0" dirty="0">
                <a:ln>
                  <a:noFill/>
                </a:ln>
                <a:solidFill>
                  <a:prstClr val="white"/>
                </a:solidFill>
                <a:effectLst/>
                <a:uLnTx/>
                <a:uFillTx/>
                <a:latin typeface="Franklin Gothic Book"/>
              </a:rPr>
              <a:t>The phrase “</a:t>
            </a:r>
            <a:r>
              <a:rPr kumimoji="0" lang="en-US" sz="2000" b="0" i="0" u="none" strike="noStrike" kern="1200" cap="none" spc="0" normalizeH="0" baseline="0" noProof="0" dirty="0">
                <a:ln>
                  <a:noFill/>
                </a:ln>
                <a:solidFill>
                  <a:srgbClr val="00B0F0"/>
                </a:solidFill>
                <a:effectLst/>
                <a:uLnTx/>
                <a:uFillTx/>
                <a:latin typeface="Franklin Gothic Book"/>
              </a:rPr>
              <a:t>Middle Passage</a:t>
            </a:r>
            <a:r>
              <a:rPr kumimoji="0" lang="en-US" sz="2000" b="0" i="0" u="none" strike="noStrike" kern="1200" cap="none" spc="0" normalizeH="0" baseline="0" noProof="0" dirty="0">
                <a:ln>
                  <a:noFill/>
                </a:ln>
                <a:solidFill>
                  <a:prstClr val="white"/>
                </a:solidFill>
                <a:effectLst/>
                <a:uLnTx/>
                <a:uFillTx/>
                <a:latin typeface="Franklin Gothic Book"/>
              </a:rPr>
              <a:t>” refers to </a:t>
            </a:r>
            <a:r>
              <a:rPr kumimoji="0" lang="en-US" sz="2000" b="0" i="0" u="none" strike="noStrike" kern="1200" cap="none" spc="0" normalizeH="0" baseline="0" noProof="0" dirty="0">
                <a:ln>
                  <a:noFill/>
                </a:ln>
                <a:solidFill>
                  <a:schemeClr val="tx2"/>
                </a:solidFill>
                <a:effectLst/>
                <a:uLnTx/>
                <a:uFillTx/>
                <a:latin typeface="Franklin Gothic Book"/>
              </a:rPr>
              <a:t>the arduous</a:t>
            </a:r>
            <a:r>
              <a:rPr lang="en-US" sz="2000" dirty="0">
                <a:solidFill>
                  <a:schemeClr val="tx2"/>
                </a:solidFill>
              </a:rPr>
              <a:t> Sea journey undertaken by slave ships from West Africa to the West Indies</a:t>
            </a:r>
            <a:r>
              <a:rPr lang="en-US" sz="2000" dirty="0">
                <a:solidFill>
                  <a:prstClr val="white"/>
                </a:solidFill>
              </a:rPr>
              <a:t>; one stage of the Triangle Trade </a:t>
            </a:r>
          </a:p>
          <a:p>
            <a:pPr marL="457200" lvl="0" indent="-457200">
              <a:buClr>
                <a:schemeClr val="bg1"/>
              </a:buClr>
              <a:buFont typeface="+mj-lt"/>
              <a:buAutoNum type="arabicPeriod" startAt="8"/>
              <a:defRPr/>
            </a:pPr>
            <a:endParaRPr lang="en-US" sz="2000" dirty="0">
              <a:solidFill>
                <a:prstClr val="white"/>
              </a:solidFill>
            </a:endParaRPr>
          </a:p>
          <a:p>
            <a:pPr marL="457200" lvl="0" indent="-457200">
              <a:buClr>
                <a:schemeClr val="bg1"/>
              </a:buClr>
              <a:buFont typeface="+mj-lt"/>
              <a:buAutoNum type="arabicPeriod" startAt="8"/>
              <a:defRPr/>
            </a:pPr>
            <a:r>
              <a:rPr lang="en-US" sz="2000" dirty="0">
                <a:solidFill>
                  <a:schemeClr val="tx2"/>
                </a:solidFill>
              </a:rPr>
              <a:t>Thomas Paine </a:t>
            </a:r>
            <a:r>
              <a:rPr lang="en-US" sz="2000" dirty="0">
                <a:solidFill>
                  <a:prstClr val="white"/>
                </a:solidFill>
              </a:rPr>
              <a:t>wrote </a:t>
            </a:r>
            <a:r>
              <a:rPr lang="en-US" sz="2000" dirty="0">
                <a:solidFill>
                  <a:srgbClr val="00B0F0"/>
                </a:solidFill>
              </a:rPr>
              <a:t>Common Sense</a:t>
            </a:r>
            <a:r>
              <a:rPr lang="en-US" sz="2000" dirty="0">
                <a:solidFill>
                  <a:prstClr val="white"/>
                </a:solidFill>
              </a:rPr>
              <a:t>, </a:t>
            </a:r>
            <a:r>
              <a:rPr lang="en-US" sz="2000" dirty="0">
                <a:solidFill>
                  <a:schemeClr val="tx2"/>
                </a:solidFill>
              </a:rPr>
              <a:t>an argument for American independence that persuaded many colonists to support the Patriot cause</a:t>
            </a:r>
            <a:r>
              <a:rPr lang="en-US" sz="2000" dirty="0">
                <a:solidFill>
                  <a:prstClr val="white"/>
                </a:solidFill>
              </a:rPr>
              <a:t>. </a:t>
            </a:r>
          </a:p>
          <a:p>
            <a:pPr marL="457200" lvl="0" indent="-457200">
              <a:buClr>
                <a:schemeClr val="bg1"/>
              </a:buClr>
              <a:buFont typeface="+mj-lt"/>
              <a:buAutoNum type="arabicPeriod" startAt="8"/>
              <a:defRPr/>
            </a:pPr>
            <a:endParaRPr lang="en-US" sz="2000" dirty="0">
              <a:solidFill>
                <a:prstClr val="white"/>
              </a:solidFill>
            </a:endParaRPr>
          </a:p>
          <a:p>
            <a:pPr marL="457200" lvl="0" indent="-457200">
              <a:buClr>
                <a:schemeClr val="bg1"/>
              </a:buClr>
              <a:buFont typeface="+mj-lt"/>
              <a:buAutoNum type="arabicPeriod" startAt="8"/>
              <a:defRPr/>
            </a:pPr>
            <a:r>
              <a:rPr lang="en-US" sz="2000" dirty="0">
                <a:solidFill>
                  <a:prstClr val="white"/>
                </a:solidFill>
              </a:rPr>
              <a:t>The </a:t>
            </a:r>
            <a:r>
              <a:rPr lang="en-US" sz="2000" dirty="0">
                <a:solidFill>
                  <a:srgbClr val="00B0F0"/>
                </a:solidFill>
              </a:rPr>
              <a:t>Intolerable Acts </a:t>
            </a:r>
            <a:r>
              <a:rPr lang="en-US" sz="2000" dirty="0">
                <a:solidFill>
                  <a:prstClr val="white"/>
                </a:solidFill>
              </a:rPr>
              <a:t>were </a:t>
            </a:r>
            <a:r>
              <a:rPr lang="en-US" sz="2000" dirty="0">
                <a:solidFill>
                  <a:schemeClr val="tx2"/>
                </a:solidFill>
              </a:rPr>
              <a:t>passed by the British Parliament to punish American colonists</a:t>
            </a:r>
            <a:r>
              <a:rPr lang="en-US" sz="2000" dirty="0">
                <a:solidFill>
                  <a:prstClr val="white"/>
                </a:solidFill>
              </a:rPr>
              <a:t>. </a:t>
            </a:r>
            <a:endParaRPr lang="en-US" sz="2000" dirty="0">
              <a:solidFill>
                <a:schemeClr val="tx2"/>
              </a:solidFill>
            </a:endParaRPr>
          </a:p>
          <a:p>
            <a:pPr>
              <a:buClr>
                <a:prstClr val="white"/>
              </a:buClr>
              <a:defRPr/>
            </a:pPr>
            <a:endParaRPr lang="en-US" sz="2000" dirty="0">
              <a:solidFill>
                <a:srgbClr val="00B0F0"/>
              </a:solidFill>
              <a:latin typeface="Franklin Gothic Book"/>
            </a:endParaRPr>
          </a:p>
        </p:txBody>
      </p:sp>
      <p:sp>
        <p:nvSpPr>
          <p:cNvPr id="7" name="Rectangle 2">
            <a:extLst>
              <a:ext uri="{FF2B5EF4-FFF2-40B4-BE49-F238E27FC236}">
                <a16:creationId xmlns:a16="http://schemas.microsoft.com/office/drawing/2014/main" id="{56C3BCF8-45FB-4568-BCAA-EA21ACD663DC}"/>
              </a:ext>
            </a:extLst>
          </p:cNvPr>
          <p:cNvSpPr txBox="1">
            <a:spLocks noChangeArrowheads="1"/>
          </p:cNvSpPr>
          <p:nvPr/>
        </p:nvSpPr>
        <p:spPr>
          <a:xfrm>
            <a:off x="776748" y="14164"/>
            <a:ext cx="7872674" cy="546360"/>
          </a:xfrm>
          <a:prstGeom prst="rect">
            <a:avLst/>
          </a:prstGeom>
          <a:noFill/>
        </p:spPr>
        <p:txBody>
          <a:bodyPr vert="horz" lIns="91440" tIns="45720" rIns="91440" bIns="45720" rtlCol="0" anchor="ctr">
            <a:normAutofit/>
          </a:bodyPr>
          <a:lstStyle>
            <a:lvl1pPr algn="l" defTabSz="342900" rtl="0" eaLnBrk="1" latinLnBrk="0" hangingPunct="1">
              <a:spcBef>
                <a:spcPct val="0"/>
              </a:spcBef>
              <a:buNone/>
              <a:defRPr sz="3300" kern="1200">
                <a:solidFill>
                  <a:srgbClr val="FFFFFF"/>
                </a:solidFill>
                <a:latin typeface="+mj-lt"/>
                <a:ea typeface="+mj-ea"/>
                <a:cs typeface="+mj-cs"/>
              </a:defRPr>
            </a:lvl1pPr>
          </a:lstStyle>
          <a:p>
            <a:pPr marL="0" marR="0" lvl="0" indent="0" algn="ctr" defTabSz="3429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rgbClr val="FFDE22"/>
                </a:solidFill>
                <a:effectLst/>
                <a:uLnTx/>
                <a:uFillTx/>
                <a:latin typeface="Franklin Gothic Medium"/>
                <a:ea typeface="+mj-ea"/>
                <a:cs typeface="+mj-cs"/>
              </a:rPr>
              <a:t>Retrieval Practice Answers: Lesson 22 (cont’d)</a:t>
            </a:r>
          </a:p>
        </p:txBody>
      </p:sp>
      <p:sp>
        <p:nvSpPr>
          <p:cNvPr id="2" name="Rectangle 1">
            <a:extLst>
              <a:ext uri="{FF2B5EF4-FFF2-40B4-BE49-F238E27FC236}">
                <a16:creationId xmlns:a16="http://schemas.microsoft.com/office/drawing/2014/main" id="{87A9893E-0AA9-4BD2-AC7E-161DDE3B9D21}"/>
              </a:ext>
            </a:extLst>
          </p:cNvPr>
          <p:cNvSpPr/>
          <p:nvPr/>
        </p:nvSpPr>
        <p:spPr>
          <a:xfrm>
            <a:off x="6201734" y="6218091"/>
            <a:ext cx="2625783" cy="400110"/>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Franklin Gothic Book"/>
                <a:ea typeface="+mn-ea"/>
                <a:cs typeface="+mn-cs"/>
              </a:rPr>
              <a:t>Self-score: ______ /10</a:t>
            </a:r>
          </a:p>
        </p:txBody>
      </p:sp>
    </p:spTree>
    <p:extLst>
      <p:ext uri="{BB962C8B-B14F-4D97-AF65-F5344CB8AC3E}">
        <p14:creationId xmlns:p14="http://schemas.microsoft.com/office/powerpoint/2010/main" val="136686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8945" y="80750"/>
            <a:ext cx="5655330" cy="821719"/>
          </a:xfrm>
          <a:noFill/>
        </p:spPr>
        <p:txBody>
          <a:bodyPr>
            <a:normAutofit fontScale="90000"/>
          </a:bodyPr>
          <a:lstStyle/>
          <a:p>
            <a:pPr algn="ctr" eaLnBrk="1" hangingPunct="1"/>
            <a:r>
              <a:rPr lang="en-US" sz="2700" dirty="0">
                <a:solidFill>
                  <a:schemeClr val="tx2"/>
                </a:solidFill>
              </a:rPr>
              <a:t>Retrieval Practice: Lesson 5</a:t>
            </a:r>
            <a:br>
              <a:rPr lang="en-US" sz="2700" dirty="0">
                <a:solidFill>
                  <a:schemeClr val="tx2"/>
                </a:solidFill>
              </a:rPr>
            </a:br>
            <a:endParaRPr lang="en-US" sz="2700" dirty="0">
              <a:solidFill>
                <a:schemeClr val="bg1"/>
              </a:solidFill>
            </a:endParaRPr>
          </a:p>
        </p:txBody>
      </p:sp>
      <p:sp>
        <p:nvSpPr>
          <p:cNvPr id="2" name="TextBox 1">
            <a:extLst>
              <a:ext uri="{FF2B5EF4-FFF2-40B4-BE49-F238E27FC236}">
                <a16:creationId xmlns:a16="http://schemas.microsoft.com/office/drawing/2014/main" id="{B5558239-0A10-4E22-ADCE-7ADEDCBBEBA0}"/>
              </a:ext>
            </a:extLst>
          </p:cNvPr>
          <p:cNvSpPr txBox="1"/>
          <p:nvPr/>
        </p:nvSpPr>
        <p:spPr>
          <a:xfrm>
            <a:off x="102995" y="588167"/>
            <a:ext cx="8938009" cy="5016758"/>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What is a </a:t>
            </a:r>
            <a:r>
              <a:rPr lang="en-US" sz="2000" dirty="0">
                <a:solidFill>
                  <a:srgbClr val="00B0F0"/>
                </a:solidFill>
              </a:rPr>
              <a:t>Patriot</a:t>
            </a:r>
            <a:r>
              <a:rPr lang="en-US" sz="2000" dirty="0">
                <a:solidFill>
                  <a:schemeClr val="bg1"/>
                </a:solidFill>
              </a:rPr>
              <a:t>?</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characters in the novel would be considered </a:t>
            </a:r>
            <a:r>
              <a:rPr lang="en-US" sz="2000" dirty="0">
                <a:solidFill>
                  <a:srgbClr val="00B0F0"/>
                </a:solidFill>
              </a:rPr>
              <a:t>Patriots</a:t>
            </a:r>
            <a:r>
              <a:rPr lang="en-US" sz="2000" dirty="0">
                <a:solidFill>
                  <a:schemeClr val="bg1"/>
                </a:solidFill>
              </a:rPr>
              <a:t>? </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British actions caused American </a:t>
            </a:r>
            <a:r>
              <a:rPr lang="en-US" sz="2000" dirty="0">
                <a:solidFill>
                  <a:srgbClr val="00B0F0"/>
                </a:solidFill>
              </a:rPr>
              <a:t>Patriots</a:t>
            </a:r>
            <a:r>
              <a:rPr lang="en-US" sz="2000" dirty="0">
                <a:solidFill>
                  <a:schemeClr val="bg1"/>
                </a:solidFill>
              </a:rPr>
              <a:t> to become angry and frustrated?</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is a </a:t>
            </a:r>
            <a:r>
              <a:rPr lang="en-US" sz="2000" dirty="0">
                <a:solidFill>
                  <a:srgbClr val="00B0F0"/>
                </a:solidFill>
              </a:rPr>
              <a:t>Loyalist</a:t>
            </a:r>
            <a:r>
              <a:rPr lang="en-US" sz="2000" dirty="0">
                <a:solidFill>
                  <a:schemeClr val="bg1"/>
                </a:solidFill>
              </a:rPr>
              <a:t>? </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characters in the novel would be considered </a:t>
            </a:r>
            <a:r>
              <a:rPr lang="en-US" sz="2000" dirty="0">
                <a:solidFill>
                  <a:srgbClr val="00B0F0"/>
                </a:solidFill>
              </a:rPr>
              <a:t>Loyalists</a:t>
            </a:r>
            <a:r>
              <a:rPr lang="en-US" sz="2000" dirty="0">
                <a:solidFill>
                  <a:schemeClr val="bg1"/>
                </a:solidFill>
              </a:rPr>
              <a:t>?  </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is </a:t>
            </a:r>
            <a:r>
              <a:rPr lang="en-US" sz="2000" dirty="0">
                <a:solidFill>
                  <a:srgbClr val="00B0F0"/>
                </a:solidFill>
              </a:rPr>
              <a:t>manumission</a:t>
            </a:r>
            <a:r>
              <a:rPr lang="en-US" sz="2000" dirty="0">
                <a:solidFill>
                  <a:schemeClr val="bg1"/>
                </a:solidFill>
              </a:rPr>
              <a:t>? </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How does the concept of </a:t>
            </a:r>
            <a:r>
              <a:rPr lang="en-US" sz="2000" dirty="0">
                <a:solidFill>
                  <a:srgbClr val="00B0F0"/>
                </a:solidFill>
              </a:rPr>
              <a:t>manumission</a:t>
            </a:r>
            <a:r>
              <a:rPr lang="en-US" sz="2000" dirty="0">
                <a:solidFill>
                  <a:schemeClr val="bg1"/>
                </a:solidFill>
              </a:rPr>
              <a:t> apply to Isabel? </a:t>
            </a:r>
          </a:p>
          <a:p>
            <a:pPr marL="457200" lvl="0" indent="-457200">
              <a:buFont typeface="+mj-lt"/>
              <a:buAutoNum type="arabicPeriod"/>
            </a:pPr>
            <a:endParaRPr lang="en-US" sz="2000" dirty="0">
              <a:solidFill>
                <a:schemeClr val="bg1"/>
              </a:solidFill>
            </a:endParaRPr>
          </a:p>
          <a:p>
            <a:endParaRPr lang="en-US" sz="2000" dirty="0">
              <a:solidFill>
                <a:schemeClr val="bg1"/>
              </a:solidFill>
            </a:endParaRPr>
          </a:p>
        </p:txBody>
      </p:sp>
      <p:sp>
        <p:nvSpPr>
          <p:cNvPr id="5" name="Explosion: 8 Points 4">
            <a:extLst>
              <a:ext uri="{FF2B5EF4-FFF2-40B4-BE49-F238E27FC236}">
                <a16:creationId xmlns:a16="http://schemas.microsoft.com/office/drawing/2014/main" id="{B269E51F-CA87-4AC2-82D0-FA694D57A5EC}"/>
              </a:ext>
            </a:extLst>
          </p:cNvPr>
          <p:cNvSpPr/>
          <p:nvPr/>
        </p:nvSpPr>
        <p:spPr>
          <a:xfrm>
            <a:off x="6357573" y="4547328"/>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102174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47484" y="112370"/>
            <a:ext cx="8849032" cy="642019"/>
          </a:xfrm>
          <a:noFill/>
        </p:spPr>
        <p:txBody>
          <a:bodyPr>
            <a:normAutofit/>
          </a:bodyPr>
          <a:lstStyle/>
          <a:p>
            <a:pPr algn="ctr" eaLnBrk="1" hangingPunct="1"/>
            <a:r>
              <a:rPr lang="en-US" sz="2400" dirty="0">
                <a:solidFill>
                  <a:schemeClr val="tx2"/>
                </a:solidFill>
              </a:rPr>
              <a:t>Retrieval Practice: Lesson 25</a:t>
            </a:r>
          </a:p>
        </p:txBody>
      </p:sp>
      <p:sp>
        <p:nvSpPr>
          <p:cNvPr id="3" name="TextBox 2">
            <a:extLst>
              <a:ext uri="{FF2B5EF4-FFF2-40B4-BE49-F238E27FC236}">
                <a16:creationId xmlns:a16="http://schemas.microsoft.com/office/drawing/2014/main" id="{00613E7B-F47E-4E01-ABFE-D8A55D67CFE2}"/>
              </a:ext>
            </a:extLst>
          </p:cNvPr>
          <p:cNvSpPr txBox="1"/>
          <p:nvPr/>
        </p:nvSpPr>
        <p:spPr>
          <a:xfrm>
            <a:off x="138475" y="1037417"/>
            <a:ext cx="9081198" cy="4401205"/>
          </a:xfrm>
          <a:prstGeom prst="rect">
            <a:avLst/>
          </a:prstGeom>
          <a:noFill/>
        </p:spPr>
        <p:txBody>
          <a:bodyPr wrap="square" rtlCol="0">
            <a:spAutoFit/>
          </a:bodyPr>
          <a:lstStyle/>
          <a:p>
            <a:pPr marL="457200" lvl="0" indent="-457200">
              <a:buFont typeface="+mj-lt"/>
              <a:buAutoNum type="arabicPeriod"/>
            </a:pPr>
            <a:r>
              <a:rPr lang="en-US" sz="2000" dirty="0">
                <a:solidFill>
                  <a:prstClr val="white"/>
                </a:solidFill>
              </a:rPr>
              <a:t>Explain the difference between an </a:t>
            </a:r>
            <a:r>
              <a:rPr lang="en-US" sz="2000" dirty="0">
                <a:solidFill>
                  <a:srgbClr val="00B0F0"/>
                </a:solidFill>
              </a:rPr>
              <a:t>indentured servant </a:t>
            </a:r>
            <a:r>
              <a:rPr lang="en-US" sz="2000" dirty="0">
                <a:solidFill>
                  <a:prstClr val="white"/>
                </a:solidFill>
              </a:rPr>
              <a:t>and an </a:t>
            </a:r>
            <a:r>
              <a:rPr lang="en-US" sz="2000" dirty="0">
                <a:solidFill>
                  <a:srgbClr val="00B0F0"/>
                </a:solidFill>
              </a:rPr>
              <a:t>enslaved person</a:t>
            </a:r>
            <a:r>
              <a:rPr lang="en-US" sz="2000" dirty="0">
                <a:solidFill>
                  <a:prstClr val="white"/>
                </a:solidFill>
              </a:rPr>
              <a:t>. </a:t>
            </a:r>
          </a:p>
          <a:p>
            <a:pPr marL="457200" lvl="0" indent="-457200">
              <a:buFont typeface="+mj-lt"/>
              <a:buAutoNum type="arabicPeriod"/>
            </a:pPr>
            <a:endParaRPr lang="en-US" sz="2000" dirty="0">
              <a:solidFill>
                <a:prstClr val="white"/>
              </a:solidFill>
            </a:endParaRPr>
          </a:p>
          <a:p>
            <a:pPr marL="457200" lvl="0" indent="-457200">
              <a:buFont typeface="+mj-lt"/>
              <a:buAutoNum type="arabicPeriod"/>
            </a:pPr>
            <a:r>
              <a:rPr lang="en-US" sz="2000" dirty="0">
                <a:solidFill>
                  <a:prstClr val="white"/>
                </a:solidFill>
              </a:rPr>
              <a:t>What is </a:t>
            </a:r>
            <a:r>
              <a:rPr lang="en-US" sz="2000" dirty="0">
                <a:solidFill>
                  <a:srgbClr val="00B0F0"/>
                </a:solidFill>
              </a:rPr>
              <a:t>manumission</a:t>
            </a:r>
            <a:r>
              <a:rPr lang="en-US" sz="2000" dirty="0">
                <a:solidFill>
                  <a:prstClr val="white"/>
                </a:solidFill>
              </a:rPr>
              <a:t>? </a:t>
            </a:r>
          </a:p>
          <a:p>
            <a:pPr marL="457200" lvl="0" indent="-457200">
              <a:buFont typeface="+mj-lt"/>
              <a:buAutoNum type="arabicPeriod"/>
            </a:pPr>
            <a:endParaRPr lang="en-US" sz="2000" dirty="0">
              <a:solidFill>
                <a:prstClr val="white"/>
              </a:solidFill>
            </a:endParaRPr>
          </a:p>
          <a:p>
            <a:pPr marL="457200" lvl="0" indent="-457200">
              <a:buFont typeface="+mj-lt"/>
              <a:buAutoNum type="arabicPeriod"/>
            </a:pPr>
            <a:r>
              <a:rPr lang="en-US" sz="2000" dirty="0">
                <a:solidFill>
                  <a:prstClr val="white"/>
                </a:solidFill>
              </a:rPr>
              <a:t>Who was </a:t>
            </a:r>
            <a:r>
              <a:rPr lang="en-US" sz="2000" dirty="0">
                <a:solidFill>
                  <a:srgbClr val="00B0F0"/>
                </a:solidFill>
              </a:rPr>
              <a:t>Phyllis Wheatley</a:t>
            </a:r>
            <a:r>
              <a:rPr lang="en-US" sz="2000" dirty="0">
                <a:solidFill>
                  <a:prstClr val="white"/>
                </a:solidFill>
              </a:rPr>
              <a:t>? </a:t>
            </a:r>
          </a:p>
          <a:p>
            <a:pPr marL="457200" lvl="0" indent="-457200">
              <a:buFont typeface="+mj-lt"/>
              <a:buAutoNum type="arabicPeriod"/>
            </a:pPr>
            <a:endParaRPr lang="en-US" sz="2000" dirty="0">
              <a:solidFill>
                <a:prstClr val="white"/>
              </a:solidFill>
            </a:endParaRPr>
          </a:p>
          <a:p>
            <a:pPr marL="457200" lvl="0" indent="-457200">
              <a:buFont typeface="+mj-lt"/>
              <a:buAutoNum type="arabicPeriod"/>
            </a:pPr>
            <a:r>
              <a:rPr lang="en-US" sz="2000" dirty="0">
                <a:solidFill>
                  <a:prstClr val="white"/>
                </a:solidFill>
              </a:rPr>
              <a:t>What was the traditional </a:t>
            </a:r>
            <a:r>
              <a:rPr lang="en-US" sz="2000" dirty="0">
                <a:solidFill>
                  <a:srgbClr val="00B0F0"/>
                </a:solidFill>
              </a:rPr>
              <a:t>gender role </a:t>
            </a:r>
            <a:r>
              <a:rPr lang="en-US" sz="2000" dirty="0">
                <a:solidFill>
                  <a:prstClr val="white"/>
                </a:solidFill>
              </a:rPr>
              <a:t>for women during the Revolutionary War era?</a:t>
            </a:r>
          </a:p>
          <a:p>
            <a:pPr marL="457200" lvl="0" indent="-457200">
              <a:buFont typeface="+mj-lt"/>
              <a:buAutoNum type="arabicPeriod"/>
            </a:pPr>
            <a:endParaRPr lang="en-US" sz="2000" dirty="0">
              <a:solidFill>
                <a:prstClr val="white"/>
              </a:solidFill>
            </a:endParaRPr>
          </a:p>
          <a:p>
            <a:pPr marL="457200" lvl="0" indent="-457200">
              <a:buFont typeface="+mj-lt"/>
              <a:buAutoNum type="arabicPeriod"/>
            </a:pPr>
            <a:r>
              <a:rPr lang="en-US" sz="2000" dirty="0">
                <a:solidFill>
                  <a:prstClr val="white"/>
                </a:solidFill>
              </a:rPr>
              <a:t>Explain </a:t>
            </a:r>
            <a:r>
              <a:rPr lang="en-US" sz="2000" dirty="0">
                <a:solidFill>
                  <a:srgbClr val="00B0F0"/>
                </a:solidFill>
              </a:rPr>
              <a:t>dehumanization</a:t>
            </a:r>
            <a:r>
              <a:rPr lang="en-US" sz="2000" dirty="0">
                <a:solidFill>
                  <a:prstClr val="white"/>
                </a:solidFill>
              </a:rPr>
              <a:t> and give an example of it from the novel. </a:t>
            </a:r>
          </a:p>
          <a:p>
            <a:pPr marL="457200" lvl="0" indent="-457200">
              <a:buFont typeface="+mj-lt"/>
              <a:buAutoNum type="arabicPeriod"/>
            </a:pPr>
            <a:endParaRPr lang="en-US" sz="2000" dirty="0">
              <a:solidFill>
                <a:prstClr val="white"/>
              </a:solidFill>
            </a:endParaRPr>
          </a:p>
          <a:p>
            <a:pPr marL="457200" lvl="0" indent="-457200">
              <a:buFont typeface="+mj-lt"/>
              <a:buAutoNum type="arabicPeriod"/>
            </a:pPr>
            <a:r>
              <a:rPr lang="en-US" sz="2000" dirty="0">
                <a:solidFill>
                  <a:prstClr val="white"/>
                </a:solidFill>
              </a:rPr>
              <a:t>Explain </a:t>
            </a:r>
            <a:r>
              <a:rPr lang="en-US" sz="2000" dirty="0">
                <a:solidFill>
                  <a:srgbClr val="00B0F0"/>
                </a:solidFill>
              </a:rPr>
              <a:t>empathy</a:t>
            </a:r>
            <a:r>
              <a:rPr lang="en-US" sz="2000" dirty="0">
                <a:solidFill>
                  <a:prstClr val="white"/>
                </a:solidFill>
              </a:rPr>
              <a:t> and give an example of it from the novel.</a:t>
            </a:r>
          </a:p>
          <a:p>
            <a:pPr marL="457200" lvl="0" indent="-457200">
              <a:buFont typeface="+mj-lt"/>
              <a:buAutoNum type="arabicPeriod"/>
            </a:pPr>
            <a:endParaRPr lang="en-US" sz="2000" dirty="0">
              <a:solidFill>
                <a:prstClr val="white"/>
              </a:solidFill>
            </a:endParaRPr>
          </a:p>
          <a:p>
            <a:pPr marL="457200" lvl="0" indent="-457200">
              <a:buFont typeface="+mj-lt"/>
              <a:buAutoNum type="arabicPeriod"/>
            </a:pPr>
            <a:r>
              <a:rPr lang="en-US" sz="2000" dirty="0">
                <a:solidFill>
                  <a:prstClr val="white"/>
                </a:solidFill>
              </a:rPr>
              <a:t>What is a </a:t>
            </a:r>
            <a:r>
              <a:rPr lang="en-US" sz="2000" dirty="0">
                <a:solidFill>
                  <a:srgbClr val="00B0F0"/>
                </a:solidFill>
              </a:rPr>
              <a:t>fence-sitter</a:t>
            </a:r>
            <a:r>
              <a:rPr lang="en-US" sz="2000" dirty="0">
                <a:solidFill>
                  <a:prstClr val="white"/>
                </a:solidFill>
              </a:rPr>
              <a:t>? </a:t>
            </a:r>
          </a:p>
        </p:txBody>
      </p:sp>
      <p:sp>
        <p:nvSpPr>
          <p:cNvPr id="4" name="Explosion: 8 Points 3">
            <a:extLst>
              <a:ext uri="{FF2B5EF4-FFF2-40B4-BE49-F238E27FC236}">
                <a16:creationId xmlns:a16="http://schemas.microsoft.com/office/drawing/2014/main" id="{30E73C4E-797C-4C58-824B-E2B879501068}"/>
              </a:ext>
            </a:extLst>
          </p:cNvPr>
          <p:cNvSpPr/>
          <p:nvPr/>
        </p:nvSpPr>
        <p:spPr>
          <a:xfrm>
            <a:off x="6322094" y="4719920"/>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a:ln>
                  <a:noFill/>
                </a:ln>
                <a:solidFill>
                  <a:srgbClr val="3F3F3F"/>
                </a:solidFill>
                <a:effectLst/>
                <a:uLnTx/>
                <a:uFillTx/>
                <a:latin typeface="Franklin Gothic Book"/>
                <a:ea typeface="+mn-ea"/>
                <a:cs typeface="+mn-cs"/>
              </a:rPr>
              <a:t>Take 3 minutes to complete these questions</a:t>
            </a:r>
          </a:p>
        </p:txBody>
      </p:sp>
    </p:spTree>
    <p:extLst>
      <p:ext uri="{BB962C8B-B14F-4D97-AF65-F5344CB8AC3E}">
        <p14:creationId xmlns:p14="http://schemas.microsoft.com/office/powerpoint/2010/main" val="3945789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47484" y="112370"/>
            <a:ext cx="8849032" cy="642019"/>
          </a:xfrm>
          <a:noFill/>
        </p:spPr>
        <p:txBody>
          <a:bodyPr>
            <a:normAutofit/>
          </a:bodyPr>
          <a:lstStyle/>
          <a:p>
            <a:pPr algn="ctr" eaLnBrk="1" hangingPunct="1"/>
            <a:r>
              <a:rPr lang="en-US" sz="2400" dirty="0">
                <a:solidFill>
                  <a:schemeClr val="tx2"/>
                </a:solidFill>
              </a:rPr>
              <a:t>Retrieval Practice: Lesson 25 (cont’d)</a:t>
            </a:r>
          </a:p>
        </p:txBody>
      </p:sp>
      <p:sp>
        <p:nvSpPr>
          <p:cNvPr id="3" name="TextBox 2">
            <a:extLst>
              <a:ext uri="{FF2B5EF4-FFF2-40B4-BE49-F238E27FC236}">
                <a16:creationId xmlns:a16="http://schemas.microsoft.com/office/drawing/2014/main" id="{00613E7B-F47E-4E01-ABFE-D8A55D67CFE2}"/>
              </a:ext>
            </a:extLst>
          </p:cNvPr>
          <p:cNvSpPr txBox="1"/>
          <p:nvPr/>
        </p:nvSpPr>
        <p:spPr>
          <a:xfrm>
            <a:off x="138475" y="1037417"/>
            <a:ext cx="9081198" cy="1938992"/>
          </a:xfrm>
          <a:prstGeom prst="rect">
            <a:avLst/>
          </a:prstGeom>
          <a:noFill/>
        </p:spPr>
        <p:txBody>
          <a:bodyPr wrap="square" rtlCol="0">
            <a:spAutoFit/>
          </a:bodyPr>
          <a:lstStyle/>
          <a:p>
            <a:pPr marL="457200" lvl="0" indent="-457200">
              <a:buFont typeface="+mj-lt"/>
              <a:buAutoNum type="arabicPeriod" startAt="8"/>
            </a:pPr>
            <a:r>
              <a:rPr lang="en-US" sz="2000" dirty="0">
                <a:solidFill>
                  <a:prstClr val="white"/>
                </a:solidFill>
              </a:rPr>
              <a:t>If you were a </a:t>
            </a:r>
            <a:r>
              <a:rPr lang="en-US" sz="2000" dirty="0">
                <a:solidFill>
                  <a:srgbClr val="00B0F0"/>
                </a:solidFill>
              </a:rPr>
              <a:t>Loyalist</a:t>
            </a:r>
            <a:r>
              <a:rPr lang="en-US" sz="2000" dirty="0">
                <a:solidFill>
                  <a:prstClr val="white"/>
                </a:solidFill>
              </a:rPr>
              <a:t>, would you abide by the laws of the </a:t>
            </a:r>
            <a:r>
              <a:rPr lang="en-US" sz="2000" dirty="0">
                <a:solidFill>
                  <a:srgbClr val="00B0F0"/>
                </a:solidFill>
              </a:rPr>
              <a:t>Continental Congress</a:t>
            </a:r>
            <a:r>
              <a:rPr lang="en-US" sz="2000" dirty="0">
                <a:solidFill>
                  <a:prstClr val="white"/>
                </a:solidFill>
              </a:rPr>
              <a:t>? Why or why not? </a:t>
            </a:r>
          </a:p>
          <a:p>
            <a:pPr marL="457200" lvl="0" indent="-457200">
              <a:buFont typeface="+mj-lt"/>
              <a:buAutoNum type="arabicPeriod" startAt="8"/>
            </a:pPr>
            <a:endParaRPr lang="en-US" sz="2000" dirty="0">
              <a:solidFill>
                <a:prstClr val="white"/>
              </a:solidFill>
            </a:endParaRPr>
          </a:p>
          <a:p>
            <a:pPr marL="457200" lvl="0" indent="-457200">
              <a:buFont typeface="+mj-lt"/>
              <a:buAutoNum type="arabicPeriod" startAt="8"/>
            </a:pPr>
            <a:r>
              <a:rPr lang="en-US" sz="2000" dirty="0">
                <a:solidFill>
                  <a:prstClr val="white"/>
                </a:solidFill>
              </a:rPr>
              <a:t>Why might an author use </a:t>
            </a:r>
            <a:r>
              <a:rPr lang="en-US" sz="2000" dirty="0">
                <a:solidFill>
                  <a:srgbClr val="00B0F0"/>
                </a:solidFill>
              </a:rPr>
              <a:t>first-person narration</a:t>
            </a:r>
            <a:r>
              <a:rPr lang="en-US" sz="2000" dirty="0">
                <a:solidFill>
                  <a:prstClr val="white"/>
                </a:solidFill>
              </a:rPr>
              <a:t>? </a:t>
            </a:r>
          </a:p>
          <a:p>
            <a:pPr marL="457200" lvl="0" indent="-457200">
              <a:buFont typeface="+mj-lt"/>
              <a:buAutoNum type="arabicPeriod" startAt="8"/>
            </a:pPr>
            <a:endParaRPr lang="en-US" sz="2000" dirty="0">
              <a:solidFill>
                <a:prstClr val="white"/>
              </a:solidFill>
            </a:endParaRPr>
          </a:p>
          <a:p>
            <a:pPr marL="457200" lvl="0" indent="-457200">
              <a:buFont typeface="+mj-lt"/>
              <a:buAutoNum type="arabicPeriod" startAt="8"/>
            </a:pPr>
            <a:r>
              <a:rPr lang="en-US" sz="2000" dirty="0">
                <a:solidFill>
                  <a:prstClr val="white"/>
                </a:solidFill>
              </a:rPr>
              <a:t>Who was </a:t>
            </a:r>
            <a:r>
              <a:rPr lang="en-US" sz="2000" dirty="0">
                <a:solidFill>
                  <a:srgbClr val="00B0F0"/>
                </a:solidFill>
              </a:rPr>
              <a:t>Thomas Paine</a:t>
            </a:r>
            <a:r>
              <a:rPr lang="en-US" sz="2000" dirty="0">
                <a:solidFill>
                  <a:prstClr val="white"/>
                </a:solidFill>
              </a:rPr>
              <a:t>? </a:t>
            </a:r>
          </a:p>
        </p:txBody>
      </p:sp>
      <p:sp>
        <p:nvSpPr>
          <p:cNvPr id="4" name="Explosion: 8 Points 3">
            <a:extLst>
              <a:ext uri="{FF2B5EF4-FFF2-40B4-BE49-F238E27FC236}">
                <a16:creationId xmlns:a16="http://schemas.microsoft.com/office/drawing/2014/main" id="{30E73C4E-797C-4C58-824B-E2B879501068}"/>
              </a:ext>
            </a:extLst>
          </p:cNvPr>
          <p:cNvSpPr/>
          <p:nvPr/>
        </p:nvSpPr>
        <p:spPr>
          <a:xfrm>
            <a:off x="6322094" y="4719920"/>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a:ln>
                  <a:noFill/>
                </a:ln>
                <a:solidFill>
                  <a:srgbClr val="3F3F3F"/>
                </a:solidFill>
                <a:effectLst/>
                <a:uLnTx/>
                <a:uFillTx/>
                <a:latin typeface="Franklin Gothic Book"/>
                <a:ea typeface="+mn-ea"/>
                <a:cs typeface="+mn-cs"/>
              </a:rPr>
              <a:t>Take 3 minutes to complete these questions</a:t>
            </a:r>
          </a:p>
        </p:txBody>
      </p:sp>
    </p:spTree>
    <p:extLst>
      <p:ext uri="{BB962C8B-B14F-4D97-AF65-F5344CB8AC3E}">
        <p14:creationId xmlns:p14="http://schemas.microsoft.com/office/powerpoint/2010/main" val="3060885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62802" y="670085"/>
            <a:ext cx="9081198" cy="5632311"/>
          </a:xfrm>
          <a:prstGeom prst="rect">
            <a:avLst/>
          </a:prstGeom>
          <a:noFill/>
        </p:spPr>
        <p:txBody>
          <a:bodyPr wrap="square" rtlCol="0">
            <a:spAutoFit/>
          </a:bodyPr>
          <a:lstStyle/>
          <a:p>
            <a:pPr marL="342900" lvl="0" indent="-342900">
              <a:buFontTx/>
              <a:buAutoNum type="arabicPeriod"/>
              <a:defRPr/>
            </a:pPr>
            <a:r>
              <a:rPr lang="en-US" sz="2000" dirty="0">
                <a:solidFill>
                  <a:prstClr val="white"/>
                </a:solidFill>
                <a:latin typeface="Franklin Gothic Book"/>
              </a:rPr>
              <a:t>An indentured servant was contracted to work for a set period of time; an enslaved person was in bondage for life. </a:t>
            </a:r>
          </a:p>
          <a:p>
            <a:pPr marL="342900" lvl="0" indent="-342900">
              <a:buFontTx/>
              <a:buAutoNum type="arabicPeriod"/>
              <a:defRPr/>
            </a:pPr>
            <a:endParaRPr kumimoji="0" lang="en-US" sz="2000" b="0" i="0" u="none" strike="noStrike" kern="1200" cap="none" spc="0" normalizeH="0" baseline="0" noProof="0" dirty="0">
              <a:ln>
                <a:noFill/>
              </a:ln>
              <a:solidFill>
                <a:prstClr val="white"/>
              </a:solidFill>
              <a:effectLst/>
              <a:uLnTx/>
              <a:uFillTx/>
              <a:latin typeface="Franklin Gothic Book"/>
              <a:ea typeface="+mn-ea"/>
              <a:cs typeface="+mn-cs"/>
            </a:endParaRPr>
          </a:p>
          <a:p>
            <a:pPr marL="342900" lvl="0" indent="-342900">
              <a:buFontTx/>
              <a:buAutoNum type="arabicPeriod"/>
              <a:defRPr/>
            </a:pPr>
            <a:r>
              <a:rPr kumimoji="0" lang="en-US" sz="2000" b="0" i="0" u="none" strike="noStrike" kern="1200" cap="none" spc="0" normalizeH="0" baseline="0" noProof="0" dirty="0">
                <a:ln>
                  <a:noFill/>
                </a:ln>
                <a:solidFill>
                  <a:prstClr val="white"/>
                </a:solidFill>
                <a:effectLst/>
                <a:uLnTx/>
                <a:uFillTx/>
                <a:latin typeface="Franklin Gothic Book"/>
                <a:ea typeface="+mn-ea"/>
                <a:cs typeface="+mn-cs"/>
              </a:rPr>
              <a:t>Manumission</a:t>
            </a:r>
            <a:r>
              <a:rPr kumimoji="0" lang="en-US" sz="2000" b="0" i="0" u="none" strike="noStrike" kern="1200" cap="none" spc="0" normalizeH="0" noProof="0" dirty="0">
                <a:ln>
                  <a:noFill/>
                </a:ln>
                <a:solidFill>
                  <a:prstClr val="white"/>
                </a:solidFill>
                <a:effectLst/>
                <a:uLnTx/>
                <a:uFillTx/>
                <a:latin typeface="Franklin Gothic Book"/>
                <a:ea typeface="+mn-ea"/>
                <a:cs typeface="+mn-cs"/>
              </a:rPr>
              <a:t> refers to the voluntary freeing of an enslaved person by an enslaver. </a:t>
            </a:r>
            <a:endParaRPr kumimoji="0" lang="en-US" sz="2000" b="0" i="0" u="none" strike="noStrike" kern="1200" cap="none" spc="0" normalizeH="0" baseline="0" noProof="0" dirty="0">
              <a:ln>
                <a:noFill/>
              </a:ln>
              <a:solidFill>
                <a:prstClr val="white"/>
              </a:solidFill>
              <a:effectLst/>
              <a:uLnTx/>
              <a:uFillTx/>
              <a:latin typeface="Franklin Gothic Book"/>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AutoNum type="arabicPeriod" startAt="2"/>
              <a:tabLst/>
              <a:defRPr/>
            </a:pPr>
            <a:endParaRPr kumimoji="0" lang="en-US" sz="2000" b="0" i="0" u="none" strike="noStrike" kern="1200" cap="none" spc="0" normalizeH="0" baseline="0" noProof="0" dirty="0">
              <a:ln>
                <a:noFill/>
              </a:ln>
              <a:solidFill>
                <a:prstClr val="white"/>
              </a:solidFill>
              <a:effectLst/>
              <a:uLnTx/>
              <a:uFillTx/>
              <a:latin typeface="Franklin Gothic Book"/>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AutoNum type="arabicPeriod" startAt="3"/>
              <a:tabLst/>
              <a:defRPr/>
            </a:pPr>
            <a:r>
              <a:rPr kumimoji="0" lang="en-US" sz="2000" b="0" i="0" u="none" strike="noStrike" kern="1200" cap="none" spc="0" normalizeH="0" baseline="0" noProof="0" dirty="0">
                <a:ln>
                  <a:noFill/>
                </a:ln>
                <a:solidFill>
                  <a:prstClr val="white"/>
                </a:solidFill>
                <a:effectLst/>
                <a:uLnTx/>
                <a:uFillTx/>
                <a:latin typeface="Franklin Gothic Book"/>
                <a:ea typeface="+mn-ea"/>
                <a:cs typeface="+mn-cs"/>
              </a:rPr>
              <a:t>Phyllis</a:t>
            </a:r>
            <a:r>
              <a:rPr kumimoji="0" lang="en-US" sz="2000" b="0" i="0" u="none" strike="noStrike" kern="1200" cap="none" spc="0" normalizeH="0" noProof="0" dirty="0">
                <a:ln>
                  <a:noFill/>
                </a:ln>
                <a:solidFill>
                  <a:prstClr val="white"/>
                </a:solidFill>
                <a:effectLst/>
                <a:uLnTx/>
                <a:uFillTx/>
                <a:latin typeface="Franklin Gothic Book"/>
                <a:ea typeface="+mn-ea"/>
                <a:cs typeface="+mn-cs"/>
              </a:rPr>
              <a:t> Wheatley was the first published African American female poet</a:t>
            </a:r>
            <a:endParaRPr kumimoji="0" lang="en-US" sz="2000" b="0" i="0" u="none" strike="noStrike" kern="1200" cap="none" spc="0" normalizeH="0" baseline="0" noProof="0" dirty="0">
              <a:ln>
                <a:noFill/>
              </a:ln>
              <a:solidFill>
                <a:schemeClr val="tx2"/>
              </a:solidFill>
              <a:effectLst/>
              <a:uLnTx/>
              <a:uFillTx/>
              <a:latin typeface="Franklin Gothic Book"/>
            </a:endParaRPr>
          </a:p>
          <a:p>
            <a:pPr marL="342900" marR="0" lvl="0" indent="-342900" algn="l" defTabSz="914400" rtl="0" eaLnBrk="1" fontAlgn="auto" latinLnBrk="0" hangingPunct="1">
              <a:lnSpc>
                <a:spcPct val="100000"/>
              </a:lnSpc>
              <a:spcBef>
                <a:spcPts val="0"/>
              </a:spcBef>
              <a:spcAft>
                <a:spcPts val="0"/>
              </a:spcAft>
              <a:buClrTx/>
              <a:buSzTx/>
              <a:buFontTx/>
              <a:buAutoNum type="arabicPeriod" startAt="3"/>
              <a:tabLst/>
              <a:defRPr/>
            </a:pPr>
            <a:endParaRPr kumimoji="0" lang="en-US" sz="2000" b="0" i="0" u="none" strike="noStrike" kern="1200" cap="none" spc="0" normalizeH="0" baseline="0" noProof="0" dirty="0">
              <a:ln>
                <a:noFill/>
              </a:ln>
              <a:solidFill>
                <a:prstClr val="white"/>
              </a:solidFill>
              <a:effectLst/>
              <a:uLnTx/>
              <a:uFillTx/>
              <a:latin typeface="Franklin Gothic Book"/>
              <a:ea typeface="+mn-ea"/>
              <a:cs typeface="+mn-cs"/>
            </a:endParaRPr>
          </a:p>
          <a:p>
            <a:pPr marL="342900" lvl="0" indent="-342900">
              <a:buClr>
                <a:prstClr val="white"/>
              </a:buClr>
              <a:buFontTx/>
              <a:buAutoNum type="arabicPeriod" startAt="3"/>
              <a:defRPr/>
            </a:pPr>
            <a:r>
              <a:rPr lang="en-US" sz="2000" dirty="0">
                <a:solidFill>
                  <a:prstClr val="white"/>
                </a:solidFill>
              </a:rPr>
              <a:t>Women were traditionally wives and mothers; their authority was limited.</a:t>
            </a:r>
          </a:p>
          <a:p>
            <a:pPr marL="342900" lvl="0" indent="-342900">
              <a:buClr>
                <a:prstClr val="white"/>
              </a:buClr>
              <a:buFontTx/>
              <a:buAutoNum type="arabicPeriod" startAt="3"/>
              <a:defRPr/>
            </a:pPr>
            <a:endParaRPr lang="en-US" sz="2000" dirty="0">
              <a:solidFill>
                <a:prstClr val="white"/>
              </a:solidFill>
            </a:endParaRPr>
          </a:p>
          <a:p>
            <a:pPr marL="342900" lvl="0" indent="-342900">
              <a:buClr>
                <a:prstClr val="white"/>
              </a:buClr>
              <a:buFontTx/>
              <a:buAutoNum type="arabicPeriod" startAt="3"/>
              <a:defRPr/>
            </a:pPr>
            <a:r>
              <a:rPr lang="en-US" sz="2000" dirty="0">
                <a:solidFill>
                  <a:srgbClr val="00B0F0"/>
                </a:solidFill>
              </a:rPr>
              <a:t>Dehumanization</a:t>
            </a:r>
            <a:r>
              <a:rPr lang="en-US" sz="2000" dirty="0">
                <a:solidFill>
                  <a:schemeClr val="bg1"/>
                </a:solidFill>
              </a:rPr>
              <a:t> refers to </a:t>
            </a:r>
            <a:r>
              <a:rPr lang="en-US" sz="2000" dirty="0">
                <a:solidFill>
                  <a:schemeClr val="tx2"/>
                </a:solidFill>
              </a:rPr>
              <a:t>treating a person as though he or she is not a human being</a:t>
            </a:r>
            <a:r>
              <a:rPr lang="en-US" sz="2000" dirty="0">
                <a:solidFill>
                  <a:schemeClr val="bg1"/>
                </a:solidFill>
              </a:rPr>
              <a:t>. Madam Lockton </a:t>
            </a:r>
            <a:r>
              <a:rPr lang="en-US" sz="2000" dirty="0">
                <a:solidFill>
                  <a:schemeClr val="tx2"/>
                </a:solidFill>
              </a:rPr>
              <a:t>dehumanizes Isabel by changing her name </a:t>
            </a:r>
            <a:r>
              <a:rPr lang="en-US" sz="2000" dirty="0">
                <a:solidFill>
                  <a:schemeClr val="bg1"/>
                </a:solidFill>
              </a:rPr>
              <a:t>and </a:t>
            </a:r>
            <a:r>
              <a:rPr lang="en-US" sz="2000" dirty="0">
                <a:solidFill>
                  <a:schemeClr val="tx2"/>
                </a:solidFill>
              </a:rPr>
              <a:t>dehumanizes Ruth by treating her like a little doll</a:t>
            </a:r>
            <a:r>
              <a:rPr lang="en-US" sz="2000" dirty="0">
                <a:solidFill>
                  <a:schemeClr val="bg1"/>
                </a:solidFill>
              </a:rPr>
              <a:t>. </a:t>
            </a:r>
            <a:endParaRPr lang="en-US" sz="2000" dirty="0">
              <a:solidFill>
                <a:srgbClr val="00B0F0"/>
              </a:solidFill>
              <a:latin typeface="Franklin Gothic Book"/>
            </a:endParaRPr>
          </a:p>
          <a:p>
            <a:pPr marL="342900" lvl="0" indent="-342900">
              <a:buClr>
                <a:prstClr val="white"/>
              </a:buClr>
              <a:buFontTx/>
              <a:buAutoNum type="arabicPeriod" startAt="3"/>
              <a:defRPr/>
            </a:pPr>
            <a:endParaRPr lang="en-US" sz="2000" dirty="0">
              <a:solidFill>
                <a:srgbClr val="00B0F0"/>
              </a:solidFill>
              <a:latin typeface="Franklin Gothic Book"/>
            </a:endParaRPr>
          </a:p>
          <a:p>
            <a:pPr marL="342900" lvl="0" indent="-342900">
              <a:buClr>
                <a:prstClr val="white"/>
              </a:buClr>
              <a:buFontTx/>
              <a:buAutoNum type="arabicPeriod" startAt="3"/>
              <a:defRPr/>
            </a:pPr>
            <a:r>
              <a:rPr lang="en-US" sz="2000" dirty="0">
                <a:solidFill>
                  <a:schemeClr val="bg1"/>
                </a:solidFill>
                <a:latin typeface="Franklin Gothic Book"/>
              </a:rPr>
              <a:t>Empathy refers to </a:t>
            </a:r>
          </a:p>
          <a:p>
            <a:pPr marL="342900" lvl="0" indent="-342900">
              <a:buClr>
                <a:prstClr val="white"/>
              </a:buClr>
              <a:buFontTx/>
              <a:buAutoNum type="arabicPeriod" startAt="3"/>
              <a:defRPr/>
            </a:pPr>
            <a:endParaRPr lang="en-US" sz="2000" dirty="0">
              <a:solidFill>
                <a:schemeClr val="bg1"/>
              </a:solidFill>
              <a:latin typeface="Franklin Gothic Book"/>
            </a:endParaRPr>
          </a:p>
          <a:p>
            <a:pPr marL="342900" lvl="0" indent="-342900">
              <a:buClr>
                <a:prstClr val="white"/>
              </a:buClr>
              <a:buFontTx/>
              <a:buAutoNum type="arabicPeriod" startAt="3"/>
              <a:defRPr/>
            </a:pPr>
            <a:r>
              <a:rPr lang="en-US" sz="2000" dirty="0">
                <a:solidFill>
                  <a:schemeClr val="bg1"/>
                </a:solidFill>
                <a:latin typeface="Franklin Gothic Book"/>
              </a:rPr>
              <a:t>A fence-sitter was a person who did not take a side in the conflict between the Patriots and the Loyalists. </a:t>
            </a:r>
            <a:endParaRPr lang="en-US" sz="2000" dirty="0">
              <a:solidFill>
                <a:schemeClr val="bg1"/>
              </a:solidFill>
            </a:endParaRPr>
          </a:p>
        </p:txBody>
      </p:sp>
      <p:sp>
        <p:nvSpPr>
          <p:cNvPr id="2" name="Rectangle 1">
            <a:extLst>
              <a:ext uri="{FF2B5EF4-FFF2-40B4-BE49-F238E27FC236}">
                <a16:creationId xmlns:a16="http://schemas.microsoft.com/office/drawing/2014/main" id="{BE0C21BA-FB99-46D2-8F0F-B0341304740A}"/>
              </a:ext>
            </a:extLst>
          </p:cNvPr>
          <p:cNvSpPr/>
          <p:nvPr/>
        </p:nvSpPr>
        <p:spPr>
          <a:xfrm>
            <a:off x="6344145" y="6218091"/>
            <a:ext cx="2483372" cy="400110"/>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Franklin Gothic Book"/>
                <a:ea typeface="+mn-ea"/>
                <a:cs typeface="+mn-cs"/>
              </a:rPr>
              <a:t>Self-score: ______ /6</a:t>
            </a:r>
          </a:p>
        </p:txBody>
      </p:sp>
      <p:sp>
        <p:nvSpPr>
          <p:cNvPr id="5" name="Rectangle 2">
            <a:extLst>
              <a:ext uri="{FF2B5EF4-FFF2-40B4-BE49-F238E27FC236}">
                <a16:creationId xmlns:a16="http://schemas.microsoft.com/office/drawing/2014/main" id="{4EB8CFE1-0C30-4A20-ADBB-D226EF70E9E3}"/>
              </a:ext>
            </a:extLst>
          </p:cNvPr>
          <p:cNvSpPr>
            <a:spLocks noGrp="1" noChangeArrowheads="1"/>
          </p:cNvSpPr>
          <p:nvPr>
            <p:ph type="ctrTitle"/>
          </p:nvPr>
        </p:nvSpPr>
        <p:spPr>
          <a:xfrm>
            <a:off x="147484" y="112370"/>
            <a:ext cx="8849032" cy="642019"/>
          </a:xfrm>
          <a:noFill/>
        </p:spPr>
        <p:txBody>
          <a:bodyPr>
            <a:normAutofit/>
          </a:bodyPr>
          <a:lstStyle/>
          <a:p>
            <a:pPr algn="ctr" eaLnBrk="1" hangingPunct="1"/>
            <a:r>
              <a:rPr lang="en-US" sz="2400" dirty="0">
                <a:solidFill>
                  <a:schemeClr val="tx2"/>
                </a:solidFill>
              </a:rPr>
              <a:t>Retrieval Practice Answers: Lesson 25</a:t>
            </a:r>
          </a:p>
        </p:txBody>
      </p:sp>
    </p:spTree>
    <p:extLst>
      <p:ext uri="{BB962C8B-B14F-4D97-AF65-F5344CB8AC3E}">
        <p14:creationId xmlns:p14="http://schemas.microsoft.com/office/powerpoint/2010/main" val="3545736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62802" y="670085"/>
            <a:ext cx="9081198" cy="2554545"/>
          </a:xfrm>
          <a:prstGeom prst="rect">
            <a:avLst/>
          </a:prstGeom>
          <a:noFill/>
        </p:spPr>
        <p:txBody>
          <a:bodyPr wrap="square" rtlCol="0">
            <a:spAutoFit/>
          </a:bodyPr>
          <a:lstStyle/>
          <a:p>
            <a:pPr marL="457200" lvl="0" indent="-457200">
              <a:buFont typeface="+mj-lt"/>
              <a:buAutoNum type="arabicPeriod" startAt="8"/>
              <a:defRPr/>
            </a:pPr>
            <a:r>
              <a:rPr lang="en-US" sz="2000" dirty="0">
                <a:solidFill>
                  <a:prstClr val="white"/>
                </a:solidFill>
                <a:latin typeface="Franklin Gothic Book"/>
              </a:rPr>
              <a:t>A </a:t>
            </a:r>
            <a:r>
              <a:rPr lang="en-US" sz="2000" dirty="0">
                <a:solidFill>
                  <a:srgbClr val="00B0F0"/>
                </a:solidFill>
                <a:latin typeface="Franklin Gothic Book"/>
              </a:rPr>
              <a:t>Loyalist</a:t>
            </a:r>
            <a:r>
              <a:rPr lang="en-US" sz="2000" dirty="0">
                <a:solidFill>
                  <a:prstClr val="white"/>
                </a:solidFill>
                <a:latin typeface="Franklin Gothic Book"/>
              </a:rPr>
              <a:t> would </a:t>
            </a:r>
            <a:r>
              <a:rPr lang="en-US" sz="2000" dirty="0">
                <a:solidFill>
                  <a:schemeClr val="tx2"/>
                </a:solidFill>
                <a:latin typeface="Franklin Gothic Book"/>
              </a:rPr>
              <a:t>likely not recognize the authority of the Continental Congress </a:t>
            </a:r>
            <a:r>
              <a:rPr lang="en-US" sz="2000" dirty="0">
                <a:solidFill>
                  <a:prstClr val="white"/>
                </a:solidFill>
                <a:latin typeface="Franklin Gothic Book"/>
              </a:rPr>
              <a:t>because </a:t>
            </a:r>
            <a:r>
              <a:rPr lang="en-US" sz="2000" dirty="0">
                <a:solidFill>
                  <a:schemeClr val="tx2"/>
                </a:solidFill>
                <a:latin typeface="Franklin Gothic Book"/>
              </a:rPr>
              <a:t>they remained loyal to Great Britain</a:t>
            </a:r>
            <a:r>
              <a:rPr lang="en-US" sz="2000" dirty="0">
                <a:solidFill>
                  <a:prstClr val="white"/>
                </a:solidFill>
                <a:latin typeface="Franklin Gothic Book"/>
              </a:rPr>
              <a:t>. </a:t>
            </a:r>
          </a:p>
          <a:p>
            <a:pPr marL="342900" lvl="0" indent="-342900">
              <a:buFontTx/>
              <a:buAutoNum type="arabicPeriod" startAt="8"/>
              <a:defRPr/>
            </a:pPr>
            <a:endParaRPr lang="en-US" sz="2000" dirty="0">
              <a:solidFill>
                <a:prstClr val="white"/>
              </a:solidFill>
              <a:latin typeface="Franklin Gothic Book"/>
            </a:endParaRPr>
          </a:p>
          <a:p>
            <a:pPr marL="342900" lvl="0" indent="-342900">
              <a:buFontTx/>
              <a:buAutoNum type="arabicPeriod" startAt="8"/>
              <a:defRPr/>
            </a:pPr>
            <a:r>
              <a:rPr lang="en-US" sz="2000" dirty="0">
                <a:solidFill>
                  <a:prstClr val="white"/>
                </a:solidFill>
                <a:latin typeface="Franklin Gothic Book"/>
              </a:rPr>
              <a:t>An author might use </a:t>
            </a:r>
            <a:r>
              <a:rPr lang="en-US" sz="2000" dirty="0">
                <a:solidFill>
                  <a:srgbClr val="00B0F0"/>
                </a:solidFill>
                <a:latin typeface="Franklin Gothic Book"/>
              </a:rPr>
              <a:t>first-person narration </a:t>
            </a:r>
            <a:r>
              <a:rPr lang="en-US" sz="2000" dirty="0">
                <a:solidFill>
                  <a:prstClr val="white"/>
                </a:solidFill>
                <a:latin typeface="Franklin Gothic Book"/>
              </a:rPr>
              <a:t>to </a:t>
            </a:r>
            <a:r>
              <a:rPr lang="en-US" sz="2000" dirty="0">
                <a:solidFill>
                  <a:schemeClr val="tx2"/>
                </a:solidFill>
                <a:latin typeface="Franklin Gothic Book"/>
              </a:rPr>
              <a:t>cause a reader to empathize with the narrator or to increase suspense</a:t>
            </a:r>
            <a:r>
              <a:rPr lang="en-US" sz="2000" dirty="0">
                <a:solidFill>
                  <a:prstClr val="white"/>
                </a:solidFill>
                <a:latin typeface="Franklin Gothic Book"/>
              </a:rPr>
              <a:t>. </a:t>
            </a:r>
          </a:p>
          <a:p>
            <a:pPr marL="342900" lvl="0" indent="-342900">
              <a:buFontTx/>
              <a:buAutoNum type="arabicPeriod" startAt="8"/>
              <a:defRPr/>
            </a:pPr>
            <a:endParaRPr lang="en-US" sz="2000" dirty="0">
              <a:solidFill>
                <a:prstClr val="white"/>
              </a:solidFill>
              <a:latin typeface="Franklin Gothic Book"/>
            </a:endParaRPr>
          </a:p>
          <a:p>
            <a:pPr marL="342900" lvl="0" indent="-342900">
              <a:buClr>
                <a:schemeClr val="bg1"/>
              </a:buClr>
              <a:buFontTx/>
              <a:buAutoNum type="arabicPeriod" startAt="8"/>
              <a:defRPr/>
            </a:pPr>
            <a:r>
              <a:rPr lang="en-US" sz="2000" dirty="0">
                <a:solidFill>
                  <a:srgbClr val="00B0F0"/>
                </a:solidFill>
                <a:latin typeface="Franklin Gothic Book"/>
              </a:rPr>
              <a:t>Thomas Paine </a:t>
            </a:r>
            <a:r>
              <a:rPr lang="en-US" sz="2000" dirty="0">
                <a:solidFill>
                  <a:prstClr val="white"/>
                </a:solidFill>
                <a:latin typeface="Franklin Gothic Book"/>
              </a:rPr>
              <a:t>was </a:t>
            </a:r>
            <a:r>
              <a:rPr lang="en-US" sz="2000" dirty="0">
                <a:solidFill>
                  <a:schemeClr val="tx2"/>
                </a:solidFill>
                <a:latin typeface="Franklin Gothic Book"/>
              </a:rPr>
              <a:t>the author of </a:t>
            </a:r>
            <a:r>
              <a:rPr lang="en-US" sz="2000" i="1" dirty="0">
                <a:solidFill>
                  <a:schemeClr val="tx2"/>
                </a:solidFill>
                <a:latin typeface="Franklin Gothic Book"/>
              </a:rPr>
              <a:t>Common Sense</a:t>
            </a:r>
            <a:r>
              <a:rPr lang="en-US" sz="2000" dirty="0">
                <a:solidFill>
                  <a:prstClr val="white"/>
                </a:solidFill>
                <a:latin typeface="Franklin Gothic Book"/>
              </a:rPr>
              <a:t>, </a:t>
            </a:r>
            <a:r>
              <a:rPr lang="en-US" sz="2000" dirty="0">
                <a:solidFill>
                  <a:schemeClr val="tx2"/>
                </a:solidFill>
                <a:latin typeface="Franklin Gothic Book"/>
              </a:rPr>
              <a:t>an influential pamphlet that persuaded many colonists to support the revolution</a:t>
            </a:r>
            <a:r>
              <a:rPr lang="en-US" sz="2000" dirty="0">
                <a:solidFill>
                  <a:prstClr val="white"/>
                </a:solidFill>
                <a:latin typeface="Franklin Gothic Book"/>
              </a:rPr>
              <a:t>. </a:t>
            </a:r>
            <a:endParaRPr lang="en-US" sz="2000" dirty="0">
              <a:solidFill>
                <a:schemeClr val="bg1"/>
              </a:solidFill>
            </a:endParaRPr>
          </a:p>
        </p:txBody>
      </p:sp>
      <p:sp>
        <p:nvSpPr>
          <p:cNvPr id="2" name="Rectangle 1">
            <a:extLst>
              <a:ext uri="{FF2B5EF4-FFF2-40B4-BE49-F238E27FC236}">
                <a16:creationId xmlns:a16="http://schemas.microsoft.com/office/drawing/2014/main" id="{BE0C21BA-FB99-46D2-8F0F-B0341304740A}"/>
              </a:ext>
            </a:extLst>
          </p:cNvPr>
          <p:cNvSpPr/>
          <p:nvPr/>
        </p:nvSpPr>
        <p:spPr>
          <a:xfrm>
            <a:off x="6201734" y="6218091"/>
            <a:ext cx="2625783" cy="400110"/>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Franklin Gothic Book"/>
                <a:ea typeface="+mn-ea"/>
                <a:cs typeface="+mn-cs"/>
              </a:rPr>
              <a:t>Self-score: ______ /10</a:t>
            </a:r>
          </a:p>
        </p:txBody>
      </p:sp>
      <p:sp>
        <p:nvSpPr>
          <p:cNvPr id="5" name="Rectangle 2">
            <a:extLst>
              <a:ext uri="{FF2B5EF4-FFF2-40B4-BE49-F238E27FC236}">
                <a16:creationId xmlns:a16="http://schemas.microsoft.com/office/drawing/2014/main" id="{4EB8CFE1-0C30-4A20-ADBB-D226EF70E9E3}"/>
              </a:ext>
            </a:extLst>
          </p:cNvPr>
          <p:cNvSpPr>
            <a:spLocks noGrp="1" noChangeArrowheads="1"/>
          </p:cNvSpPr>
          <p:nvPr>
            <p:ph type="ctrTitle"/>
          </p:nvPr>
        </p:nvSpPr>
        <p:spPr>
          <a:xfrm>
            <a:off x="147484" y="112370"/>
            <a:ext cx="8849032" cy="642019"/>
          </a:xfrm>
          <a:noFill/>
        </p:spPr>
        <p:txBody>
          <a:bodyPr>
            <a:normAutofit/>
          </a:bodyPr>
          <a:lstStyle/>
          <a:p>
            <a:pPr algn="ctr" eaLnBrk="1" hangingPunct="1"/>
            <a:r>
              <a:rPr lang="en-US" sz="2400" dirty="0">
                <a:solidFill>
                  <a:schemeClr val="tx2"/>
                </a:solidFill>
              </a:rPr>
              <a:t>Retrieval Practice Answers: Lesson 25 (cont’d)</a:t>
            </a:r>
          </a:p>
        </p:txBody>
      </p:sp>
    </p:spTree>
    <p:extLst>
      <p:ext uri="{BB962C8B-B14F-4D97-AF65-F5344CB8AC3E}">
        <p14:creationId xmlns:p14="http://schemas.microsoft.com/office/powerpoint/2010/main" val="156041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8945" y="80750"/>
            <a:ext cx="5655330" cy="821719"/>
          </a:xfrm>
          <a:noFill/>
        </p:spPr>
        <p:txBody>
          <a:bodyPr>
            <a:normAutofit fontScale="90000"/>
          </a:bodyPr>
          <a:lstStyle/>
          <a:p>
            <a:pPr algn="ctr" eaLnBrk="1" hangingPunct="1"/>
            <a:r>
              <a:rPr lang="en-US" sz="2700" dirty="0">
                <a:solidFill>
                  <a:schemeClr val="tx2"/>
                </a:solidFill>
              </a:rPr>
              <a:t>Retrieval Practice: Lesson 5 (cont’d)</a:t>
            </a:r>
            <a:br>
              <a:rPr lang="en-US" sz="2700" dirty="0">
                <a:solidFill>
                  <a:schemeClr val="tx2"/>
                </a:solidFill>
              </a:rPr>
            </a:br>
            <a:endParaRPr lang="en-US" sz="2700" dirty="0">
              <a:solidFill>
                <a:schemeClr val="bg1"/>
              </a:solidFill>
            </a:endParaRPr>
          </a:p>
        </p:txBody>
      </p:sp>
      <p:sp>
        <p:nvSpPr>
          <p:cNvPr id="2" name="TextBox 1">
            <a:extLst>
              <a:ext uri="{FF2B5EF4-FFF2-40B4-BE49-F238E27FC236}">
                <a16:creationId xmlns:a16="http://schemas.microsoft.com/office/drawing/2014/main" id="{B5558239-0A10-4E22-ADCE-7ADEDCBBEBA0}"/>
              </a:ext>
            </a:extLst>
          </p:cNvPr>
          <p:cNvSpPr txBox="1"/>
          <p:nvPr/>
        </p:nvSpPr>
        <p:spPr>
          <a:xfrm>
            <a:off x="102995" y="588167"/>
            <a:ext cx="8938009" cy="2862322"/>
          </a:xfrm>
          <a:prstGeom prst="rect">
            <a:avLst/>
          </a:prstGeom>
          <a:noFill/>
        </p:spPr>
        <p:txBody>
          <a:bodyPr wrap="square" rtlCol="0">
            <a:spAutoFit/>
          </a:bodyPr>
          <a:lstStyle/>
          <a:p>
            <a:pPr marL="457200" lvl="0" indent="-457200">
              <a:buFont typeface="+mj-lt"/>
              <a:buAutoNum type="arabicPeriod" startAt="8"/>
            </a:pPr>
            <a:r>
              <a:rPr lang="en-US" sz="2000" dirty="0">
                <a:solidFill>
                  <a:schemeClr val="bg1"/>
                </a:solidFill>
              </a:rPr>
              <a:t>What are some of the ways that </a:t>
            </a:r>
            <a:r>
              <a:rPr lang="en-US" sz="2000" dirty="0">
                <a:solidFill>
                  <a:srgbClr val="00B0F0"/>
                </a:solidFill>
              </a:rPr>
              <a:t>slave codes </a:t>
            </a:r>
            <a:r>
              <a:rPr lang="en-US" sz="2000" dirty="0">
                <a:solidFill>
                  <a:schemeClr val="bg1"/>
                </a:solidFill>
              </a:rPr>
              <a:t>controlled the behavior of enslaved people?  </a:t>
            </a:r>
          </a:p>
          <a:p>
            <a:pPr marL="457200" lvl="0" indent="-457200">
              <a:buFont typeface="+mj-lt"/>
              <a:buAutoNum type="arabicPeriod" startAt="8"/>
            </a:pPr>
            <a:endParaRPr lang="en-US" sz="2000" dirty="0">
              <a:solidFill>
                <a:schemeClr val="bg1"/>
              </a:solidFill>
            </a:endParaRPr>
          </a:p>
          <a:p>
            <a:pPr marL="457200" lvl="0" indent="-457200">
              <a:buFont typeface="+mj-lt"/>
              <a:buAutoNum type="arabicPeriod" startAt="8"/>
            </a:pPr>
            <a:r>
              <a:rPr lang="en-US" sz="2000" dirty="0">
                <a:solidFill>
                  <a:schemeClr val="bg1"/>
                </a:solidFill>
              </a:rPr>
              <a:t>What is one similarity between the life of an </a:t>
            </a:r>
            <a:r>
              <a:rPr lang="en-US" sz="2000" dirty="0">
                <a:solidFill>
                  <a:srgbClr val="00B0F0"/>
                </a:solidFill>
              </a:rPr>
              <a:t>indentured servant </a:t>
            </a:r>
            <a:r>
              <a:rPr lang="en-US" sz="2000" dirty="0">
                <a:solidFill>
                  <a:schemeClr val="bg1"/>
                </a:solidFill>
              </a:rPr>
              <a:t>and the life of an </a:t>
            </a:r>
            <a:r>
              <a:rPr lang="en-US" sz="2000" dirty="0">
                <a:solidFill>
                  <a:srgbClr val="00B0F0"/>
                </a:solidFill>
              </a:rPr>
              <a:t>enslaved person</a:t>
            </a:r>
            <a:r>
              <a:rPr lang="en-US" sz="2000" dirty="0">
                <a:solidFill>
                  <a:schemeClr val="bg1"/>
                </a:solidFill>
              </a:rPr>
              <a:t>? </a:t>
            </a:r>
          </a:p>
          <a:p>
            <a:pPr marL="457200" lvl="0" indent="-457200">
              <a:buFont typeface="+mj-lt"/>
              <a:buAutoNum type="arabicPeriod" startAt="8"/>
            </a:pPr>
            <a:endParaRPr lang="en-US" sz="2000" dirty="0">
              <a:solidFill>
                <a:schemeClr val="bg1"/>
              </a:solidFill>
            </a:endParaRPr>
          </a:p>
          <a:p>
            <a:pPr marL="457200" lvl="0" indent="-457200">
              <a:buFont typeface="+mj-lt"/>
              <a:buAutoNum type="arabicPeriod" startAt="8"/>
            </a:pPr>
            <a:r>
              <a:rPr lang="en-US" sz="2000" dirty="0">
                <a:solidFill>
                  <a:schemeClr val="bg1"/>
                </a:solidFill>
              </a:rPr>
              <a:t>Is Curzon a </a:t>
            </a:r>
            <a:r>
              <a:rPr lang="en-US" sz="2000" dirty="0">
                <a:solidFill>
                  <a:srgbClr val="00B0F0"/>
                </a:solidFill>
              </a:rPr>
              <a:t>Loyalist</a:t>
            </a:r>
            <a:r>
              <a:rPr lang="en-US" sz="2000" dirty="0">
                <a:solidFill>
                  <a:schemeClr val="bg1"/>
                </a:solidFill>
              </a:rPr>
              <a:t> or a </a:t>
            </a:r>
            <a:r>
              <a:rPr lang="en-US" sz="2000" dirty="0">
                <a:solidFill>
                  <a:srgbClr val="00B0F0"/>
                </a:solidFill>
              </a:rPr>
              <a:t>Patriot</a:t>
            </a:r>
            <a:r>
              <a:rPr lang="en-US" sz="2000" dirty="0">
                <a:solidFill>
                  <a:schemeClr val="bg1"/>
                </a:solidFill>
              </a:rPr>
              <a:t>? Why? </a:t>
            </a:r>
          </a:p>
          <a:p>
            <a:pPr marL="457200" lvl="0" indent="-457200">
              <a:buFont typeface="+mj-lt"/>
              <a:buAutoNum type="arabicPeriod"/>
            </a:pPr>
            <a:endParaRPr lang="en-US" sz="2000" dirty="0">
              <a:solidFill>
                <a:schemeClr val="bg1"/>
              </a:solidFill>
            </a:endParaRPr>
          </a:p>
          <a:p>
            <a:endParaRPr lang="en-US" sz="2000" dirty="0">
              <a:solidFill>
                <a:schemeClr val="bg1"/>
              </a:solidFill>
            </a:endParaRPr>
          </a:p>
        </p:txBody>
      </p:sp>
      <p:sp>
        <p:nvSpPr>
          <p:cNvPr id="5" name="Explosion: 8 Points 4">
            <a:extLst>
              <a:ext uri="{FF2B5EF4-FFF2-40B4-BE49-F238E27FC236}">
                <a16:creationId xmlns:a16="http://schemas.microsoft.com/office/drawing/2014/main" id="{B269E51F-CA87-4AC2-82D0-FA694D57A5EC}"/>
              </a:ext>
            </a:extLst>
          </p:cNvPr>
          <p:cNvSpPr/>
          <p:nvPr/>
        </p:nvSpPr>
        <p:spPr>
          <a:xfrm>
            <a:off x="6357573" y="4547328"/>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417354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304098" y="13519"/>
            <a:ext cx="6741794" cy="658761"/>
          </a:xfrm>
          <a:noFill/>
        </p:spPr>
        <p:txBody>
          <a:bodyPr>
            <a:noAutofit/>
          </a:bodyPr>
          <a:lstStyle/>
          <a:p>
            <a:pPr algn="ctr" eaLnBrk="1" hangingPunct="1"/>
            <a:r>
              <a:rPr lang="en-US" sz="2400" dirty="0">
                <a:solidFill>
                  <a:schemeClr val="tx2"/>
                </a:solidFill>
              </a:rPr>
              <a:t>Retrieval Practice Answers: Lesson 5</a:t>
            </a:r>
          </a:p>
        </p:txBody>
      </p:sp>
      <p:sp>
        <p:nvSpPr>
          <p:cNvPr id="2" name="TextBox 1">
            <a:extLst>
              <a:ext uri="{FF2B5EF4-FFF2-40B4-BE49-F238E27FC236}">
                <a16:creationId xmlns:a16="http://schemas.microsoft.com/office/drawing/2014/main" id="{B5558239-0A10-4E22-ADCE-7ADEDCBBEBA0}"/>
              </a:ext>
            </a:extLst>
          </p:cNvPr>
          <p:cNvSpPr txBox="1"/>
          <p:nvPr/>
        </p:nvSpPr>
        <p:spPr>
          <a:xfrm>
            <a:off x="205991" y="658761"/>
            <a:ext cx="8938009" cy="5532284"/>
          </a:xfrm>
          <a:prstGeom prst="rect">
            <a:avLst/>
          </a:prstGeom>
          <a:noFill/>
        </p:spPr>
        <p:txBody>
          <a:bodyPr wrap="square" rtlCol="0">
            <a:spAutoFit/>
          </a:bodyPr>
          <a:lstStyle/>
          <a:p>
            <a:pPr marL="457200" lvl="0" indent="-457200">
              <a:buClr>
                <a:schemeClr val="bg1"/>
              </a:buClr>
              <a:buFont typeface="+mj-lt"/>
              <a:buAutoNum type="arabicPeriod"/>
            </a:pPr>
            <a:r>
              <a:rPr lang="en-US" sz="2000" dirty="0">
                <a:solidFill>
                  <a:schemeClr val="bg1"/>
                </a:solidFill>
              </a:rPr>
              <a:t>A </a:t>
            </a:r>
            <a:r>
              <a:rPr lang="en-US" sz="2000" dirty="0">
                <a:solidFill>
                  <a:srgbClr val="00B0F0"/>
                </a:solidFill>
              </a:rPr>
              <a:t>Patriot </a:t>
            </a:r>
            <a:r>
              <a:rPr lang="en-US" sz="2000" dirty="0">
                <a:solidFill>
                  <a:schemeClr val="bg1"/>
                </a:solidFill>
              </a:rPr>
              <a:t>is </a:t>
            </a:r>
            <a:r>
              <a:rPr lang="en-US" sz="2000" dirty="0">
                <a:solidFill>
                  <a:schemeClr val="tx2"/>
                </a:solidFill>
              </a:rPr>
              <a:t>an American colonist who rejects British rule and desires independence</a:t>
            </a:r>
            <a:r>
              <a:rPr lang="en-US" sz="2000" dirty="0">
                <a:solidFill>
                  <a:schemeClr val="bg1"/>
                </a:solidFill>
              </a:rPr>
              <a:t>.</a:t>
            </a:r>
            <a:r>
              <a:rPr lang="en-US" sz="2000" b="1" dirty="0">
                <a:solidFill>
                  <a:schemeClr val="bg1"/>
                </a:solidFill>
              </a:rPr>
              <a:t>  </a:t>
            </a:r>
            <a:endParaRPr lang="en-US" sz="2000" dirty="0">
              <a:solidFill>
                <a:schemeClr val="bg1"/>
              </a:solidFill>
            </a:endParaRPr>
          </a:p>
          <a:p>
            <a:pPr marL="457200" lvl="0" indent="-457200">
              <a:buFont typeface="+mj-lt"/>
              <a:buAutoNum type="arabicPeriod"/>
            </a:pPr>
            <a:endParaRPr lang="en-US" sz="2000" dirty="0">
              <a:solidFill>
                <a:schemeClr val="bg1"/>
              </a:solidFill>
            </a:endParaRPr>
          </a:p>
          <a:p>
            <a:pPr marL="457200" lvl="0" indent="-457200">
              <a:buClr>
                <a:schemeClr val="bg1"/>
              </a:buClr>
              <a:buFont typeface="+mj-lt"/>
              <a:buAutoNum type="arabicPeriod"/>
            </a:pPr>
            <a:r>
              <a:rPr lang="en-US" sz="2000" dirty="0">
                <a:solidFill>
                  <a:schemeClr val="tx2"/>
                </a:solidFill>
              </a:rPr>
              <a:t>Master Bellingham, Curzon</a:t>
            </a:r>
            <a:r>
              <a:rPr lang="en-US" sz="2000" dirty="0">
                <a:solidFill>
                  <a:schemeClr val="bg1"/>
                </a:solidFill>
              </a:rPr>
              <a:t>, and others would be considered </a:t>
            </a:r>
            <a:r>
              <a:rPr lang="en-US" sz="2000" dirty="0">
                <a:solidFill>
                  <a:srgbClr val="00B0F0"/>
                </a:solidFill>
              </a:rPr>
              <a:t>Patriots</a:t>
            </a:r>
            <a:r>
              <a:rPr lang="en-US" sz="2000" dirty="0">
                <a:solidFill>
                  <a:schemeClr val="bg1"/>
                </a:solidFill>
              </a:rPr>
              <a:t>.</a:t>
            </a:r>
          </a:p>
          <a:p>
            <a:pPr marL="457200" lvl="0" indent="-457200">
              <a:buClr>
                <a:schemeClr val="bg1"/>
              </a:buClr>
              <a:buFont typeface="+mj-lt"/>
              <a:buAutoNum type="arabicPeriod"/>
            </a:pPr>
            <a:endParaRPr lang="en-US" sz="2000" dirty="0">
              <a:solidFill>
                <a:schemeClr val="bg1"/>
              </a:solidFill>
            </a:endParaRPr>
          </a:p>
          <a:p>
            <a:pPr marL="457200" lvl="0" indent="-457200">
              <a:buClr>
                <a:schemeClr val="bg1"/>
              </a:buClr>
              <a:buFont typeface="+mj-lt"/>
              <a:buAutoNum type="arabicPeriod"/>
            </a:pPr>
            <a:r>
              <a:rPr lang="en-US" sz="2000" dirty="0">
                <a:solidFill>
                  <a:schemeClr val="tx2"/>
                </a:solidFill>
              </a:rPr>
              <a:t>The Stamp Act and other taxes known as the Intolerable Acts </a:t>
            </a:r>
            <a:r>
              <a:rPr lang="en-US" sz="2000" dirty="0">
                <a:solidFill>
                  <a:schemeClr val="bg1"/>
                </a:solidFill>
              </a:rPr>
              <a:t>frustrated the colonists.</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A</a:t>
            </a:r>
            <a:r>
              <a:rPr lang="en-US" sz="2000" dirty="0">
                <a:solidFill>
                  <a:srgbClr val="00B0F0"/>
                </a:solidFill>
              </a:rPr>
              <a:t> Loyalist </a:t>
            </a:r>
            <a:r>
              <a:rPr lang="en-US" sz="2000" dirty="0">
                <a:solidFill>
                  <a:schemeClr val="bg1"/>
                </a:solidFill>
              </a:rPr>
              <a:t>was </a:t>
            </a:r>
            <a:r>
              <a:rPr lang="en-US" sz="2000" dirty="0">
                <a:solidFill>
                  <a:schemeClr val="tx2"/>
                </a:solidFill>
              </a:rPr>
              <a:t>an American colonist who chose to remain loyal to British rule</a:t>
            </a:r>
            <a:r>
              <a:rPr lang="en-US" sz="2000" dirty="0">
                <a:solidFill>
                  <a:schemeClr val="bg1"/>
                </a:solidFill>
              </a:rPr>
              <a:t>.</a:t>
            </a:r>
            <a:endParaRPr lang="en-US" sz="2000" dirty="0">
              <a:solidFill>
                <a:schemeClr val="tx2"/>
              </a:solidFill>
            </a:endParaRPr>
          </a:p>
          <a:p>
            <a:pPr marL="457200" lvl="0" indent="-457200">
              <a:buFont typeface="+mj-lt"/>
              <a:buAutoNum type="arabicPeriod"/>
            </a:pPr>
            <a:endParaRPr lang="en-US" sz="2000" dirty="0">
              <a:solidFill>
                <a:schemeClr val="tx2"/>
              </a:solidFill>
            </a:endParaRPr>
          </a:p>
          <a:p>
            <a:pPr marL="457200" lvl="0" indent="-457200">
              <a:buClr>
                <a:schemeClr val="bg1"/>
              </a:buClr>
              <a:buFont typeface="+mj-lt"/>
              <a:buAutoNum type="arabicPeriod"/>
            </a:pPr>
            <a:r>
              <a:rPr lang="en-US" sz="2000" dirty="0">
                <a:solidFill>
                  <a:schemeClr val="tx2"/>
                </a:solidFill>
              </a:rPr>
              <a:t>The Locktons </a:t>
            </a:r>
            <a:r>
              <a:rPr lang="en-US" sz="2000" dirty="0">
                <a:solidFill>
                  <a:schemeClr val="bg1"/>
                </a:solidFill>
              </a:rPr>
              <a:t>are</a:t>
            </a:r>
            <a:r>
              <a:rPr lang="en-US" sz="2000" dirty="0">
                <a:solidFill>
                  <a:srgbClr val="00B0F0"/>
                </a:solidFill>
              </a:rPr>
              <a:t> Loyalists.</a:t>
            </a:r>
            <a:endParaRPr lang="en-US" sz="2000" dirty="0">
              <a:solidFill>
                <a:schemeClr val="bg1"/>
              </a:solidFill>
            </a:endParaRPr>
          </a:p>
          <a:p>
            <a:pPr marL="457200" lvl="0" indent="-457200">
              <a:buFont typeface="+mj-lt"/>
              <a:buAutoNum type="arabicPeriod"/>
            </a:pPr>
            <a:endParaRPr lang="en-US" sz="2000" dirty="0">
              <a:solidFill>
                <a:schemeClr val="bg1"/>
              </a:solidFill>
            </a:endParaRPr>
          </a:p>
          <a:p>
            <a:pPr marL="457200" lvl="0" indent="-457200">
              <a:buClr>
                <a:schemeClr val="bg1"/>
              </a:buClr>
              <a:buFont typeface="+mj-lt"/>
              <a:buAutoNum type="arabicPeriod"/>
            </a:pPr>
            <a:r>
              <a:rPr lang="en-US" sz="2000" dirty="0">
                <a:solidFill>
                  <a:srgbClr val="00B0F0"/>
                </a:solidFill>
              </a:rPr>
              <a:t>Manumission</a:t>
            </a:r>
            <a:r>
              <a:rPr lang="en-US" sz="2000" dirty="0">
                <a:solidFill>
                  <a:schemeClr val="bg1"/>
                </a:solidFill>
              </a:rPr>
              <a:t> refers to </a:t>
            </a:r>
            <a:r>
              <a:rPr lang="en-US" sz="2000" dirty="0">
                <a:solidFill>
                  <a:schemeClr val="tx2"/>
                </a:solidFill>
              </a:rPr>
              <a:t>the voluntary freeing of an enslaved person by his or her enslaver</a:t>
            </a:r>
            <a:r>
              <a:rPr lang="en-US" sz="2000" dirty="0">
                <a:solidFill>
                  <a:schemeClr val="bg1"/>
                </a:solidFill>
              </a:rPr>
              <a:t>. </a:t>
            </a:r>
          </a:p>
          <a:p>
            <a:pPr marL="457200" lvl="0" indent="-457200">
              <a:buFont typeface="+mj-lt"/>
              <a:buAutoNum type="arabicPeriod"/>
            </a:pPr>
            <a:endParaRPr lang="en-US" sz="2000" dirty="0">
              <a:solidFill>
                <a:schemeClr val="bg1"/>
              </a:solidFill>
            </a:endParaRPr>
          </a:p>
          <a:p>
            <a:pPr marL="457200" lvl="0" indent="-457200">
              <a:buClr>
                <a:schemeClr val="bg1"/>
              </a:buClr>
              <a:buFont typeface="+mj-lt"/>
              <a:buAutoNum type="arabicPeriod"/>
            </a:pPr>
            <a:r>
              <a:rPr lang="en-US" sz="2000" dirty="0">
                <a:solidFill>
                  <a:schemeClr val="tx2"/>
                </a:solidFill>
              </a:rPr>
              <a:t>Miss Mary Finch intended to free Isabel and Ruth </a:t>
            </a:r>
            <a:r>
              <a:rPr lang="en-US" sz="2000" dirty="0">
                <a:solidFill>
                  <a:schemeClr val="bg1"/>
                </a:solidFill>
              </a:rPr>
              <a:t>after her death through </a:t>
            </a:r>
            <a:r>
              <a:rPr lang="en-US" sz="2000" dirty="0">
                <a:solidFill>
                  <a:srgbClr val="00B0F0"/>
                </a:solidFill>
              </a:rPr>
              <a:t>manumission</a:t>
            </a:r>
            <a:r>
              <a:rPr lang="en-US" sz="2000" dirty="0">
                <a:solidFill>
                  <a:schemeClr val="bg1"/>
                </a:solidFill>
              </a:rPr>
              <a:t>, but Mr. Roberts ignored this request. </a:t>
            </a:r>
          </a:p>
          <a:p>
            <a:pPr marL="457200" lvl="0" indent="-457200">
              <a:buFont typeface="+mj-lt"/>
              <a:buAutoNum type="arabicPeriod"/>
            </a:pPr>
            <a:endParaRPr lang="en-US" sz="1350" dirty="0">
              <a:solidFill>
                <a:schemeClr val="bg1"/>
              </a:solidFill>
            </a:endParaRPr>
          </a:p>
        </p:txBody>
      </p:sp>
    </p:spTree>
    <p:extLst>
      <p:ext uri="{BB962C8B-B14F-4D97-AF65-F5344CB8AC3E}">
        <p14:creationId xmlns:p14="http://schemas.microsoft.com/office/powerpoint/2010/main" val="214110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304098" y="13519"/>
            <a:ext cx="6741794" cy="658761"/>
          </a:xfrm>
          <a:noFill/>
        </p:spPr>
        <p:txBody>
          <a:bodyPr>
            <a:noAutofit/>
          </a:bodyPr>
          <a:lstStyle/>
          <a:p>
            <a:pPr algn="ctr" eaLnBrk="1" hangingPunct="1"/>
            <a:r>
              <a:rPr lang="en-US" sz="2400" dirty="0">
                <a:solidFill>
                  <a:schemeClr val="tx2"/>
                </a:solidFill>
              </a:rPr>
              <a:t>Retrieval Practice Answers: Lesson 5 (cont’d)</a:t>
            </a:r>
          </a:p>
        </p:txBody>
      </p:sp>
      <p:sp>
        <p:nvSpPr>
          <p:cNvPr id="2" name="TextBox 1">
            <a:extLst>
              <a:ext uri="{FF2B5EF4-FFF2-40B4-BE49-F238E27FC236}">
                <a16:creationId xmlns:a16="http://schemas.microsoft.com/office/drawing/2014/main" id="{B5558239-0A10-4E22-ADCE-7ADEDCBBEBA0}"/>
              </a:ext>
            </a:extLst>
          </p:cNvPr>
          <p:cNvSpPr txBox="1"/>
          <p:nvPr/>
        </p:nvSpPr>
        <p:spPr>
          <a:xfrm>
            <a:off x="205991" y="658761"/>
            <a:ext cx="8938009" cy="3170099"/>
          </a:xfrm>
          <a:prstGeom prst="rect">
            <a:avLst/>
          </a:prstGeom>
          <a:noFill/>
        </p:spPr>
        <p:txBody>
          <a:bodyPr wrap="square" rtlCol="0">
            <a:spAutoFit/>
          </a:bodyPr>
          <a:lstStyle/>
          <a:p>
            <a:pPr marL="457200" lvl="0" indent="-457200">
              <a:buClr>
                <a:schemeClr val="bg1"/>
              </a:buClr>
              <a:buFont typeface="+mj-lt"/>
              <a:buAutoNum type="arabicPeriod" startAt="8"/>
            </a:pPr>
            <a:r>
              <a:rPr lang="en-US" sz="2000" dirty="0">
                <a:solidFill>
                  <a:srgbClr val="00B0F0"/>
                </a:solidFill>
              </a:rPr>
              <a:t>Slave codes</a:t>
            </a:r>
            <a:r>
              <a:rPr lang="en-US" sz="2000" dirty="0">
                <a:solidFill>
                  <a:schemeClr val="bg1"/>
                </a:solidFill>
              </a:rPr>
              <a:t>, </a:t>
            </a:r>
            <a:r>
              <a:rPr lang="en-US" sz="2000" dirty="0">
                <a:solidFill>
                  <a:schemeClr val="tx2"/>
                </a:solidFill>
              </a:rPr>
              <a:t>strict laws controlling the behavior of enslaved people</a:t>
            </a:r>
            <a:r>
              <a:rPr lang="en-US" sz="2000" dirty="0">
                <a:solidFill>
                  <a:schemeClr val="bg1"/>
                </a:solidFill>
              </a:rPr>
              <a:t>, meant that enslaved people were </a:t>
            </a:r>
            <a:r>
              <a:rPr lang="en-US" sz="2000" dirty="0">
                <a:solidFill>
                  <a:schemeClr val="tx2"/>
                </a:solidFill>
              </a:rPr>
              <a:t>not allowed to own property</a:t>
            </a:r>
            <a:r>
              <a:rPr lang="en-US" sz="2000" dirty="0">
                <a:solidFill>
                  <a:schemeClr val="bg1"/>
                </a:solidFill>
              </a:rPr>
              <a:t>, to </a:t>
            </a:r>
            <a:r>
              <a:rPr lang="en-US" sz="2000" dirty="0">
                <a:solidFill>
                  <a:schemeClr val="tx2"/>
                </a:solidFill>
              </a:rPr>
              <a:t>gather in groups</a:t>
            </a:r>
            <a:r>
              <a:rPr lang="en-US" sz="2000" dirty="0">
                <a:solidFill>
                  <a:schemeClr val="bg1"/>
                </a:solidFill>
              </a:rPr>
              <a:t>, or to </a:t>
            </a:r>
            <a:r>
              <a:rPr lang="en-US" sz="2000" dirty="0">
                <a:solidFill>
                  <a:schemeClr val="tx2"/>
                </a:solidFill>
              </a:rPr>
              <a:t>testify in court </a:t>
            </a:r>
            <a:r>
              <a:rPr lang="en-US" sz="2000" dirty="0">
                <a:solidFill>
                  <a:schemeClr val="bg1"/>
                </a:solidFill>
              </a:rPr>
              <a:t>(among other restrictions). </a:t>
            </a:r>
          </a:p>
          <a:p>
            <a:pPr marL="457200" lvl="0" indent="-457200">
              <a:buFont typeface="+mj-lt"/>
              <a:buAutoNum type="arabicPeriod" startAt="8"/>
            </a:pPr>
            <a:endParaRPr lang="en-US" sz="2000" dirty="0">
              <a:solidFill>
                <a:schemeClr val="bg1"/>
              </a:solidFill>
            </a:endParaRPr>
          </a:p>
          <a:p>
            <a:pPr marL="457200" lvl="0" indent="-457200">
              <a:buClr>
                <a:schemeClr val="bg1"/>
              </a:buClr>
              <a:buFont typeface="+mj-lt"/>
              <a:buAutoNum type="arabicPeriod" startAt="8"/>
            </a:pPr>
            <a:r>
              <a:rPr lang="en-US" sz="2000" dirty="0">
                <a:solidFill>
                  <a:schemeClr val="bg1"/>
                </a:solidFill>
              </a:rPr>
              <a:t>Both </a:t>
            </a:r>
            <a:r>
              <a:rPr lang="en-US" sz="2000" dirty="0">
                <a:solidFill>
                  <a:srgbClr val="00B0F0"/>
                </a:solidFill>
              </a:rPr>
              <a:t>enslaved people </a:t>
            </a:r>
            <a:r>
              <a:rPr lang="en-US" sz="2000" dirty="0">
                <a:solidFill>
                  <a:schemeClr val="bg1"/>
                </a:solidFill>
              </a:rPr>
              <a:t>and </a:t>
            </a:r>
            <a:r>
              <a:rPr lang="en-US" sz="2000" dirty="0">
                <a:solidFill>
                  <a:srgbClr val="00B0F0"/>
                </a:solidFill>
              </a:rPr>
              <a:t>indentured servants </a:t>
            </a:r>
            <a:r>
              <a:rPr lang="en-US" sz="2000" dirty="0">
                <a:solidFill>
                  <a:schemeClr val="bg1"/>
                </a:solidFill>
              </a:rPr>
              <a:t>were </a:t>
            </a:r>
            <a:r>
              <a:rPr lang="en-US" sz="2000" dirty="0">
                <a:solidFill>
                  <a:schemeClr val="tx2"/>
                </a:solidFill>
              </a:rPr>
              <a:t>required to work hard for masters who could be cruel</a:t>
            </a:r>
            <a:r>
              <a:rPr lang="en-US" sz="2000" dirty="0">
                <a:solidFill>
                  <a:schemeClr val="bg1"/>
                </a:solidFill>
              </a:rPr>
              <a:t>, but unlike enslaved people, indentured servants’ terms ended after a contracted period of time.  </a:t>
            </a:r>
          </a:p>
          <a:p>
            <a:pPr marL="457200" lvl="0" indent="-457200">
              <a:buClr>
                <a:schemeClr val="bg1"/>
              </a:buClr>
              <a:buFont typeface="+mj-lt"/>
              <a:buAutoNum type="arabicPeriod" startAt="8"/>
            </a:pPr>
            <a:endParaRPr lang="en-US" sz="2000" dirty="0">
              <a:solidFill>
                <a:schemeClr val="bg1"/>
              </a:solidFill>
            </a:endParaRPr>
          </a:p>
          <a:p>
            <a:pPr marL="457200" lvl="0" indent="-457200">
              <a:buClr>
                <a:schemeClr val="bg1"/>
              </a:buClr>
              <a:buFont typeface="+mj-lt"/>
              <a:buAutoNum type="arabicPeriod" startAt="8"/>
            </a:pPr>
            <a:r>
              <a:rPr lang="en-US" sz="2000" dirty="0">
                <a:solidFill>
                  <a:schemeClr val="bg1"/>
                </a:solidFill>
              </a:rPr>
              <a:t>Curzon is a </a:t>
            </a:r>
            <a:r>
              <a:rPr lang="en-US" sz="2000" dirty="0">
                <a:solidFill>
                  <a:srgbClr val="00B0F0"/>
                </a:solidFill>
              </a:rPr>
              <a:t>Patriot</a:t>
            </a:r>
            <a:r>
              <a:rPr lang="en-US" sz="2000" dirty="0">
                <a:solidFill>
                  <a:schemeClr val="bg1"/>
                </a:solidFill>
              </a:rPr>
              <a:t> because </a:t>
            </a:r>
            <a:r>
              <a:rPr lang="en-US" sz="2000" dirty="0">
                <a:solidFill>
                  <a:schemeClr val="tx2"/>
                </a:solidFill>
              </a:rPr>
              <a:t>he believes in fighting for freedom</a:t>
            </a:r>
            <a:r>
              <a:rPr lang="en-US" sz="2000" dirty="0">
                <a:solidFill>
                  <a:schemeClr val="bg1"/>
                </a:solidFill>
              </a:rPr>
              <a:t>. </a:t>
            </a:r>
          </a:p>
          <a:p>
            <a:pPr lvl="0"/>
            <a:endParaRPr lang="en-US" sz="2000" dirty="0">
              <a:solidFill>
                <a:schemeClr val="bg1"/>
              </a:solidFill>
            </a:endParaRPr>
          </a:p>
        </p:txBody>
      </p:sp>
      <p:sp>
        <p:nvSpPr>
          <p:cNvPr id="3" name="Rectangle 2">
            <a:extLst>
              <a:ext uri="{FF2B5EF4-FFF2-40B4-BE49-F238E27FC236}">
                <a16:creationId xmlns:a16="http://schemas.microsoft.com/office/drawing/2014/main" id="{79DDDAD1-6A91-4997-933D-9FD177B43A3D}"/>
              </a:ext>
            </a:extLst>
          </p:cNvPr>
          <p:cNvSpPr/>
          <p:nvPr/>
        </p:nvSpPr>
        <p:spPr>
          <a:xfrm>
            <a:off x="6008915" y="6057900"/>
            <a:ext cx="2792186" cy="4572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Self-score: ________/10</a:t>
            </a:r>
          </a:p>
        </p:txBody>
      </p:sp>
    </p:spTree>
    <p:extLst>
      <p:ext uri="{BB962C8B-B14F-4D97-AF65-F5344CB8AC3E}">
        <p14:creationId xmlns:p14="http://schemas.microsoft.com/office/powerpoint/2010/main" val="3293898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349690" y="113673"/>
            <a:ext cx="8568168" cy="836525"/>
          </a:xfrm>
          <a:noFill/>
        </p:spPr>
        <p:txBody>
          <a:bodyPr>
            <a:normAutofit/>
          </a:bodyPr>
          <a:lstStyle/>
          <a:p>
            <a:pPr algn="ctr" eaLnBrk="1" hangingPunct="1"/>
            <a:r>
              <a:rPr lang="en-US" sz="2700" dirty="0">
                <a:solidFill>
                  <a:schemeClr val="tx2"/>
                </a:solidFill>
              </a:rPr>
              <a:t>Retrieval Practice:  Lesson 9</a:t>
            </a:r>
          </a:p>
        </p:txBody>
      </p:sp>
      <p:sp>
        <p:nvSpPr>
          <p:cNvPr id="5" name="Explosion: 8 Points 4">
            <a:extLst>
              <a:ext uri="{FF2B5EF4-FFF2-40B4-BE49-F238E27FC236}">
                <a16:creationId xmlns:a16="http://schemas.microsoft.com/office/drawing/2014/main" id="{52D8A2BF-0D82-4770-846A-A94479BA73DC}"/>
              </a:ext>
            </a:extLst>
          </p:cNvPr>
          <p:cNvSpPr/>
          <p:nvPr/>
        </p:nvSpPr>
        <p:spPr>
          <a:xfrm>
            <a:off x="6460569" y="4158570"/>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
        <p:nvSpPr>
          <p:cNvPr id="4" name="TextBox 3">
            <a:extLst>
              <a:ext uri="{FF2B5EF4-FFF2-40B4-BE49-F238E27FC236}">
                <a16:creationId xmlns:a16="http://schemas.microsoft.com/office/drawing/2014/main" id="{2AD515B5-4FA5-43AA-B77E-672F457D62A8}"/>
              </a:ext>
            </a:extLst>
          </p:cNvPr>
          <p:cNvSpPr txBox="1"/>
          <p:nvPr/>
        </p:nvSpPr>
        <p:spPr>
          <a:xfrm>
            <a:off x="349690" y="888025"/>
            <a:ext cx="8189407" cy="5016758"/>
          </a:xfrm>
          <a:prstGeom prst="rect">
            <a:avLst/>
          </a:prstGeom>
          <a:noFill/>
        </p:spPr>
        <p:txBody>
          <a:bodyPr wrap="square" rtlCol="0">
            <a:spAutoFit/>
          </a:bodyPr>
          <a:lstStyle/>
          <a:p>
            <a:pPr marL="457200" indent="-457200">
              <a:buFont typeface="+mj-lt"/>
              <a:buAutoNum type="arabicPeriod"/>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What is the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Continental Congress</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t>
            </a:r>
          </a:p>
          <a:p>
            <a:pPr marL="457200" indent="-457200">
              <a:buFont typeface="+mj-lt"/>
              <a:buAutoNum type="arabicPeriod"/>
            </a:pPr>
            <a:endPar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Would a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Patriot</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or a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Loyalist</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be more likely to recognize the authority of the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Continental Congress</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t>
            </a:r>
          </a:p>
          <a:p>
            <a:pPr marL="457200" indent="-457200">
              <a:buFont typeface="+mj-lt"/>
              <a:buAutoNum type="arabicPeriod"/>
            </a:pPr>
            <a:endPar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Who in </a:t>
            </a:r>
            <a:r>
              <a:rPr lang="en-US" sz="2000" i="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Chains</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has a plan for turning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fence-sitters</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into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Loyalists</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What is his or her plan? </a:t>
            </a:r>
          </a:p>
          <a:p>
            <a:pPr marL="457200" indent="-457200">
              <a:buFont typeface="+mj-lt"/>
              <a:buAutoNum type="arabicPeriod"/>
            </a:pPr>
            <a:endPar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What is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first-person narration</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t>
            </a:r>
          </a:p>
          <a:p>
            <a:pPr marL="457200" indent="-457200">
              <a:buFont typeface="+mj-lt"/>
              <a:buAutoNum type="arabicPeriod"/>
            </a:pPr>
            <a:endPar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What was the traditional role for women during the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Revolutionary War </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Era? </a:t>
            </a:r>
          </a:p>
          <a:p>
            <a:pPr marL="457200" indent="-457200">
              <a:buFont typeface="+mj-lt"/>
              <a:buAutoNum type="arabicPeriod"/>
            </a:pPr>
            <a:endPar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Who was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Abigail Adams</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t>
            </a:r>
          </a:p>
          <a:p>
            <a:pPr marL="457200" indent="-457200">
              <a:buFont typeface="+mj-lt"/>
              <a:buAutoNum type="arabicPeriod"/>
            </a:pPr>
            <a:endPar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What is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dehumanization</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Give an example from the novel. </a:t>
            </a:r>
          </a:p>
        </p:txBody>
      </p:sp>
    </p:spTree>
    <p:extLst>
      <p:ext uri="{BB962C8B-B14F-4D97-AF65-F5344CB8AC3E}">
        <p14:creationId xmlns:p14="http://schemas.microsoft.com/office/powerpoint/2010/main" val="1222554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8945" y="80750"/>
            <a:ext cx="5655330" cy="821719"/>
          </a:xfrm>
          <a:noFill/>
        </p:spPr>
        <p:txBody>
          <a:bodyPr>
            <a:normAutofit fontScale="90000"/>
          </a:bodyPr>
          <a:lstStyle/>
          <a:p>
            <a:pPr algn="ctr" eaLnBrk="1" hangingPunct="1"/>
            <a:r>
              <a:rPr lang="en-US" sz="2700" dirty="0">
                <a:solidFill>
                  <a:schemeClr val="tx2"/>
                </a:solidFill>
              </a:rPr>
              <a:t>Retrieval Practice: Lesson 9 (cont’d)</a:t>
            </a:r>
            <a:br>
              <a:rPr lang="en-US" sz="2700" dirty="0">
                <a:solidFill>
                  <a:schemeClr val="tx2"/>
                </a:solidFill>
              </a:rPr>
            </a:br>
            <a:endParaRPr lang="en-US" sz="2700" dirty="0">
              <a:solidFill>
                <a:schemeClr val="bg1"/>
              </a:solidFill>
            </a:endParaRPr>
          </a:p>
        </p:txBody>
      </p:sp>
      <p:sp>
        <p:nvSpPr>
          <p:cNvPr id="2" name="TextBox 1">
            <a:extLst>
              <a:ext uri="{FF2B5EF4-FFF2-40B4-BE49-F238E27FC236}">
                <a16:creationId xmlns:a16="http://schemas.microsoft.com/office/drawing/2014/main" id="{B5558239-0A10-4E22-ADCE-7ADEDCBBEBA0}"/>
              </a:ext>
            </a:extLst>
          </p:cNvPr>
          <p:cNvSpPr txBox="1"/>
          <p:nvPr/>
        </p:nvSpPr>
        <p:spPr>
          <a:xfrm>
            <a:off x="173032" y="566678"/>
            <a:ext cx="8797936" cy="2862322"/>
          </a:xfrm>
          <a:prstGeom prst="rect">
            <a:avLst/>
          </a:prstGeom>
          <a:noFill/>
        </p:spPr>
        <p:txBody>
          <a:bodyPr wrap="square" rtlCol="0">
            <a:spAutoFit/>
          </a:bodyPr>
          <a:lstStyle/>
          <a:p>
            <a:pPr marL="457200" indent="-457200">
              <a:buFont typeface="+mj-lt"/>
              <a:buAutoNum type="arabicPeriod" startAt="8"/>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Do you think Curzon would be willing to sacrifice for the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Patriots</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Why or why not? </a:t>
            </a:r>
          </a:p>
          <a:p>
            <a:pPr marL="457200" indent="-457200">
              <a:buFont typeface="+mj-lt"/>
              <a:buAutoNum type="arabicPeriod" startAt="8"/>
            </a:pPr>
            <a:endPar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indent="-457200">
              <a:buFont typeface="+mj-lt"/>
              <a:buAutoNum type="arabicPeriod" startAt="8"/>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What is an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indentured servant</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How is an indentured servant’s life different from an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enslaved person</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’s? </a:t>
            </a:r>
          </a:p>
          <a:p>
            <a:pPr marL="457200" indent="-457200">
              <a:buFont typeface="+mj-lt"/>
              <a:buAutoNum type="arabicPeriod" startAt="8"/>
            </a:pPr>
            <a:endPar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indent="-457200">
              <a:buFont typeface="+mj-lt"/>
              <a:buAutoNum type="arabicPeriod" startAt="8"/>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Was the </a:t>
            </a:r>
            <a:r>
              <a:rPr lang="en-US" sz="2000"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Boston Tea Party </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the act of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Patriots</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Loyalists</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or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fence-sitters</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How do you know? </a:t>
            </a:r>
          </a:p>
          <a:p>
            <a:pPr lvl="0"/>
            <a:endParaRPr lang="en-US" sz="2000" dirty="0">
              <a:solidFill>
                <a:schemeClr val="bg1"/>
              </a:solidFill>
            </a:endParaRPr>
          </a:p>
        </p:txBody>
      </p:sp>
      <p:sp>
        <p:nvSpPr>
          <p:cNvPr id="5" name="Explosion: 8 Points 4">
            <a:extLst>
              <a:ext uri="{FF2B5EF4-FFF2-40B4-BE49-F238E27FC236}">
                <a16:creationId xmlns:a16="http://schemas.microsoft.com/office/drawing/2014/main" id="{B269E51F-CA87-4AC2-82D0-FA694D57A5EC}"/>
              </a:ext>
            </a:extLst>
          </p:cNvPr>
          <p:cNvSpPr/>
          <p:nvPr/>
        </p:nvSpPr>
        <p:spPr>
          <a:xfrm>
            <a:off x="6357573" y="4547328"/>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098298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558239-0A10-4E22-ADCE-7ADEDCBBEBA0}"/>
              </a:ext>
            </a:extLst>
          </p:cNvPr>
          <p:cNvSpPr txBox="1"/>
          <p:nvPr/>
        </p:nvSpPr>
        <p:spPr>
          <a:xfrm>
            <a:off x="187459" y="681067"/>
            <a:ext cx="8938009" cy="6047809"/>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The </a:t>
            </a:r>
            <a:r>
              <a:rPr lang="en-US" sz="2000" dirty="0">
                <a:solidFill>
                  <a:srgbClr val="00B0F0"/>
                </a:solidFill>
              </a:rPr>
              <a:t>Continental Congress </a:t>
            </a:r>
            <a:r>
              <a:rPr lang="en-US" sz="2000" dirty="0">
                <a:solidFill>
                  <a:schemeClr val="bg1"/>
                </a:solidFill>
              </a:rPr>
              <a:t>was </a:t>
            </a:r>
            <a:r>
              <a:rPr lang="en-US" sz="2000" dirty="0">
                <a:solidFill>
                  <a:schemeClr val="tx2"/>
                </a:solidFill>
              </a:rPr>
              <a:t>a convention of delegates from the Thirteen Colonies that became the governing body of the United States during the revolution</a:t>
            </a:r>
            <a:r>
              <a:rPr lang="en-US" sz="2000" dirty="0">
                <a:solidFill>
                  <a:schemeClr val="bg1"/>
                </a:solidFill>
              </a:rPr>
              <a:t>.</a:t>
            </a:r>
            <a:r>
              <a:rPr lang="en-US" sz="2000" dirty="0">
                <a:solidFill>
                  <a:schemeClr val="tx2"/>
                </a:solidFill>
              </a:rPr>
              <a:t> </a:t>
            </a:r>
            <a:endParaRPr lang="en-US" sz="2000" dirty="0">
              <a:solidFill>
                <a:schemeClr val="bg1"/>
              </a:solidFill>
            </a:endParaRP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A </a:t>
            </a:r>
            <a:r>
              <a:rPr lang="en-US" sz="2000" dirty="0">
                <a:solidFill>
                  <a:srgbClr val="00B0F0"/>
                </a:solidFill>
              </a:rPr>
              <a:t>Patriot </a:t>
            </a:r>
            <a:r>
              <a:rPr lang="en-US" sz="2000" dirty="0">
                <a:solidFill>
                  <a:schemeClr val="bg1"/>
                </a:solidFill>
              </a:rPr>
              <a:t>would be more likely to recognize the authority of the </a:t>
            </a:r>
            <a:r>
              <a:rPr lang="en-US" sz="2000" dirty="0">
                <a:solidFill>
                  <a:schemeClr val="tx2"/>
                </a:solidFill>
              </a:rPr>
              <a:t>Continental Congress.</a:t>
            </a:r>
          </a:p>
          <a:p>
            <a:pPr marL="457200" lvl="0" indent="-457200">
              <a:buFont typeface="+mj-lt"/>
              <a:buAutoNum type="arabicPeriod"/>
            </a:pPr>
            <a:endParaRPr lang="en-US" sz="2000" dirty="0">
              <a:solidFill>
                <a:schemeClr val="tx2"/>
              </a:solidFill>
            </a:endParaRPr>
          </a:p>
          <a:p>
            <a:pPr marL="457200" lvl="0" indent="-457200">
              <a:buClr>
                <a:schemeClr val="bg1"/>
              </a:buClr>
              <a:buFont typeface="+mj-lt"/>
              <a:buAutoNum type="arabicPeriod"/>
            </a:pPr>
            <a:r>
              <a:rPr lang="en-US" sz="2000" dirty="0">
                <a:solidFill>
                  <a:schemeClr val="tx2"/>
                </a:solidFill>
              </a:rPr>
              <a:t>Master Lockton </a:t>
            </a:r>
            <a:r>
              <a:rPr lang="en-US" sz="2000" dirty="0">
                <a:solidFill>
                  <a:schemeClr val="bg1"/>
                </a:solidFill>
              </a:rPr>
              <a:t>has a plan to </a:t>
            </a:r>
            <a:r>
              <a:rPr lang="en-US" sz="2000" dirty="0">
                <a:solidFill>
                  <a:schemeClr val="tx2"/>
                </a:solidFill>
              </a:rPr>
              <a:t>bribe fence-sitters </a:t>
            </a:r>
            <a:r>
              <a:rPr lang="en-US" sz="2000" dirty="0">
                <a:solidFill>
                  <a:schemeClr val="bg1"/>
                </a:solidFill>
              </a:rPr>
              <a:t>into joining the </a:t>
            </a:r>
            <a:r>
              <a:rPr lang="en-US" sz="2000" dirty="0">
                <a:solidFill>
                  <a:srgbClr val="00B0F0"/>
                </a:solidFill>
              </a:rPr>
              <a:t>Loyalist</a:t>
            </a:r>
            <a:r>
              <a:rPr lang="en-US" sz="2000" dirty="0">
                <a:solidFill>
                  <a:schemeClr val="bg1"/>
                </a:solidFill>
              </a:rPr>
              <a:t> cause using money from Great Britain.</a:t>
            </a:r>
            <a:r>
              <a:rPr lang="en-US" sz="2000" dirty="0">
                <a:solidFill>
                  <a:srgbClr val="00B0F0"/>
                </a:solidFill>
              </a:rPr>
              <a:t> </a:t>
            </a:r>
            <a:endParaRPr lang="en-US" sz="2000" dirty="0">
              <a:solidFill>
                <a:schemeClr val="tx2"/>
              </a:solidFill>
            </a:endParaRPr>
          </a:p>
          <a:p>
            <a:pPr marL="457200" lvl="0" indent="-457200">
              <a:buClr>
                <a:schemeClr val="bg1"/>
              </a:buClr>
              <a:buFont typeface="+mj-lt"/>
              <a:buAutoNum type="arabicPeriod"/>
            </a:pPr>
            <a:endParaRPr lang="en-US" sz="2000" dirty="0">
              <a:solidFill>
                <a:schemeClr val="tx2"/>
              </a:solidFill>
            </a:endParaRPr>
          </a:p>
          <a:p>
            <a:pPr marL="457200" lvl="0" indent="-457200">
              <a:buClr>
                <a:schemeClr val="bg1"/>
              </a:buClr>
              <a:buFont typeface="+mj-lt"/>
              <a:buAutoNum type="arabicPeriod"/>
            </a:pPr>
            <a:r>
              <a:rPr lang="en-US" sz="2000" dirty="0">
                <a:solidFill>
                  <a:srgbClr val="00B0F0"/>
                </a:solidFill>
              </a:rPr>
              <a:t>First-person narration </a:t>
            </a:r>
            <a:r>
              <a:rPr lang="en-US" sz="2000" dirty="0">
                <a:solidFill>
                  <a:schemeClr val="bg1"/>
                </a:solidFill>
              </a:rPr>
              <a:t>refers to a story told by </a:t>
            </a:r>
            <a:r>
              <a:rPr lang="en-US" sz="2000" dirty="0">
                <a:solidFill>
                  <a:schemeClr val="tx2"/>
                </a:solidFill>
              </a:rPr>
              <a:t>a narrator who is a character in the story</a:t>
            </a:r>
            <a:r>
              <a:rPr lang="en-US" sz="2000" dirty="0">
                <a:solidFill>
                  <a:schemeClr val="bg1"/>
                </a:solidFill>
              </a:rPr>
              <a:t>.</a:t>
            </a:r>
          </a:p>
          <a:p>
            <a:pPr marL="457200" lvl="0" indent="-457200">
              <a:buClr>
                <a:schemeClr val="bg1"/>
              </a:buClr>
              <a:buFont typeface="+mj-lt"/>
              <a:buAutoNum type="arabicPeriod"/>
            </a:pPr>
            <a:endParaRPr lang="en-US" sz="2000" dirty="0">
              <a:solidFill>
                <a:schemeClr val="bg1"/>
              </a:solidFill>
            </a:endParaRPr>
          </a:p>
          <a:p>
            <a:pPr marL="457200" lvl="0" indent="-457200">
              <a:buClr>
                <a:schemeClr val="bg1"/>
              </a:buClr>
              <a:buFont typeface="+mj-lt"/>
              <a:buAutoNum type="arabicPeriod"/>
            </a:pPr>
            <a:r>
              <a:rPr lang="en-US" sz="2000" dirty="0">
                <a:solidFill>
                  <a:schemeClr val="bg1"/>
                </a:solidFill>
              </a:rPr>
              <a:t>Traditionally, women were </a:t>
            </a:r>
            <a:r>
              <a:rPr lang="en-US" sz="2000" dirty="0">
                <a:solidFill>
                  <a:schemeClr val="tx2"/>
                </a:solidFill>
              </a:rPr>
              <a:t>expected to become wives and mothers </a:t>
            </a:r>
            <a:r>
              <a:rPr lang="en-US" sz="2000" dirty="0">
                <a:solidFill>
                  <a:schemeClr val="bg1"/>
                </a:solidFill>
              </a:rPr>
              <a:t>and </a:t>
            </a:r>
            <a:r>
              <a:rPr lang="en-US" sz="2000" dirty="0">
                <a:solidFill>
                  <a:schemeClr val="tx2"/>
                </a:solidFill>
              </a:rPr>
              <a:t>maintain the household</a:t>
            </a:r>
            <a:r>
              <a:rPr lang="en-US" sz="2000" dirty="0">
                <a:solidFill>
                  <a:schemeClr val="bg1"/>
                </a:solidFill>
              </a:rPr>
              <a:t>. </a:t>
            </a:r>
          </a:p>
          <a:p>
            <a:pPr marL="457200" lvl="0" indent="-457200">
              <a:buClr>
                <a:schemeClr val="bg1"/>
              </a:buClr>
              <a:buFont typeface="+mj-lt"/>
              <a:buAutoNum type="arabicPeriod"/>
            </a:pPr>
            <a:endParaRPr lang="en-US" sz="2000" dirty="0">
              <a:solidFill>
                <a:schemeClr val="bg1"/>
              </a:solidFill>
            </a:endParaRPr>
          </a:p>
          <a:p>
            <a:pPr marL="457200" lvl="0" indent="-457200">
              <a:buClr>
                <a:schemeClr val="bg1"/>
              </a:buClr>
              <a:buFont typeface="+mj-lt"/>
              <a:buAutoNum type="arabicPeriod"/>
            </a:pPr>
            <a:r>
              <a:rPr lang="en-US" sz="2000" dirty="0">
                <a:solidFill>
                  <a:srgbClr val="00B0F0"/>
                </a:solidFill>
              </a:rPr>
              <a:t>Abigail Adams</a:t>
            </a:r>
            <a:r>
              <a:rPr lang="en-US" sz="2000" dirty="0">
                <a:solidFill>
                  <a:schemeClr val="bg1"/>
                </a:solidFill>
              </a:rPr>
              <a:t> was </a:t>
            </a:r>
            <a:r>
              <a:rPr lang="en-US" sz="2000" dirty="0">
                <a:solidFill>
                  <a:schemeClr val="tx2"/>
                </a:solidFill>
              </a:rPr>
              <a:t>the wife of America’s second President, </a:t>
            </a:r>
            <a:r>
              <a:rPr lang="en-US" sz="2000" dirty="0">
                <a:solidFill>
                  <a:schemeClr val="bg1"/>
                </a:solidFill>
              </a:rPr>
              <a:t>John Adams, and </a:t>
            </a:r>
            <a:r>
              <a:rPr lang="en-US" sz="2000" dirty="0">
                <a:solidFill>
                  <a:schemeClr val="tx2"/>
                </a:solidFill>
              </a:rPr>
              <a:t>an advocate for the rights of women</a:t>
            </a:r>
            <a:r>
              <a:rPr lang="en-US" sz="2000" dirty="0">
                <a:solidFill>
                  <a:schemeClr val="bg1"/>
                </a:solidFill>
              </a:rPr>
              <a:t>.</a:t>
            </a:r>
            <a:endParaRPr lang="en-US" sz="2000" dirty="0">
              <a:solidFill>
                <a:schemeClr val="tx2"/>
              </a:solidFill>
            </a:endParaRPr>
          </a:p>
          <a:p>
            <a:pPr marL="457200" lvl="0" indent="-457200">
              <a:buClr>
                <a:schemeClr val="bg1"/>
              </a:buClr>
              <a:buFont typeface="+mj-lt"/>
              <a:buAutoNum type="arabicPeriod"/>
            </a:pPr>
            <a:endParaRPr lang="en-US" sz="1350" dirty="0">
              <a:solidFill>
                <a:schemeClr val="tx2"/>
              </a:solidFill>
            </a:endParaRPr>
          </a:p>
          <a:p>
            <a:pPr marL="257175" indent="-257175" algn="r">
              <a:buAutoNum type="arabicPeriod" startAt="7"/>
            </a:pPr>
            <a:endParaRPr lang="en-US" sz="1350" dirty="0">
              <a:solidFill>
                <a:schemeClr val="bg1"/>
              </a:solidFill>
            </a:endParaRPr>
          </a:p>
        </p:txBody>
      </p:sp>
      <p:sp>
        <p:nvSpPr>
          <p:cNvPr id="3" name="Rectangle 2">
            <a:extLst>
              <a:ext uri="{FF2B5EF4-FFF2-40B4-BE49-F238E27FC236}">
                <a16:creationId xmlns:a16="http://schemas.microsoft.com/office/drawing/2014/main" id="{AC942435-3D5F-4DBB-9327-060C9AE481FB}"/>
              </a:ext>
            </a:extLst>
          </p:cNvPr>
          <p:cNvSpPr/>
          <p:nvPr/>
        </p:nvSpPr>
        <p:spPr>
          <a:xfrm>
            <a:off x="6008915" y="6057900"/>
            <a:ext cx="2792186" cy="4572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Self-score: ________/6</a:t>
            </a:r>
          </a:p>
        </p:txBody>
      </p:sp>
      <p:sp>
        <p:nvSpPr>
          <p:cNvPr id="7" name="Rectangle 2">
            <a:extLst>
              <a:ext uri="{FF2B5EF4-FFF2-40B4-BE49-F238E27FC236}">
                <a16:creationId xmlns:a16="http://schemas.microsoft.com/office/drawing/2014/main" id="{C18AD735-82F3-4C32-837C-3DC8C541EF7F}"/>
              </a:ext>
            </a:extLst>
          </p:cNvPr>
          <p:cNvSpPr txBox="1">
            <a:spLocks noChangeArrowheads="1"/>
          </p:cNvSpPr>
          <p:nvPr/>
        </p:nvSpPr>
        <p:spPr>
          <a:xfrm>
            <a:off x="291265" y="0"/>
            <a:ext cx="8730398" cy="681067"/>
          </a:xfrm>
          <a:prstGeom prst="rect">
            <a:avLst/>
          </a:prstGeom>
          <a:noFill/>
        </p:spPr>
        <p:txBody>
          <a:bodyPr vert="horz" lIns="91440" tIns="45720" rIns="91440" bIns="45720" rtlCol="0" anchor="ctr">
            <a:normAutofit fontScale="97500"/>
          </a:bodyPr>
          <a:lstStyle>
            <a:lvl1pPr algn="l" defTabSz="342900" rtl="0" eaLnBrk="1" latinLnBrk="0" hangingPunct="1">
              <a:spcBef>
                <a:spcPct val="0"/>
              </a:spcBef>
              <a:buNone/>
              <a:defRPr sz="3300" kern="1200">
                <a:solidFill>
                  <a:srgbClr val="FFFFFF"/>
                </a:solidFill>
                <a:latin typeface="+mj-lt"/>
                <a:ea typeface="+mj-ea"/>
                <a:cs typeface="+mj-cs"/>
              </a:defRPr>
            </a:lvl1pPr>
          </a:lstStyle>
          <a:p>
            <a:pPr algn="ctr"/>
            <a:r>
              <a:rPr lang="en-US" sz="2400" dirty="0">
                <a:solidFill>
                  <a:schemeClr val="tx2"/>
                </a:solidFill>
              </a:rPr>
              <a:t>Retrieval Practice Answers:  Lesson 9</a:t>
            </a:r>
          </a:p>
        </p:txBody>
      </p:sp>
    </p:spTree>
    <p:extLst>
      <p:ext uri="{BB962C8B-B14F-4D97-AF65-F5344CB8AC3E}">
        <p14:creationId xmlns:p14="http://schemas.microsoft.com/office/powerpoint/2010/main" val="2275181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558239-0A10-4E22-ADCE-7ADEDCBBEBA0}"/>
              </a:ext>
            </a:extLst>
          </p:cNvPr>
          <p:cNvSpPr txBox="1"/>
          <p:nvPr/>
        </p:nvSpPr>
        <p:spPr>
          <a:xfrm>
            <a:off x="205991" y="954330"/>
            <a:ext cx="8938009" cy="4301177"/>
          </a:xfrm>
          <a:prstGeom prst="rect">
            <a:avLst/>
          </a:prstGeom>
          <a:noFill/>
        </p:spPr>
        <p:txBody>
          <a:bodyPr wrap="square" rtlCol="0">
            <a:spAutoFit/>
          </a:bodyPr>
          <a:lstStyle/>
          <a:p>
            <a:pPr marL="457200" lvl="0" indent="-457200">
              <a:buClr>
                <a:schemeClr val="bg1"/>
              </a:buClr>
              <a:buFont typeface="+mj-lt"/>
              <a:buAutoNum type="arabicPeriod" startAt="7"/>
            </a:pPr>
            <a:r>
              <a:rPr lang="en-US" sz="2000" dirty="0">
                <a:solidFill>
                  <a:srgbClr val="00B0F0"/>
                </a:solidFill>
              </a:rPr>
              <a:t>Dehumanization</a:t>
            </a:r>
            <a:r>
              <a:rPr lang="en-US" sz="2000" dirty="0">
                <a:solidFill>
                  <a:schemeClr val="bg1"/>
                </a:solidFill>
              </a:rPr>
              <a:t> refers to </a:t>
            </a:r>
            <a:r>
              <a:rPr lang="en-US" sz="2000" dirty="0">
                <a:solidFill>
                  <a:schemeClr val="tx2"/>
                </a:solidFill>
              </a:rPr>
              <a:t>treating a person as though he or she is not a human being</a:t>
            </a:r>
            <a:r>
              <a:rPr lang="en-US" sz="2000" dirty="0">
                <a:solidFill>
                  <a:schemeClr val="bg1"/>
                </a:solidFill>
              </a:rPr>
              <a:t>. Madam Lockton </a:t>
            </a:r>
            <a:r>
              <a:rPr lang="en-US" sz="2000" dirty="0">
                <a:solidFill>
                  <a:schemeClr val="tx2"/>
                </a:solidFill>
              </a:rPr>
              <a:t>dehumanizes Isabel by changing her name </a:t>
            </a:r>
            <a:r>
              <a:rPr lang="en-US" sz="2000" dirty="0">
                <a:solidFill>
                  <a:schemeClr val="bg1"/>
                </a:solidFill>
              </a:rPr>
              <a:t>and </a:t>
            </a:r>
            <a:r>
              <a:rPr lang="en-US" sz="2000" dirty="0">
                <a:solidFill>
                  <a:schemeClr val="tx2"/>
                </a:solidFill>
              </a:rPr>
              <a:t>dehumanizes Ruth by treating her like a little doll</a:t>
            </a:r>
            <a:r>
              <a:rPr lang="en-US" sz="2000" dirty="0">
                <a:solidFill>
                  <a:schemeClr val="bg1"/>
                </a:solidFill>
              </a:rPr>
              <a:t>. </a:t>
            </a:r>
          </a:p>
          <a:p>
            <a:pPr marL="457200" lvl="0" indent="-457200">
              <a:buClr>
                <a:schemeClr val="bg1"/>
              </a:buClr>
              <a:buFont typeface="+mj-lt"/>
              <a:buAutoNum type="arabicPeriod" startAt="7"/>
            </a:pPr>
            <a:endParaRPr lang="en-US" sz="2000" dirty="0">
              <a:solidFill>
                <a:schemeClr val="bg1"/>
              </a:solidFill>
            </a:endParaRPr>
          </a:p>
          <a:p>
            <a:pPr marL="457200" lvl="0" indent="-457200">
              <a:buClr>
                <a:schemeClr val="bg1"/>
              </a:buClr>
              <a:buFont typeface="+mj-lt"/>
              <a:buAutoNum type="arabicPeriod" startAt="7"/>
            </a:pPr>
            <a:r>
              <a:rPr lang="en-US" sz="2000" dirty="0">
                <a:solidFill>
                  <a:schemeClr val="bg1"/>
                </a:solidFill>
              </a:rPr>
              <a:t>Curzon </a:t>
            </a:r>
            <a:r>
              <a:rPr lang="en-US" sz="2000" dirty="0">
                <a:solidFill>
                  <a:schemeClr val="tx2"/>
                </a:solidFill>
              </a:rPr>
              <a:t>would be likely to sacrifice </a:t>
            </a:r>
            <a:r>
              <a:rPr lang="en-US" sz="2000" dirty="0">
                <a:solidFill>
                  <a:schemeClr val="bg1"/>
                </a:solidFill>
              </a:rPr>
              <a:t>for the </a:t>
            </a:r>
            <a:r>
              <a:rPr lang="en-US" sz="2000" dirty="0">
                <a:solidFill>
                  <a:srgbClr val="00B0F0"/>
                </a:solidFill>
              </a:rPr>
              <a:t>Patriots</a:t>
            </a:r>
            <a:r>
              <a:rPr lang="en-US" sz="2000" dirty="0">
                <a:solidFill>
                  <a:schemeClr val="bg1"/>
                </a:solidFill>
              </a:rPr>
              <a:t> because </a:t>
            </a:r>
            <a:r>
              <a:rPr lang="en-US" sz="2000" dirty="0">
                <a:solidFill>
                  <a:schemeClr val="tx2"/>
                </a:solidFill>
              </a:rPr>
              <a:t>he believes in their cause and the freedom they promise</a:t>
            </a:r>
            <a:r>
              <a:rPr lang="en-US" sz="2000" dirty="0">
                <a:solidFill>
                  <a:schemeClr val="bg1"/>
                </a:solidFill>
              </a:rPr>
              <a:t>. </a:t>
            </a:r>
          </a:p>
          <a:p>
            <a:pPr marL="457200" lvl="0" indent="-457200">
              <a:buClr>
                <a:schemeClr val="bg1"/>
              </a:buClr>
              <a:buFont typeface="+mj-lt"/>
              <a:buAutoNum type="arabicPeriod" startAt="7"/>
            </a:pPr>
            <a:endParaRPr lang="en-US" sz="2000" dirty="0">
              <a:solidFill>
                <a:schemeClr val="bg1"/>
              </a:solidFill>
            </a:endParaRPr>
          </a:p>
          <a:p>
            <a:pPr marL="457200" lvl="0" indent="-457200">
              <a:buClr>
                <a:schemeClr val="bg1"/>
              </a:buClr>
              <a:buFont typeface="+mj-lt"/>
              <a:buAutoNum type="arabicPeriod" startAt="7"/>
            </a:pPr>
            <a:r>
              <a:rPr lang="en-US" sz="2000" dirty="0">
                <a:solidFill>
                  <a:schemeClr val="bg1"/>
                </a:solidFill>
              </a:rPr>
              <a:t>An </a:t>
            </a:r>
            <a:r>
              <a:rPr lang="en-US" sz="2000" dirty="0">
                <a:solidFill>
                  <a:srgbClr val="00B0F0"/>
                </a:solidFill>
              </a:rPr>
              <a:t>indentured servant </a:t>
            </a:r>
            <a:r>
              <a:rPr lang="en-US" sz="2000" dirty="0">
                <a:solidFill>
                  <a:schemeClr val="bg1"/>
                </a:solidFill>
              </a:rPr>
              <a:t>is </a:t>
            </a:r>
            <a:r>
              <a:rPr lang="en-US" sz="2000" dirty="0">
                <a:solidFill>
                  <a:schemeClr val="tx2"/>
                </a:solidFill>
              </a:rPr>
              <a:t>a person who signed a contract agreeing to work for a certain number of years, in exchange for food, clothing, and shelter</a:t>
            </a:r>
            <a:r>
              <a:rPr lang="en-US" sz="2000" dirty="0">
                <a:solidFill>
                  <a:schemeClr val="bg1"/>
                </a:solidFill>
              </a:rPr>
              <a:t>. Unlike an enslaved person, an </a:t>
            </a:r>
            <a:r>
              <a:rPr lang="en-US" sz="2000" dirty="0">
                <a:solidFill>
                  <a:srgbClr val="00B0F0"/>
                </a:solidFill>
              </a:rPr>
              <a:t>indentured servant </a:t>
            </a:r>
            <a:r>
              <a:rPr lang="en-US" sz="2000" dirty="0">
                <a:solidFill>
                  <a:schemeClr val="tx2"/>
                </a:solidFill>
              </a:rPr>
              <a:t>could one day become free</a:t>
            </a:r>
            <a:r>
              <a:rPr lang="en-US" sz="2000" dirty="0">
                <a:solidFill>
                  <a:schemeClr val="bg1"/>
                </a:solidFill>
              </a:rPr>
              <a:t>.</a:t>
            </a:r>
          </a:p>
          <a:p>
            <a:pPr marL="457200" lvl="0" indent="-457200">
              <a:buClr>
                <a:schemeClr val="bg1"/>
              </a:buClr>
              <a:buFont typeface="+mj-lt"/>
              <a:buAutoNum type="arabicPeriod" startAt="7"/>
            </a:pPr>
            <a:endParaRPr lang="en-US" sz="2000" dirty="0">
              <a:solidFill>
                <a:schemeClr val="bg1"/>
              </a:solidFill>
            </a:endParaRPr>
          </a:p>
          <a:p>
            <a:pPr marL="457200" lvl="0" indent="-457200">
              <a:buClr>
                <a:schemeClr val="bg1"/>
              </a:buClr>
              <a:buFont typeface="+mj-lt"/>
              <a:buAutoNum type="arabicPeriod" startAt="7"/>
            </a:pPr>
            <a:r>
              <a:rPr lang="en-US" sz="2000" dirty="0">
                <a:solidFill>
                  <a:schemeClr val="bg1"/>
                </a:solidFill>
              </a:rPr>
              <a:t>The </a:t>
            </a:r>
            <a:r>
              <a:rPr lang="en-US" sz="2000" dirty="0">
                <a:solidFill>
                  <a:srgbClr val="00B0F0"/>
                </a:solidFill>
              </a:rPr>
              <a:t>Boston Tea Party </a:t>
            </a:r>
            <a:r>
              <a:rPr lang="en-US" sz="2000" dirty="0">
                <a:solidFill>
                  <a:schemeClr val="bg1"/>
                </a:solidFill>
              </a:rPr>
              <a:t>was the act of </a:t>
            </a:r>
            <a:r>
              <a:rPr lang="en-US" sz="2000" dirty="0">
                <a:solidFill>
                  <a:srgbClr val="00B0F0"/>
                </a:solidFill>
              </a:rPr>
              <a:t>Patriots</a:t>
            </a:r>
            <a:r>
              <a:rPr lang="en-US" sz="2000" dirty="0">
                <a:solidFill>
                  <a:schemeClr val="bg1"/>
                </a:solidFill>
              </a:rPr>
              <a:t> because </a:t>
            </a:r>
            <a:r>
              <a:rPr lang="en-US" sz="2000" dirty="0">
                <a:solidFill>
                  <a:schemeClr val="tx2"/>
                </a:solidFill>
              </a:rPr>
              <a:t>it was an act of resistance against British taxes</a:t>
            </a:r>
            <a:r>
              <a:rPr lang="en-US" sz="2000" dirty="0">
                <a:solidFill>
                  <a:schemeClr val="bg1"/>
                </a:solidFill>
              </a:rPr>
              <a:t>. </a:t>
            </a:r>
            <a:endParaRPr lang="en-US" sz="1350" dirty="0">
              <a:solidFill>
                <a:schemeClr val="tx2"/>
              </a:solidFill>
            </a:endParaRPr>
          </a:p>
          <a:p>
            <a:pPr marL="257175" indent="-257175" algn="r">
              <a:buAutoNum type="arabicPeriod" startAt="7"/>
            </a:pPr>
            <a:endParaRPr lang="en-US" sz="1350" dirty="0">
              <a:solidFill>
                <a:schemeClr val="bg1"/>
              </a:solidFill>
            </a:endParaRPr>
          </a:p>
        </p:txBody>
      </p:sp>
      <p:sp>
        <p:nvSpPr>
          <p:cNvPr id="3" name="Rectangle 2">
            <a:extLst>
              <a:ext uri="{FF2B5EF4-FFF2-40B4-BE49-F238E27FC236}">
                <a16:creationId xmlns:a16="http://schemas.microsoft.com/office/drawing/2014/main" id="{AC942435-3D5F-4DBB-9327-060C9AE481FB}"/>
              </a:ext>
            </a:extLst>
          </p:cNvPr>
          <p:cNvSpPr/>
          <p:nvPr/>
        </p:nvSpPr>
        <p:spPr>
          <a:xfrm>
            <a:off x="6008915" y="6057900"/>
            <a:ext cx="2792186" cy="4572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Self-score: ________/10</a:t>
            </a:r>
          </a:p>
        </p:txBody>
      </p:sp>
      <p:sp>
        <p:nvSpPr>
          <p:cNvPr id="7" name="Rectangle 2">
            <a:extLst>
              <a:ext uri="{FF2B5EF4-FFF2-40B4-BE49-F238E27FC236}">
                <a16:creationId xmlns:a16="http://schemas.microsoft.com/office/drawing/2014/main" id="{C18AD735-82F3-4C32-837C-3DC8C541EF7F}"/>
              </a:ext>
            </a:extLst>
          </p:cNvPr>
          <p:cNvSpPr txBox="1">
            <a:spLocks noChangeArrowheads="1"/>
          </p:cNvSpPr>
          <p:nvPr/>
        </p:nvSpPr>
        <p:spPr>
          <a:xfrm>
            <a:off x="291265" y="0"/>
            <a:ext cx="8730398" cy="681067"/>
          </a:xfrm>
          <a:prstGeom prst="rect">
            <a:avLst/>
          </a:prstGeom>
          <a:noFill/>
        </p:spPr>
        <p:txBody>
          <a:bodyPr vert="horz" lIns="91440" tIns="45720" rIns="91440" bIns="45720" rtlCol="0" anchor="ctr">
            <a:normAutofit fontScale="97500"/>
          </a:bodyPr>
          <a:lstStyle>
            <a:lvl1pPr algn="l" defTabSz="342900" rtl="0" eaLnBrk="1" latinLnBrk="0" hangingPunct="1">
              <a:spcBef>
                <a:spcPct val="0"/>
              </a:spcBef>
              <a:buNone/>
              <a:defRPr sz="3300" kern="1200">
                <a:solidFill>
                  <a:srgbClr val="FFFFFF"/>
                </a:solidFill>
                <a:latin typeface="+mj-lt"/>
                <a:ea typeface="+mj-ea"/>
                <a:cs typeface="+mj-cs"/>
              </a:defRPr>
            </a:lvl1pPr>
          </a:lstStyle>
          <a:p>
            <a:pPr algn="ctr"/>
            <a:r>
              <a:rPr lang="en-US" sz="2400" dirty="0">
                <a:solidFill>
                  <a:schemeClr val="tx2"/>
                </a:solidFill>
              </a:rPr>
              <a:t>Retrieval Practice Answers:  Lesson 9 (cont’d)</a:t>
            </a:r>
          </a:p>
        </p:txBody>
      </p:sp>
    </p:spTree>
    <p:extLst>
      <p:ext uri="{BB962C8B-B14F-4D97-AF65-F5344CB8AC3E}">
        <p14:creationId xmlns:p14="http://schemas.microsoft.com/office/powerpoint/2010/main" val="3712324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SI">
  <a:themeElements>
    <a:clrScheme name="Uncommon Schools">
      <a:dk1>
        <a:srgbClr val="4C4C4C"/>
      </a:dk1>
      <a:lt1>
        <a:sysClr val="window" lastClr="FFFFFF"/>
      </a:lt1>
      <a:dk2>
        <a:srgbClr val="FFDE22"/>
      </a:dk2>
      <a:lt2>
        <a:srgbClr val="78002D"/>
      </a:lt2>
      <a:accent1>
        <a:srgbClr val="DD7B16"/>
      </a:accent1>
      <a:accent2>
        <a:srgbClr val="00521C"/>
      </a:accent2>
      <a:accent3>
        <a:srgbClr val="002A65"/>
      </a:accent3>
      <a:accent4>
        <a:srgbClr val="2E5A7C"/>
      </a:accent4>
      <a:accent5>
        <a:srgbClr val="3399CC"/>
      </a:accent5>
      <a:accent6>
        <a:srgbClr val="3BAAAB"/>
      </a:accent6>
      <a:hlink>
        <a:srgbClr val="FFDD00"/>
      </a:hlink>
      <a:folHlink>
        <a:srgbClr val="91919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effectLst/>
      </a:spPr>
      <a:bodyPr/>
      <a:lstStyle>
        <a:defPP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6849</TotalTime>
  <Words>2535</Words>
  <Application>Microsoft Office PowerPoint</Application>
  <PresentationFormat>On-screen Show (4:3)</PresentationFormat>
  <Paragraphs>298</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Franklin Gothic Book</vt:lpstr>
      <vt:lpstr>Franklin Gothic Medium</vt:lpstr>
      <vt:lpstr>Verdana</vt:lpstr>
      <vt:lpstr>USI</vt:lpstr>
      <vt:lpstr>Retrieval Practice Chains</vt:lpstr>
      <vt:lpstr>Retrieval Practice: Lesson 5 </vt:lpstr>
      <vt:lpstr>Retrieval Practice: Lesson 5 (cont’d) </vt:lpstr>
      <vt:lpstr>Retrieval Practice Answers: Lesson 5</vt:lpstr>
      <vt:lpstr>Retrieval Practice Answers: Lesson 5 (cont’d)</vt:lpstr>
      <vt:lpstr>Retrieval Practice:  Lesson 9</vt:lpstr>
      <vt:lpstr>Retrieval Practice: Lesson 9 (cont’d) </vt:lpstr>
      <vt:lpstr>PowerPoint Presentation</vt:lpstr>
      <vt:lpstr>PowerPoint Presentation</vt:lpstr>
      <vt:lpstr>Retrieval Practice: Lesson 12</vt:lpstr>
      <vt:lpstr>Retrieval Practice: Lesson 12 (cont’d)</vt:lpstr>
      <vt:lpstr>PowerPoint Presentation</vt:lpstr>
      <vt:lpstr>PowerPoint Presentation</vt:lpstr>
      <vt:lpstr>Retrieval Practice: Lesson 17</vt:lpstr>
      <vt:lpstr>PowerPoint Presentation</vt:lpstr>
      <vt:lpstr>Retrieval Practice: Lesson 22</vt:lpstr>
      <vt:lpstr>Retrieval Practice: Lesson 22 (cont’d)</vt:lpstr>
      <vt:lpstr>PowerPoint Presentation</vt:lpstr>
      <vt:lpstr>PowerPoint Presentation</vt:lpstr>
      <vt:lpstr>Retrieval Practice: Lesson 25</vt:lpstr>
      <vt:lpstr>Retrieval Practice: Lesson 25 (cont’d)</vt:lpstr>
      <vt:lpstr>Retrieval Practice Answers: Lesson 25</vt:lpstr>
      <vt:lpstr>Retrieval Practice Answers: Lesson 25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Jaimie Brillante</dc:creator>
  <cp:lastModifiedBy>Emily Badillo</cp:lastModifiedBy>
  <cp:revision>92</cp:revision>
  <dcterms:created xsi:type="dcterms:W3CDTF">2020-07-09T13:53:08Z</dcterms:created>
  <dcterms:modified xsi:type="dcterms:W3CDTF">2020-07-30T20:56:40Z</dcterms:modified>
</cp:coreProperties>
</file>