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2"/>
  </p:notesMasterIdLst>
  <p:sldIdLst>
    <p:sldId id="1073" r:id="rId2"/>
    <p:sldId id="1074" r:id="rId3"/>
    <p:sldId id="1078" r:id="rId4"/>
    <p:sldId id="1075" r:id="rId5"/>
    <p:sldId id="1079" r:id="rId6"/>
    <p:sldId id="1085" r:id="rId7"/>
    <p:sldId id="1076" r:id="rId8"/>
    <p:sldId id="1086" r:id="rId9"/>
    <p:sldId id="1087" r:id="rId10"/>
    <p:sldId id="10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000" autoAdjust="0"/>
  </p:normalViewPr>
  <p:slideViewPr>
    <p:cSldViewPr snapToGrid="0">
      <p:cViewPr varScale="1">
        <p:scale>
          <a:sx n="57" d="100"/>
          <a:sy n="57" d="100"/>
        </p:scale>
        <p:origin x="1690" y="43"/>
      </p:cViewPr>
      <p:guideLst/>
    </p:cSldViewPr>
  </p:slideViewPr>
  <p:notesTextViewPr>
    <p:cViewPr>
      <p:scale>
        <a:sx n="1" d="1"/>
        <a:sy n="1" d="1"/>
      </p:scale>
      <p:origin x="0" y="-2299"/>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9/2/2020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Curriculum Unit on Boy.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The first slide lists the questions.  The second slide lists the answers.   Each slide is labeled at the top with the lesson number.  Within this deck you will find retrieval practice for lessons 3, 9</a:t>
            </a:r>
            <a:r>
              <a:rPr lang="en-US" sz="1000">
                <a:latin typeface="Arial" charset="0"/>
              </a:rPr>
              <a:t>, 12, and 16.</a:t>
            </a: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NOTE: Q4: </a:t>
            </a:r>
            <a:r>
              <a:rPr lang="en-US" sz="1800" dirty="0">
                <a:solidFill>
                  <a:srgbClr val="00B050"/>
                </a:solidFill>
                <a:effectLst/>
                <a:latin typeface="Calibri" panose="020F0502020204030204" pitchFamily="34" charset="0"/>
                <a:ea typeface="Calibri" panose="020F0502020204030204" pitchFamily="34" charset="0"/>
              </a:rPr>
              <a:t>Lots of answers could be acceptable here; any text-based anecdote is valid.</a:t>
            </a:r>
            <a:endParaRPr lang="en-US" sz="1800" dirty="0">
              <a:effectLst/>
              <a:latin typeface="Calibri" panose="020F0502020204030204" pitchFamily="34" charset="0"/>
              <a:ea typeface="Calibri" panose="020F0502020204030204" pitchFamily="34" charset="0"/>
            </a:endParaRPr>
          </a:p>
          <a:p>
            <a:pPr eaLnBrk="1" hangingPunct="1"/>
            <a:endParaRPr lang="en-US" sz="1000" b="1" dirty="0">
              <a:latin typeface="Arial" charset="0"/>
            </a:endParaRP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2527391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42910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503078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9/2/2020</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9/2/2020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4" y="857251"/>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dirty="0">
                <a:solidFill>
                  <a:schemeClr val="tx2"/>
                </a:solidFill>
              </a:rPr>
              <a:t>Boy Tales of Childhood</a:t>
            </a:r>
          </a:p>
        </p:txBody>
      </p:sp>
      <p:pic>
        <p:nvPicPr>
          <p:cNvPr id="1026" name="Picture 2" descr="Boy: Tales of Childhood: Dahl, Roald, Blake, Quentin ...">
            <a:extLst>
              <a:ext uri="{FF2B5EF4-FFF2-40B4-BE49-F238E27FC236}">
                <a16:creationId xmlns:a16="http://schemas.microsoft.com/office/drawing/2014/main" id="{36378963-330A-458E-B090-50D89A981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4" y="2102896"/>
            <a:ext cx="2066927" cy="3194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16 	</a:t>
            </a:r>
          </a:p>
        </p:txBody>
      </p:sp>
      <p:sp>
        <p:nvSpPr>
          <p:cNvPr id="3" name="TextBox 2">
            <a:extLst>
              <a:ext uri="{FF2B5EF4-FFF2-40B4-BE49-F238E27FC236}">
                <a16:creationId xmlns:a16="http://schemas.microsoft.com/office/drawing/2014/main" id="{00613E7B-F47E-4E01-ABFE-D8A55D67CFE2}"/>
              </a:ext>
            </a:extLst>
          </p:cNvPr>
          <p:cNvSpPr txBox="1"/>
          <p:nvPr/>
        </p:nvSpPr>
        <p:spPr>
          <a:xfrm>
            <a:off x="375530" y="869163"/>
            <a:ext cx="8768470" cy="4524315"/>
          </a:xfrm>
          <a:prstGeom prst="rect">
            <a:avLst/>
          </a:prstGeom>
          <a:noFill/>
        </p:spPr>
        <p:txBody>
          <a:bodyPr wrap="square" rtlCol="0">
            <a:spAutoFit/>
          </a:bodyPr>
          <a:lstStyle/>
          <a:p>
            <a:pPr marL="342900" indent="-342900">
              <a:buClr>
                <a:schemeClr val="bg1"/>
              </a:buClr>
              <a:buFont typeface="+mj-lt"/>
              <a:buAutoNum type="arabicPeriod"/>
            </a:pPr>
            <a:r>
              <a:rPr lang="en-US"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British humor</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includes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innuendo</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sarcasm</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and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dry</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or </a:t>
            </a:r>
            <a:r>
              <a:rPr lang="en-US"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deadpan</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humor.</a:t>
            </a:r>
            <a:r>
              <a:rPr lang="en-US" dirty="0">
                <a:solidFill>
                  <a:schemeClr val="bg1"/>
                </a:solidFill>
              </a:rPr>
              <a:t>   </a:t>
            </a:r>
          </a:p>
          <a:p>
            <a:pPr marL="342900" lvl="0" indent="-342900">
              <a:buClr>
                <a:schemeClr val="bg1"/>
              </a:buClr>
              <a:buFont typeface="+mj-lt"/>
              <a:buAutoNum type="arabicPeriod"/>
            </a:pPr>
            <a:endParaRPr lang="en-US" dirty="0">
              <a:solidFill>
                <a:schemeClr val="bg1"/>
              </a:solidFill>
            </a:endParaRPr>
          </a:p>
          <a:p>
            <a:pPr marL="342900" indent="-342900">
              <a:buClr>
                <a:schemeClr val="bg1"/>
              </a:buClr>
              <a:buFont typeface="+mj-lt"/>
              <a:buAutoNum type="arabicPeriod"/>
            </a:pPr>
            <a:r>
              <a:rPr lang="en-US" dirty="0">
                <a:solidFill>
                  <a:schemeClr val="bg1"/>
                </a:solidFill>
              </a:rPr>
              <a:t>The scene in Mr. Coombe’s office is described as “</a:t>
            </a:r>
            <a:r>
              <a:rPr lang="en-US" dirty="0">
                <a:solidFill>
                  <a:srgbClr val="00B0F0"/>
                </a:solidFill>
              </a:rPr>
              <a:t>awful</a:t>
            </a:r>
            <a:r>
              <a:rPr lang="en-US" dirty="0">
                <a:solidFill>
                  <a:schemeClr val="bg1"/>
                </a:solidFill>
              </a:rPr>
              <a:t> </a:t>
            </a:r>
            <a:r>
              <a:rPr lang="en-US" dirty="0">
                <a:solidFill>
                  <a:srgbClr val="00B0F0"/>
                </a:solidFill>
              </a:rPr>
              <a:t>pantomime.</a:t>
            </a:r>
            <a:r>
              <a:rPr lang="en-US" dirty="0">
                <a:solidFill>
                  <a:schemeClr val="bg1"/>
                </a:solidFill>
              </a:rPr>
              <a:t>” Dahl used the scene to emphasize how performative the adults are during this scene. Instead of a performance designed to entertain children, like a real pantomime, this scene is designed to torture children for the entertainment of the adults.</a:t>
            </a:r>
          </a:p>
          <a:p>
            <a:pPr marL="342900" indent="-342900">
              <a:buClr>
                <a:schemeClr val="bg1"/>
              </a:buClr>
              <a:buFont typeface="+mj-lt"/>
              <a:buAutoNum type="arabicPeriod"/>
            </a:pPr>
            <a:endParaRPr lang="en-US" dirty="0">
              <a:solidFill>
                <a:schemeClr val="bg1"/>
              </a:solidFill>
            </a:endParaRPr>
          </a:p>
          <a:p>
            <a:pPr marL="342900" indent="-342900">
              <a:buClr>
                <a:schemeClr val="bg1"/>
              </a:buClr>
              <a:buFont typeface="+mj-lt"/>
              <a:buAutoNum type="arabicPeriod"/>
            </a:pPr>
            <a:r>
              <a:rPr lang="en-US" dirty="0">
                <a:solidFill>
                  <a:srgbClr val="00B0F0"/>
                </a:solidFill>
              </a:rPr>
              <a:t>Epistolary</a:t>
            </a:r>
            <a:r>
              <a:rPr lang="en-US" b="1" dirty="0">
                <a:solidFill>
                  <a:schemeClr val="bg1"/>
                </a:solidFill>
              </a:rPr>
              <a:t> </a:t>
            </a:r>
            <a:r>
              <a:rPr lang="en-US" dirty="0">
                <a:solidFill>
                  <a:schemeClr val="bg1"/>
                </a:solidFill>
              </a:rPr>
              <a:t>is writing that takes the form of a letter from one person to another.</a:t>
            </a:r>
            <a:r>
              <a:rPr lang="en-US" b="1" dirty="0">
                <a:solidFill>
                  <a:schemeClr val="bg1"/>
                </a:solidFill>
              </a:rPr>
              <a:t> </a:t>
            </a:r>
            <a:endParaRPr lang="en-US" dirty="0">
              <a:solidFill>
                <a:schemeClr val="bg1"/>
              </a:solidFill>
            </a:endParaRPr>
          </a:p>
          <a:p>
            <a:pPr marL="342900" lvl="0" indent="-342900">
              <a:buClr>
                <a:schemeClr val="bg1"/>
              </a:buClr>
              <a:buFont typeface="+mj-lt"/>
              <a:buAutoNum type="arabicPeriod"/>
            </a:pPr>
            <a:endParaRPr lang="en-US" dirty="0">
              <a:solidFill>
                <a:schemeClr val="bg1"/>
              </a:solidFill>
            </a:endParaRPr>
          </a:p>
          <a:p>
            <a:pPr marL="342900" lvl="0" indent="-342900">
              <a:buClr>
                <a:schemeClr val="bg1"/>
              </a:buClr>
              <a:buFont typeface="+mj-lt"/>
              <a:buAutoNum type="arabicPeriod"/>
            </a:pPr>
            <a:r>
              <a:rPr lang="en-US" dirty="0">
                <a:solidFill>
                  <a:srgbClr val="00B0F0"/>
                </a:solidFill>
              </a:rPr>
              <a:t>Subversive humor </a:t>
            </a:r>
            <a:r>
              <a:rPr lang="en-US" dirty="0">
                <a:solidFill>
                  <a:schemeClr val="bg1"/>
                </a:solidFill>
              </a:rPr>
              <a:t>is</a:t>
            </a:r>
            <a:r>
              <a:rPr lang="en-US" dirty="0">
                <a:solidFill>
                  <a:srgbClr val="00B0F0"/>
                </a:solidFill>
              </a:rPr>
              <a:t> </a:t>
            </a:r>
            <a:r>
              <a:rPr lang="en-US" dirty="0">
                <a:solidFill>
                  <a:schemeClr val="bg1"/>
                </a:solidFill>
              </a:rPr>
              <a:t>intended to expose, criticize, or undermine systems and institutions of power.</a:t>
            </a:r>
          </a:p>
          <a:p>
            <a:pPr marL="342900" lvl="0" indent="-342900">
              <a:buClr>
                <a:schemeClr val="bg1"/>
              </a:buClr>
              <a:buFont typeface="+mj-lt"/>
              <a:buAutoNum type="arabicPeriod"/>
            </a:pPr>
            <a:endParaRPr lang="en-US" dirty="0">
              <a:solidFill>
                <a:schemeClr val="bg1"/>
              </a:solidFill>
            </a:endParaRPr>
          </a:p>
          <a:p>
            <a:pPr marL="342900" lvl="0" indent="-342900">
              <a:buClr>
                <a:schemeClr val="bg1"/>
              </a:buClr>
              <a:buFont typeface="+mj-lt"/>
              <a:buAutoNum type="arabicPeriod"/>
            </a:pPr>
            <a:r>
              <a:rPr lang="en-US" dirty="0">
                <a:solidFill>
                  <a:srgbClr val="00B0F0"/>
                </a:solidFill>
              </a:rPr>
              <a:t>Satire</a:t>
            </a:r>
            <a:r>
              <a:rPr lang="en-US" dirty="0">
                <a:solidFill>
                  <a:schemeClr val="bg1"/>
                </a:solidFill>
              </a:rPr>
              <a:t> is humor that is meant to expose foolishness and flaws.</a:t>
            </a:r>
          </a:p>
          <a:p>
            <a:pPr marL="342900" lvl="0" indent="-342900">
              <a:buClr>
                <a:schemeClr val="bg1"/>
              </a:buClr>
              <a:buFont typeface="+mj-lt"/>
              <a:buAutoNum type="arabicPeriod"/>
            </a:pPr>
            <a:endParaRPr lang="en-US" dirty="0">
              <a:solidFill>
                <a:schemeClr val="bg1"/>
              </a:solidFill>
            </a:endParaRPr>
          </a:p>
          <a:p>
            <a:pPr marL="342900" lvl="0" indent="-342900">
              <a:buClr>
                <a:schemeClr val="bg1"/>
              </a:buClr>
              <a:buFont typeface="+mj-lt"/>
              <a:buAutoNum type="arabicPeriod"/>
            </a:pPr>
            <a:r>
              <a:rPr lang="en-US" dirty="0">
                <a:solidFill>
                  <a:schemeClr val="bg1"/>
                </a:solidFill>
              </a:rPr>
              <a:t>School </a:t>
            </a:r>
            <a:r>
              <a:rPr lang="en-US" dirty="0">
                <a:solidFill>
                  <a:srgbClr val="00B0F0"/>
                </a:solidFill>
              </a:rPr>
              <a:t>uniforms</a:t>
            </a:r>
            <a:r>
              <a:rPr lang="en-US" dirty="0">
                <a:solidFill>
                  <a:schemeClr val="bg1"/>
                </a:solidFill>
              </a:rPr>
              <a:t> emphasize conformity, and proponents believe that they help students fit into a common school culture. </a:t>
            </a:r>
          </a:p>
        </p:txBody>
      </p:sp>
      <p:sp>
        <p:nvSpPr>
          <p:cNvPr id="4" name="Rectangle 3">
            <a:extLst>
              <a:ext uri="{FF2B5EF4-FFF2-40B4-BE49-F238E27FC236}">
                <a16:creationId xmlns:a16="http://schemas.microsoft.com/office/drawing/2014/main" id="{9584543E-C012-4056-A6A2-C1377CFBA1D4}"/>
              </a:ext>
            </a:extLst>
          </p:cNvPr>
          <p:cNvSpPr/>
          <p:nvPr/>
        </p:nvSpPr>
        <p:spPr>
          <a:xfrm>
            <a:off x="6576580" y="6218091"/>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3</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5016758"/>
          </a:xfrm>
          <a:prstGeom prst="rect">
            <a:avLst/>
          </a:prstGeom>
          <a:noFill/>
        </p:spPr>
        <p:txBody>
          <a:bodyPr wrap="square" rtlCol="0">
            <a:spAutoFit/>
          </a:bodyPr>
          <a:lstStyle/>
          <a:p>
            <a:endParaRPr lang="en-US" sz="2000" dirty="0">
              <a:solidFill>
                <a:schemeClr val="bg1"/>
              </a:solidFill>
            </a:endParaRPr>
          </a:p>
          <a:p>
            <a:pPr lvl="0"/>
            <a:r>
              <a:rPr lang="en-US" sz="2000" dirty="0">
                <a:solidFill>
                  <a:schemeClr val="bg1"/>
                </a:solidFill>
              </a:rPr>
              <a:t> 1. What is an </a:t>
            </a:r>
            <a:r>
              <a:rPr lang="en-US" sz="2000" dirty="0">
                <a:solidFill>
                  <a:srgbClr val="00B0F0"/>
                </a:solidFill>
              </a:rPr>
              <a:t>autobiography</a:t>
            </a:r>
            <a:r>
              <a:rPr lang="en-US" sz="2000" dirty="0">
                <a:solidFill>
                  <a:schemeClr val="bg1"/>
                </a:solidFill>
              </a:rPr>
              <a:t>?</a:t>
            </a:r>
          </a:p>
          <a:p>
            <a:r>
              <a:rPr lang="en-US" sz="2000" dirty="0">
                <a:solidFill>
                  <a:schemeClr val="bg1"/>
                </a:solidFill>
              </a:rPr>
              <a:t> </a:t>
            </a:r>
          </a:p>
          <a:p>
            <a:r>
              <a:rPr lang="en-US" sz="2000" dirty="0">
                <a:solidFill>
                  <a:schemeClr val="bg1"/>
                </a:solidFill>
              </a:rPr>
              <a:t> 2. Does Roald Dahl consider </a:t>
            </a:r>
            <a:r>
              <a:rPr lang="en-US" sz="2000" i="1" dirty="0">
                <a:solidFill>
                  <a:schemeClr val="bg1"/>
                </a:solidFill>
              </a:rPr>
              <a:t>Boy </a:t>
            </a:r>
            <a:r>
              <a:rPr lang="en-US" sz="2000" dirty="0">
                <a:solidFill>
                  <a:schemeClr val="bg1"/>
                </a:solidFill>
              </a:rPr>
              <a:t>to be an </a:t>
            </a:r>
            <a:r>
              <a:rPr lang="en-US" sz="2000" dirty="0">
                <a:solidFill>
                  <a:srgbClr val="00B0F0"/>
                </a:solidFill>
              </a:rPr>
              <a:t>autobiography</a:t>
            </a:r>
            <a:r>
              <a:rPr lang="en-US" sz="2000" dirty="0">
                <a:solidFill>
                  <a:schemeClr val="bg1"/>
                </a:solidFill>
              </a:rPr>
              <a:t>? Why or why not?</a:t>
            </a:r>
          </a:p>
          <a:p>
            <a:r>
              <a:rPr lang="en-US" sz="2000" dirty="0">
                <a:solidFill>
                  <a:schemeClr val="bg1"/>
                </a:solidFill>
              </a:rPr>
              <a:t> </a:t>
            </a:r>
          </a:p>
          <a:p>
            <a:r>
              <a:rPr lang="en-US" sz="2000" dirty="0">
                <a:solidFill>
                  <a:schemeClr val="bg1"/>
                </a:solidFill>
              </a:rPr>
              <a:t> 3. What is an </a:t>
            </a:r>
            <a:r>
              <a:rPr lang="en-US" sz="2000" dirty="0">
                <a:solidFill>
                  <a:srgbClr val="00B0F0"/>
                </a:solidFill>
              </a:rPr>
              <a:t>anecdote</a:t>
            </a:r>
            <a:r>
              <a:rPr lang="en-US" sz="2000" dirty="0">
                <a:solidFill>
                  <a:schemeClr val="bg1"/>
                </a:solidFill>
              </a:rPr>
              <a:t>?</a:t>
            </a:r>
          </a:p>
          <a:p>
            <a:r>
              <a:rPr lang="en-US" sz="2000" dirty="0">
                <a:solidFill>
                  <a:schemeClr val="bg1"/>
                </a:solidFill>
              </a:rPr>
              <a:t> </a:t>
            </a:r>
          </a:p>
          <a:p>
            <a:r>
              <a:rPr lang="en-US" sz="2000" dirty="0">
                <a:solidFill>
                  <a:schemeClr val="bg1"/>
                </a:solidFill>
              </a:rPr>
              <a:t> 4. Describe one </a:t>
            </a:r>
            <a:r>
              <a:rPr lang="en-US" sz="2000" dirty="0">
                <a:solidFill>
                  <a:srgbClr val="00B0F0"/>
                </a:solidFill>
              </a:rPr>
              <a:t>anecdote</a:t>
            </a:r>
            <a:r>
              <a:rPr lang="en-US" sz="2000" dirty="0">
                <a:solidFill>
                  <a:schemeClr val="bg1"/>
                </a:solidFill>
              </a:rPr>
              <a:t> we have read about Roald Dahl’s father, Harald?</a:t>
            </a:r>
          </a:p>
          <a:p>
            <a:r>
              <a:rPr lang="en-US" sz="2000" dirty="0">
                <a:solidFill>
                  <a:schemeClr val="bg1"/>
                </a:solidFill>
              </a:rPr>
              <a:t> </a:t>
            </a:r>
          </a:p>
          <a:p>
            <a:r>
              <a:rPr lang="en-US" sz="2000" dirty="0">
                <a:solidFill>
                  <a:schemeClr val="bg1"/>
                </a:solidFill>
              </a:rPr>
              <a:t> 5.  What is a </a:t>
            </a:r>
            <a:r>
              <a:rPr lang="en-US" sz="2000" dirty="0">
                <a:solidFill>
                  <a:srgbClr val="00B0F0"/>
                </a:solidFill>
              </a:rPr>
              <a:t>humorist</a:t>
            </a:r>
            <a:r>
              <a:rPr lang="en-US" sz="2000" dirty="0">
                <a:solidFill>
                  <a:schemeClr val="bg1"/>
                </a:solidFill>
              </a:rPr>
              <a:t>?</a:t>
            </a:r>
          </a:p>
          <a:p>
            <a:r>
              <a:rPr lang="en-US" sz="2000" dirty="0">
                <a:solidFill>
                  <a:schemeClr val="bg1"/>
                </a:solidFill>
              </a:rPr>
              <a:t> </a:t>
            </a:r>
          </a:p>
          <a:p>
            <a:r>
              <a:rPr lang="en-US" sz="2000" dirty="0">
                <a:solidFill>
                  <a:schemeClr val="bg1"/>
                </a:solidFill>
              </a:rPr>
              <a:t> 6.  What does </a:t>
            </a:r>
            <a:r>
              <a:rPr lang="en-US" sz="2000" dirty="0">
                <a:solidFill>
                  <a:srgbClr val="00B0F0"/>
                </a:solidFill>
              </a:rPr>
              <a:t>macabre </a:t>
            </a:r>
            <a:r>
              <a:rPr lang="en-US" sz="2000" dirty="0">
                <a:solidFill>
                  <a:schemeClr val="bg1"/>
                </a:solidFill>
              </a:rPr>
              <a:t>mean?</a:t>
            </a:r>
          </a:p>
          <a:p>
            <a:r>
              <a:rPr lang="en-US" sz="2000" dirty="0">
                <a:solidFill>
                  <a:schemeClr val="bg1"/>
                </a:solidFill>
              </a:rPr>
              <a:t> </a:t>
            </a:r>
          </a:p>
          <a:p>
            <a:r>
              <a:rPr lang="en-US" sz="2000" dirty="0">
                <a:solidFill>
                  <a:schemeClr val="bg1"/>
                </a:solidFill>
              </a:rPr>
              <a:t> 7.  Describe a </a:t>
            </a:r>
            <a:r>
              <a:rPr lang="en-US" sz="2000" dirty="0">
                <a:solidFill>
                  <a:srgbClr val="00B0F0"/>
                </a:solidFill>
              </a:rPr>
              <a:t>macabre</a:t>
            </a:r>
            <a:r>
              <a:rPr lang="en-US" sz="2000" dirty="0">
                <a:solidFill>
                  <a:schemeClr val="accent5"/>
                </a:solidFill>
              </a:rPr>
              <a:t> </a:t>
            </a:r>
            <a:r>
              <a:rPr lang="en-US" sz="2000" dirty="0">
                <a:solidFill>
                  <a:schemeClr val="bg1"/>
                </a:solidFill>
              </a:rPr>
              <a:t>moment in </a:t>
            </a:r>
            <a:r>
              <a:rPr lang="en-US" sz="2000" i="1" dirty="0">
                <a:solidFill>
                  <a:schemeClr val="bg1"/>
                </a:solidFill>
              </a:rPr>
              <a:t>Boy </a:t>
            </a:r>
            <a:r>
              <a:rPr lang="en-US" sz="2000" dirty="0">
                <a:solidFill>
                  <a:schemeClr val="bg1"/>
                </a:solidFill>
              </a:rPr>
              <a:t>so far.</a:t>
            </a:r>
          </a:p>
          <a:p>
            <a:r>
              <a:rPr lang="en-US" sz="2000" dirty="0">
                <a:solidFill>
                  <a:schemeClr val="bg1"/>
                </a:solidFill>
              </a:rPr>
              <a:t> </a:t>
            </a: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281373" y="3287987"/>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378" y="-169334"/>
            <a:ext cx="5655330" cy="821719"/>
          </a:xfrm>
          <a:noFill/>
        </p:spPr>
        <p:txBody>
          <a:bodyPr>
            <a:normAutofit/>
          </a:bodyPr>
          <a:lstStyle/>
          <a:p>
            <a:pPr algn="ctr" eaLnBrk="1" hangingPunct="1"/>
            <a:r>
              <a:rPr lang="en-US" sz="2700" dirty="0">
                <a:solidFill>
                  <a:schemeClr val="tx2"/>
                </a:solidFill>
              </a:rPr>
              <a:t>Retrieval Practice Answers: Lesson 3</a:t>
            </a: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394692"/>
            <a:ext cx="8938009" cy="6463308"/>
          </a:xfrm>
          <a:prstGeom prst="rect">
            <a:avLst/>
          </a:prstGeom>
          <a:noFill/>
        </p:spPr>
        <p:txBody>
          <a:bodyPr wrap="square" rtlCol="0">
            <a:spAutoFit/>
          </a:bodyPr>
          <a:lstStyle/>
          <a:p>
            <a:pPr lvl="0"/>
            <a:r>
              <a:rPr lang="en-US" dirty="0">
                <a:solidFill>
                  <a:schemeClr val="bg1"/>
                </a:solidFill>
              </a:rPr>
              <a:t> 1. An </a:t>
            </a:r>
            <a:r>
              <a:rPr lang="en-US" dirty="0">
                <a:solidFill>
                  <a:srgbClr val="00B0F0"/>
                </a:solidFill>
              </a:rPr>
              <a:t>autobiography</a:t>
            </a:r>
            <a:r>
              <a:rPr lang="en-US" dirty="0">
                <a:solidFill>
                  <a:schemeClr val="bg1"/>
                </a:solidFill>
              </a:rPr>
              <a:t> an account or telling of a person's life written by that person.</a:t>
            </a:r>
            <a:r>
              <a:rPr lang="en-US" b="1" dirty="0">
                <a:solidFill>
                  <a:schemeClr val="bg1"/>
                </a:solidFill>
              </a:rPr>
              <a:t> </a:t>
            </a:r>
            <a:endParaRPr lang="en-US" dirty="0">
              <a:solidFill>
                <a:schemeClr val="bg1"/>
              </a:solidFill>
            </a:endParaRPr>
          </a:p>
          <a:p>
            <a:r>
              <a:rPr lang="en-US" dirty="0">
                <a:solidFill>
                  <a:schemeClr val="bg1"/>
                </a:solidFill>
              </a:rPr>
              <a:t> </a:t>
            </a:r>
          </a:p>
          <a:p>
            <a:r>
              <a:rPr lang="en-US" dirty="0">
                <a:solidFill>
                  <a:schemeClr val="bg1"/>
                </a:solidFill>
              </a:rPr>
              <a:t> 2. Dahl seems to think that most </a:t>
            </a:r>
            <a:r>
              <a:rPr lang="en-US" dirty="0">
                <a:solidFill>
                  <a:srgbClr val="00B0F0"/>
                </a:solidFill>
              </a:rPr>
              <a:t>autobiographies</a:t>
            </a:r>
            <a:r>
              <a:rPr lang="en-US" dirty="0">
                <a:solidFill>
                  <a:schemeClr val="bg1"/>
                </a:solidFill>
              </a:rPr>
              <a:t> are full of boring details; they are a “</a:t>
            </a:r>
            <a:r>
              <a:rPr lang="en-US" dirty="0">
                <a:solidFill>
                  <a:schemeClr val="tx2"/>
                </a:solidFill>
              </a:rPr>
              <a:t>history</a:t>
            </a:r>
            <a:r>
              <a:rPr lang="en-US" dirty="0">
                <a:solidFill>
                  <a:schemeClr val="bg1"/>
                </a:solidFill>
              </a:rPr>
              <a:t>” of a person. Roald Dahl does </a:t>
            </a:r>
            <a:r>
              <a:rPr lang="en-US" dirty="0">
                <a:solidFill>
                  <a:schemeClr val="tx2"/>
                </a:solidFill>
              </a:rPr>
              <a:t>not</a:t>
            </a:r>
            <a:r>
              <a:rPr lang="en-US" dirty="0">
                <a:solidFill>
                  <a:schemeClr val="bg1"/>
                </a:solidFill>
              </a:rPr>
              <a:t> consider </a:t>
            </a:r>
            <a:r>
              <a:rPr lang="en-US" i="1" dirty="0">
                <a:solidFill>
                  <a:schemeClr val="bg1"/>
                </a:solidFill>
              </a:rPr>
              <a:t>Boy </a:t>
            </a:r>
            <a:r>
              <a:rPr lang="en-US" dirty="0">
                <a:solidFill>
                  <a:schemeClr val="bg1"/>
                </a:solidFill>
              </a:rPr>
              <a:t>an autobiography he would never write a boring book; he is telling a series of interesting and important stories about himself as opposed to writing his own history.</a:t>
            </a:r>
          </a:p>
          <a:p>
            <a:endParaRPr lang="en-US" dirty="0">
              <a:solidFill>
                <a:schemeClr val="bg1"/>
              </a:solidFill>
            </a:endParaRPr>
          </a:p>
          <a:p>
            <a:r>
              <a:rPr lang="en-US" dirty="0">
                <a:solidFill>
                  <a:schemeClr val="bg1"/>
                </a:solidFill>
              </a:rPr>
              <a:t> 3.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An </a:t>
            </a:r>
            <a:r>
              <a:rPr lang="en-US"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anecdote</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is a short, amusing story about a real person or event</a:t>
            </a:r>
            <a:r>
              <a:rPr lang="en-US" dirty="0">
                <a:solidFill>
                  <a:schemeClr val="bg1"/>
                </a:solidFill>
              </a:rPr>
              <a:t>.</a:t>
            </a:r>
          </a:p>
          <a:p>
            <a:endParaRPr lang="en-US" dirty="0">
              <a:solidFill>
                <a:schemeClr val="bg1"/>
              </a:solidFill>
            </a:endParaRPr>
          </a:p>
          <a:p>
            <a:r>
              <a:rPr lang="en-US" dirty="0">
                <a:solidFill>
                  <a:schemeClr val="bg1"/>
                </a:solidFill>
              </a:rPr>
              <a:t> 4. There are several </a:t>
            </a:r>
            <a:r>
              <a:rPr lang="en-US" dirty="0">
                <a:solidFill>
                  <a:srgbClr val="00B0F0"/>
                </a:solidFill>
              </a:rPr>
              <a:t>anecdotes</a:t>
            </a:r>
            <a:r>
              <a:rPr lang="en-US" dirty="0">
                <a:solidFill>
                  <a:schemeClr val="bg1"/>
                </a:solidFill>
              </a:rPr>
              <a:t> about Harald: Harald and Roald Dahl’s mom would go on expeditions up into the mountains of Norway and he would scare her by climbing one-handed up steep cliffs to get small plants growing on a rocky ledge; </a:t>
            </a:r>
            <a:r>
              <a:rPr lang="en-US" dirty="0">
                <a:solidFill>
                  <a:schemeClr val="bg1"/>
                </a:solidFill>
                <a:ea typeface="Calibri" panose="020F0502020204030204" pitchFamily="34" charset="0"/>
              </a:rPr>
              <a:t>He lost his arm as a little boy after a doctor made a drunken mistake; He believed that if a pregnant woman walked in beautiful places then the child would grow to love beauty.</a:t>
            </a:r>
            <a:endParaRPr lang="en-US" dirty="0">
              <a:solidFill>
                <a:schemeClr val="bg1"/>
              </a:solidFill>
            </a:endParaRPr>
          </a:p>
          <a:p>
            <a:endParaRPr lang="en-US" dirty="0">
              <a:solidFill>
                <a:schemeClr val="bg1"/>
              </a:solidFill>
            </a:endParaRPr>
          </a:p>
          <a:p>
            <a:r>
              <a:rPr lang="en-US" dirty="0">
                <a:solidFill>
                  <a:schemeClr val="bg1"/>
                </a:solidFill>
              </a:rPr>
              <a:t> 5. </a:t>
            </a:r>
            <a:r>
              <a:rPr lang="en-US" dirty="0">
                <a:solidFill>
                  <a:srgbClr val="00B0F0"/>
                </a:solidFill>
              </a:rPr>
              <a:t>Humorists</a:t>
            </a:r>
            <a:r>
              <a:rPr lang="en-US" dirty="0">
                <a:solidFill>
                  <a:schemeClr val="bg1"/>
                </a:solidFill>
              </a:rPr>
              <a:t> are artists and thinkers who use comedy in their writing and speaking.  </a:t>
            </a:r>
          </a:p>
          <a:p>
            <a:endParaRPr lang="en-US" dirty="0">
              <a:solidFill>
                <a:schemeClr val="bg1"/>
              </a:solidFill>
            </a:endParaRPr>
          </a:p>
          <a:p>
            <a:r>
              <a:rPr lang="en-US" dirty="0">
                <a:solidFill>
                  <a:schemeClr val="bg1"/>
                </a:solidFill>
              </a:rPr>
              <a:t> 6. </a:t>
            </a:r>
            <a:r>
              <a:rPr lang="en-US" dirty="0">
                <a:solidFill>
                  <a:srgbClr val="00B0F0"/>
                </a:solidFill>
              </a:rPr>
              <a:t>Macabre </a:t>
            </a:r>
            <a:r>
              <a:rPr lang="en-US" dirty="0">
                <a:solidFill>
                  <a:schemeClr val="bg1"/>
                </a:solidFill>
              </a:rPr>
              <a:t>means</a:t>
            </a:r>
            <a:r>
              <a:rPr lang="en-US" dirty="0">
                <a:solidFill>
                  <a:srgbClr val="00B0F0"/>
                </a:solidFill>
              </a:rPr>
              <a:t> </a:t>
            </a:r>
            <a:r>
              <a:rPr lang="en-US" dirty="0">
                <a:solidFill>
                  <a:schemeClr val="bg1"/>
                </a:solidFill>
              </a:rPr>
              <a:t>grim and horrifying because it is related to death or injury.</a:t>
            </a:r>
          </a:p>
          <a:p>
            <a:endParaRPr lang="en-US" dirty="0">
              <a:solidFill>
                <a:schemeClr val="bg1"/>
              </a:solidFill>
            </a:endParaRPr>
          </a:p>
          <a:p>
            <a:r>
              <a:rPr lang="en-US" dirty="0">
                <a:solidFill>
                  <a:schemeClr val="bg1"/>
                </a:solidFill>
              </a:rPr>
              <a:t>7. A </a:t>
            </a:r>
            <a:r>
              <a:rPr lang="en-US" dirty="0">
                <a:solidFill>
                  <a:srgbClr val="00B0F0"/>
                </a:solidFill>
              </a:rPr>
              <a:t>macabre</a:t>
            </a:r>
            <a:r>
              <a:rPr lang="en-US" dirty="0">
                <a:solidFill>
                  <a:schemeClr val="bg1"/>
                </a:solidFill>
              </a:rPr>
              <a:t> moment in </a:t>
            </a:r>
            <a:r>
              <a:rPr lang="en-US" i="1" dirty="0">
                <a:solidFill>
                  <a:schemeClr val="bg1"/>
                </a:solidFill>
              </a:rPr>
              <a:t>Boy </a:t>
            </a:r>
            <a:r>
              <a:rPr lang="en-US" dirty="0">
                <a:solidFill>
                  <a:schemeClr val="bg1"/>
                </a:solidFill>
              </a:rPr>
              <a:t>so far was when Harald was injured and the doctor mistook Harald’s fractured elbow for his shoulder, causing him to lose his arm.</a:t>
            </a:r>
          </a:p>
          <a:p>
            <a:r>
              <a:rPr lang="en-US" dirty="0">
                <a:solidFill>
                  <a:schemeClr val="bg1"/>
                </a:solidFill>
              </a:rPr>
              <a:t> </a:t>
            </a:r>
          </a:p>
          <a:p>
            <a:pPr marL="257175" indent="-257175" algn="r">
              <a:buAutoNum type="arabicPeriod" startAt="7"/>
            </a:pPr>
            <a:endParaRPr lang="en-US" dirty="0">
              <a:solidFill>
                <a:schemeClr val="bg1"/>
              </a:solidFill>
            </a:endParaRPr>
          </a:p>
        </p:txBody>
      </p:sp>
      <p:pic>
        <p:nvPicPr>
          <p:cNvPr id="4" name="Picture 3">
            <a:extLst>
              <a:ext uri="{FF2B5EF4-FFF2-40B4-BE49-F238E27FC236}">
                <a16:creationId xmlns:a16="http://schemas.microsoft.com/office/drawing/2014/main" id="{45DFB26E-34F1-4590-87DB-9DCC069E64F9}"/>
              </a:ext>
            </a:extLst>
          </p:cNvPr>
          <p:cNvPicPr>
            <a:picLocks noChangeAspect="1"/>
          </p:cNvPicPr>
          <p:nvPr/>
        </p:nvPicPr>
        <p:blipFill>
          <a:blip r:embed="rId3"/>
          <a:stretch>
            <a:fillRect/>
          </a:stretch>
        </p:blipFill>
        <p:spPr>
          <a:xfrm>
            <a:off x="6559072" y="6321506"/>
            <a:ext cx="2584928" cy="536494"/>
          </a:xfrm>
          <a:prstGeom prst="rect">
            <a:avLst/>
          </a:prstGeom>
        </p:spPr>
      </p:pic>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91386" y="-164459"/>
            <a:ext cx="5655330" cy="836525"/>
          </a:xfrm>
          <a:noFill/>
        </p:spPr>
        <p:txBody>
          <a:bodyPr>
            <a:normAutofit/>
          </a:bodyPr>
          <a:lstStyle/>
          <a:p>
            <a:pPr algn="ctr" eaLnBrk="1" hangingPunct="1"/>
            <a:r>
              <a:rPr lang="en-US" sz="2700" dirty="0">
                <a:solidFill>
                  <a:schemeClr val="tx2"/>
                </a:solidFill>
              </a:rPr>
              <a:t>Retrieval Practice:  Lesson 9</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377316" y="531935"/>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207825" y="432435"/>
            <a:ext cx="8189407" cy="6217087"/>
          </a:xfrm>
          <a:prstGeom prst="rect">
            <a:avLst/>
          </a:prstGeom>
          <a:noFill/>
        </p:spPr>
        <p:txBody>
          <a:bodyPr wrap="square" rtlCol="0">
            <a:spAutoFit/>
          </a:bodyPr>
          <a:lstStyle/>
          <a:p>
            <a:pPr marL="342900" indent="-342900">
              <a:buFont typeface="+mj-lt"/>
              <a:buAutoNum type="arabicPeriod"/>
            </a:pPr>
            <a:r>
              <a:rPr lang="en-US" dirty="0">
                <a:solidFill>
                  <a:schemeClr val="bg1"/>
                </a:solidFill>
                <a:ea typeface="Calibri" panose="020F0502020204030204" pitchFamily="34" charset="0"/>
                <a:cs typeface="Times New Roman" panose="02020603050405020304" pitchFamily="18" charset="0"/>
              </a:rPr>
              <a:t>What is </a:t>
            </a:r>
            <a:r>
              <a:rPr lang="en-US" dirty="0">
                <a:solidFill>
                  <a:srgbClr val="00B0F0"/>
                </a:solidFill>
                <a:ea typeface="Calibri" panose="020F0502020204030204" pitchFamily="34" charset="0"/>
                <a:cs typeface="Times New Roman" panose="02020603050405020304" pitchFamily="18" charset="0"/>
              </a:rPr>
              <a:t>hyperbole</a:t>
            </a:r>
            <a:r>
              <a:rPr lang="en-US" dirty="0">
                <a:solidFill>
                  <a:schemeClr val="bg1"/>
                </a:solidFill>
                <a:ea typeface="Calibri" panose="020F0502020204030204" pitchFamily="34" charset="0"/>
                <a:cs typeface="Times New Roman" panose="02020603050405020304" pitchFamily="18" charset="0"/>
              </a:rPr>
              <a:t>?</a:t>
            </a:r>
          </a:p>
          <a:p>
            <a:endParaRPr lang="en-US" dirty="0">
              <a:solidFill>
                <a:schemeClr val="bg1"/>
              </a:solidFill>
              <a:ea typeface="Calibri" panose="020F0502020204030204" pitchFamily="34" charset="0"/>
              <a:cs typeface="Times New Roman" panose="02020603050405020304" pitchFamily="18" charset="0"/>
            </a:endParaRPr>
          </a:p>
          <a:p>
            <a:r>
              <a:rPr lang="en-US" dirty="0">
                <a:solidFill>
                  <a:schemeClr val="bg1"/>
                </a:solidFill>
                <a:ea typeface="Calibri" panose="020F0502020204030204" pitchFamily="34" charset="0"/>
                <a:cs typeface="Times New Roman" panose="02020603050405020304" pitchFamily="18" charset="0"/>
              </a:rPr>
              <a:t>2.  What is a </a:t>
            </a:r>
            <a:r>
              <a:rPr lang="en-US" dirty="0">
                <a:solidFill>
                  <a:srgbClr val="00B0F0"/>
                </a:solidFill>
                <a:ea typeface="Calibri" panose="020F0502020204030204" pitchFamily="34" charset="0"/>
                <a:cs typeface="Times New Roman" panose="02020603050405020304" pitchFamily="18" charset="0"/>
              </a:rPr>
              <a:t>caricature</a:t>
            </a:r>
            <a:r>
              <a:rPr lang="en-US" dirty="0">
                <a:solidFill>
                  <a:schemeClr val="bg1"/>
                </a:solidFill>
                <a:ea typeface="Calibri" panose="020F0502020204030204" pitchFamily="34" charset="0"/>
                <a:cs typeface="Times New Roman" panose="02020603050405020304" pitchFamily="18" charset="0"/>
              </a:rPr>
              <a:t>?</a:t>
            </a:r>
          </a:p>
          <a:p>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Name a person whom Dahl </a:t>
            </a:r>
            <a:r>
              <a:rPr lang="en-US" dirty="0">
                <a:solidFill>
                  <a:srgbClr val="00B0F0"/>
                </a:solidFill>
                <a:ea typeface="Calibri" panose="020F0502020204030204" pitchFamily="34" charset="0"/>
                <a:cs typeface="Times New Roman" panose="02020603050405020304" pitchFamily="18" charset="0"/>
              </a:rPr>
              <a:t>caricatures</a:t>
            </a:r>
            <a:r>
              <a:rPr lang="en-US" dirty="0">
                <a:solidFill>
                  <a:schemeClr val="bg1"/>
                </a:solidFill>
                <a:ea typeface="Calibri" panose="020F0502020204030204" pitchFamily="34" charset="0"/>
                <a:cs typeface="Times New Roman" panose="02020603050405020304" pitchFamily="18" charset="0"/>
              </a:rPr>
              <a:t> in </a:t>
            </a:r>
            <a:r>
              <a:rPr lang="en-US" i="1" dirty="0">
                <a:solidFill>
                  <a:schemeClr val="bg1"/>
                </a:solidFill>
                <a:ea typeface="Calibri" panose="020F0502020204030204" pitchFamily="34" charset="0"/>
                <a:cs typeface="Times New Roman" panose="02020603050405020304" pitchFamily="18" charset="0"/>
              </a:rPr>
              <a:t>Boy.</a:t>
            </a:r>
          </a:p>
          <a:p>
            <a:pPr marL="342900" indent="-342900">
              <a:buAutoNum type="arabicPeriod" startAt="3"/>
            </a:pPr>
            <a:endParaRPr lang="en-US" i="1"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Describe a </a:t>
            </a:r>
            <a:r>
              <a:rPr lang="en-US" dirty="0">
                <a:solidFill>
                  <a:srgbClr val="00B0F0"/>
                </a:solidFill>
                <a:ea typeface="Calibri" panose="020F0502020204030204" pitchFamily="34" charset="0"/>
                <a:cs typeface="Times New Roman" panose="02020603050405020304" pitchFamily="18" charset="0"/>
              </a:rPr>
              <a:t>cautionary tale </a:t>
            </a:r>
            <a:r>
              <a:rPr lang="en-US" dirty="0">
                <a:solidFill>
                  <a:schemeClr val="bg1"/>
                </a:solidFill>
                <a:ea typeface="Calibri" panose="020F0502020204030204" pitchFamily="34" charset="0"/>
                <a:cs typeface="Times New Roman" panose="02020603050405020304" pitchFamily="18" charset="0"/>
              </a:rPr>
              <a:t>that Thwaites tells his friends.</a:t>
            </a:r>
          </a:p>
          <a:p>
            <a:pPr marL="342900" indent="-342900">
              <a:buAutoNum type="arabicPeriod" startAt="3"/>
            </a:pPr>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What is a </a:t>
            </a:r>
            <a:r>
              <a:rPr lang="en-US" dirty="0">
                <a:solidFill>
                  <a:srgbClr val="00B0F0"/>
                </a:solidFill>
                <a:ea typeface="Calibri" panose="020F0502020204030204" pitchFamily="34" charset="0"/>
                <a:cs typeface="Times New Roman" panose="02020603050405020304" pitchFamily="18" charset="0"/>
              </a:rPr>
              <a:t>parody</a:t>
            </a:r>
            <a:r>
              <a:rPr lang="en-US" dirty="0">
                <a:solidFill>
                  <a:schemeClr val="bg1"/>
                </a:solidFill>
                <a:ea typeface="Calibri" panose="020F0502020204030204" pitchFamily="34" charset="0"/>
                <a:cs typeface="Times New Roman" panose="02020603050405020304" pitchFamily="18" charset="0"/>
              </a:rPr>
              <a:t>?</a:t>
            </a:r>
          </a:p>
          <a:p>
            <a:pPr marL="342900" indent="-342900">
              <a:buAutoNum type="arabicPeriod" startAt="3"/>
            </a:pPr>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Why might we consider Thwaites’ </a:t>
            </a:r>
            <a:r>
              <a:rPr lang="en-US" dirty="0">
                <a:solidFill>
                  <a:srgbClr val="00B0F0"/>
                </a:solidFill>
                <a:ea typeface="Calibri" panose="020F0502020204030204" pitchFamily="34" charset="0"/>
                <a:cs typeface="Times New Roman" panose="02020603050405020304" pitchFamily="18" charset="0"/>
              </a:rPr>
              <a:t>cautionary tale</a:t>
            </a:r>
            <a:r>
              <a:rPr lang="en-US" dirty="0">
                <a:solidFill>
                  <a:schemeClr val="bg1"/>
                </a:solidFill>
                <a:ea typeface="Calibri" panose="020F0502020204030204" pitchFamily="34" charset="0"/>
                <a:cs typeface="Times New Roman" panose="02020603050405020304" pitchFamily="18" charset="0"/>
              </a:rPr>
              <a:t> to by a </a:t>
            </a:r>
            <a:r>
              <a:rPr lang="en-US" dirty="0">
                <a:solidFill>
                  <a:srgbClr val="00B0F0"/>
                </a:solidFill>
                <a:ea typeface="Calibri" panose="020F0502020204030204" pitchFamily="34" charset="0"/>
                <a:cs typeface="Times New Roman" panose="02020603050405020304" pitchFamily="18" charset="0"/>
              </a:rPr>
              <a:t>parody</a:t>
            </a:r>
            <a:r>
              <a:rPr lang="en-US" dirty="0">
                <a:solidFill>
                  <a:schemeClr val="bg1"/>
                </a:solidFill>
                <a:ea typeface="Calibri" panose="020F0502020204030204" pitchFamily="34" charset="0"/>
                <a:cs typeface="Times New Roman" panose="02020603050405020304" pitchFamily="18" charset="0"/>
              </a:rPr>
              <a:t>? </a:t>
            </a:r>
          </a:p>
          <a:p>
            <a:pPr marL="342900" indent="-342900">
              <a:buAutoNum type="arabicPeriod" startAt="3"/>
            </a:pPr>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What does it mean to be </a:t>
            </a:r>
            <a:r>
              <a:rPr lang="en-US" dirty="0">
                <a:solidFill>
                  <a:srgbClr val="00B0F0"/>
                </a:solidFill>
                <a:ea typeface="Calibri" panose="020F0502020204030204" pitchFamily="34" charset="0"/>
                <a:cs typeface="Times New Roman" panose="02020603050405020304" pitchFamily="18" charset="0"/>
              </a:rPr>
              <a:t>grotesque</a:t>
            </a:r>
            <a:r>
              <a:rPr lang="en-US" dirty="0">
                <a:solidFill>
                  <a:schemeClr val="bg1"/>
                </a:solidFill>
                <a:ea typeface="Calibri" panose="020F0502020204030204" pitchFamily="34" charset="0"/>
                <a:cs typeface="Times New Roman" panose="02020603050405020304" pitchFamily="18" charset="0"/>
              </a:rPr>
              <a:t>?</a:t>
            </a:r>
          </a:p>
          <a:p>
            <a:pPr marL="342900" indent="-342900">
              <a:buAutoNum type="arabicPeriod" startAt="3"/>
            </a:pPr>
            <a:endParaRPr lang="en-US" dirty="0">
              <a:solidFill>
                <a:schemeClr val="bg1"/>
              </a:solidFill>
              <a:effectLst/>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ffectLst/>
                <a:ea typeface="Calibri" panose="020F0502020204030204" pitchFamily="34" charset="0"/>
                <a:cs typeface="Times New Roman" panose="02020603050405020304" pitchFamily="18" charset="0"/>
              </a:rPr>
              <a:t>Name a character we have met so far whom you might describe as </a:t>
            </a:r>
            <a:r>
              <a:rPr lang="en-US" dirty="0">
                <a:solidFill>
                  <a:srgbClr val="00B0F0"/>
                </a:solidFill>
                <a:effectLst/>
                <a:ea typeface="Calibri" panose="020F0502020204030204" pitchFamily="34" charset="0"/>
                <a:cs typeface="Times New Roman" panose="02020603050405020304" pitchFamily="18" charset="0"/>
              </a:rPr>
              <a:t>grotesque</a:t>
            </a:r>
            <a:r>
              <a:rPr lang="en-US" dirty="0">
                <a:solidFill>
                  <a:schemeClr val="bg1"/>
                </a:solidFill>
                <a:effectLst/>
                <a:ea typeface="Calibri" panose="020F0502020204030204" pitchFamily="34" charset="0"/>
                <a:cs typeface="Times New Roman" panose="02020603050405020304" pitchFamily="18" charset="0"/>
              </a:rPr>
              <a:t>. Why would you describe them this way?</a:t>
            </a:r>
          </a:p>
          <a:p>
            <a:pPr marL="342900" indent="-342900">
              <a:buAutoNum type="arabicPeriod" startAt="3"/>
            </a:pPr>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a typeface="Calibri" panose="020F0502020204030204" pitchFamily="34" charset="0"/>
                <a:cs typeface="Times New Roman" panose="02020603050405020304" pitchFamily="18" charset="0"/>
              </a:rPr>
              <a:t>What is </a:t>
            </a:r>
            <a:r>
              <a:rPr lang="en-US" dirty="0">
                <a:solidFill>
                  <a:srgbClr val="00B0F0"/>
                </a:solidFill>
                <a:ea typeface="Calibri" panose="020F0502020204030204" pitchFamily="34" charset="0"/>
                <a:cs typeface="Times New Roman" panose="02020603050405020304" pitchFamily="18" charset="0"/>
              </a:rPr>
              <a:t>artistic license</a:t>
            </a:r>
            <a:r>
              <a:rPr lang="en-US" dirty="0">
                <a:solidFill>
                  <a:schemeClr val="bg1"/>
                </a:solidFill>
                <a:ea typeface="Calibri" panose="020F0502020204030204" pitchFamily="34" charset="0"/>
                <a:cs typeface="Times New Roman" panose="02020603050405020304" pitchFamily="18" charset="0"/>
              </a:rPr>
              <a:t>?</a:t>
            </a:r>
          </a:p>
          <a:p>
            <a:pPr marL="342900" indent="-342900">
              <a:buAutoNum type="arabicPeriod" startAt="3"/>
            </a:pPr>
            <a:endParaRPr lang="en-US" dirty="0">
              <a:solidFill>
                <a:schemeClr val="bg1"/>
              </a:solidFill>
              <a:effectLst/>
              <a:ea typeface="Calibri" panose="020F0502020204030204" pitchFamily="34" charset="0"/>
              <a:cs typeface="Times New Roman" panose="02020603050405020304" pitchFamily="18" charset="0"/>
            </a:endParaRPr>
          </a:p>
          <a:p>
            <a:pPr marL="342900" indent="-342900">
              <a:buAutoNum type="arabicPeriod" startAt="3"/>
            </a:pPr>
            <a:r>
              <a:rPr lang="en-US" dirty="0">
                <a:solidFill>
                  <a:schemeClr val="bg1"/>
                </a:solidFill>
                <a:effectLst/>
                <a:ea typeface="Calibri" panose="020F0502020204030204" pitchFamily="34" charset="0"/>
                <a:cs typeface="Times New Roman" panose="02020603050405020304" pitchFamily="18" charset="0"/>
              </a:rPr>
              <a:t>Why might an author take </a:t>
            </a:r>
            <a:r>
              <a:rPr lang="en-US" dirty="0">
                <a:solidFill>
                  <a:srgbClr val="00B0F0"/>
                </a:solidFill>
                <a:effectLst/>
                <a:ea typeface="Calibri" panose="020F0502020204030204" pitchFamily="34" charset="0"/>
                <a:cs typeface="Times New Roman" panose="02020603050405020304" pitchFamily="18" charset="0"/>
              </a:rPr>
              <a:t>arti</a:t>
            </a:r>
            <a:r>
              <a:rPr lang="en-US" dirty="0">
                <a:solidFill>
                  <a:srgbClr val="00B0F0"/>
                </a:solidFill>
                <a:ea typeface="Calibri" panose="020F0502020204030204" pitchFamily="34" charset="0"/>
                <a:cs typeface="Times New Roman" panose="02020603050405020304" pitchFamily="18" charset="0"/>
              </a:rPr>
              <a:t>stic license </a:t>
            </a:r>
            <a:r>
              <a:rPr lang="en-US" dirty="0">
                <a:solidFill>
                  <a:schemeClr val="bg1"/>
                </a:solidFill>
                <a:ea typeface="Calibri" panose="020F0502020204030204" pitchFamily="34" charset="0"/>
                <a:cs typeface="Times New Roman" panose="02020603050405020304" pitchFamily="18" charset="0"/>
              </a:rPr>
              <a:t>when telling a story?</a:t>
            </a:r>
            <a:endParaRPr lang="en-US" dirty="0">
              <a:solidFill>
                <a:schemeClr val="bg1"/>
              </a:solidFill>
              <a:effectLst/>
              <a:ea typeface="Calibri" panose="020F0502020204030204" pitchFamily="34" charset="0"/>
              <a:cs typeface="Times New Roman" panose="02020603050405020304" pitchFamily="18" charset="0"/>
            </a:endParaRPr>
          </a:p>
          <a:p>
            <a:pPr marL="457200" indent="-457200">
              <a:buFontTx/>
              <a:buAutoNum type="arabicPeriod" startAt="7"/>
            </a:pPr>
            <a:endParaRPr lang="en-US" dirty="0">
              <a:solidFill>
                <a:schemeClr val="bg1"/>
              </a:solidFill>
              <a:effectLst/>
              <a:ea typeface="Calibri" panose="020F0502020204030204" pitchFamily="34" charset="0"/>
              <a:cs typeface="Times New Roman" panose="02020603050405020304" pitchFamily="18" charset="0"/>
            </a:endParaRPr>
          </a:p>
          <a:p>
            <a:pPr marL="457200" indent="-457200">
              <a:buAutoNum type="arabicPeriod" startAt="7"/>
            </a:pP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255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178629"/>
            <a:ext cx="5655330" cy="836525"/>
          </a:xfrm>
          <a:noFill/>
        </p:spPr>
        <p:txBody>
          <a:bodyPr>
            <a:normAutofit fontScale="90000"/>
          </a:bodyPr>
          <a:lstStyle/>
          <a:p>
            <a:pPr algn="ctr" eaLnBrk="1" hangingPunct="1"/>
            <a:r>
              <a:rPr lang="en-US" sz="2700" dirty="0">
                <a:solidFill>
                  <a:schemeClr val="tx2"/>
                </a:solidFill>
              </a:rPr>
              <a:t>Retrieval Practice Answers:  Lesson 9</a:t>
            </a:r>
          </a:p>
        </p:txBody>
      </p:sp>
      <p:sp>
        <p:nvSpPr>
          <p:cNvPr id="3" name="TextBox 2">
            <a:extLst>
              <a:ext uri="{FF2B5EF4-FFF2-40B4-BE49-F238E27FC236}">
                <a16:creationId xmlns:a16="http://schemas.microsoft.com/office/drawing/2014/main" id="{00613E7B-F47E-4E01-ABFE-D8A55D67CFE2}"/>
              </a:ext>
            </a:extLst>
          </p:cNvPr>
          <p:cNvSpPr txBox="1"/>
          <p:nvPr/>
        </p:nvSpPr>
        <p:spPr>
          <a:xfrm>
            <a:off x="311498" y="639744"/>
            <a:ext cx="8611438" cy="6186309"/>
          </a:xfrm>
          <a:prstGeom prst="rect">
            <a:avLst/>
          </a:prstGeom>
          <a:noFill/>
        </p:spPr>
        <p:txBody>
          <a:bodyPr wrap="square" rtlCol="0">
            <a:spAutoFit/>
          </a:bodyPr>
          <a:lstStyle/>
          <a:p>
            <a:pPr marL="457200" lvl="0" indent="-457200">
              <a:buClr>
                <a:schemeClr val="bg1"/>
              </a:buClr>
              <a:buAutoNum type="arabicPeriod"/>
            </a:pPr>
            <a:r>
              <a:rPr lang="en-US"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Hyperbole </a:t>
            </a:r>
            <a:r>
              <a:rPr lang="en-US" dirty="0">
                <a:solidFill>
                  <a:schemeClr val="bg1"/>
                </a:solidFill>
              </a:rPr>
              <a:t>is obvious, intentional exaggeration designed to make a point. </a:t>
            </a: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Clr>
                <a:schemeClr val="bg1"/>
              </a:buClr>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Clr>
                <a:schemeClr val="bg1"/>
              </a:buClr>
              <a:buAutoNum type="arabicPeriod"/>
            </a:pPr>
            <a:r>
              <a:rPr lang="en-US"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A </a:t>
            </a:r>
            <a:r>
              <a:rPr lang="en-US"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caricature</a:t>
            </a:r>
            <a:r>
              <a:rPr lang="en-US"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 </a:t>
            </a:r>
            <a:r>
              <a:rPr lang="en-US" dirty="0">
                <a:solidFill>
                  <a:prstClr val="white"/>
                </a:solidFill>
              </a:rPr>
              <a:t>is a description or image of someone with certain aspects exaggerated for comic effect. </a:t>
            </a:r>
            <a:endParaRPr lang="en-US" dirty="0">
              <a:solidFill>
                <a:prstClr val="white"/>
              </a:solidFill>
              <a:latin typeface="Franklin Gothic Book" panose="020B0503020102020204" pitchFamily="34" charset="0"/>
              <a:cs typeface="Times New Roman" panose="02020603050405020304" pitchFamily="18" charset="0"/>
            </a:endParaRPr>
          </a:p>
          <a:p>
            <a:pPr marL="457200" lvl="0" indent="-457200">
              <a:buClr>
                <a:schemeClr val="bg1"/>
              </a:buClr>
              <a:buAutoNum type="arabicPeriod"/>
            </a:pPr>
            <a:endParaRPr lang="en-US"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Clr>
                <a:schemeClr val="bg1"/>
              </a:buClr>
              <a:buAutoNum type="arabicPeriod"/>
            </a:pP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Mr. Coombs and Mrs. Pratchett are </a:t>
            </a:r>
            <a:r>
              <a:rPr lang="en-US"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caricatured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in </a:t>
            </a:r>
            <a:r>
              <a:rPr lang="en-US" i="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Boy</a:t>
            </a:r>
            <a:r>
              <a:rPr lang="en-US"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 Roald Dahl does this to </a:t>
            </a:r>
            <a:r>
              <a:rPr lang="en-US" dirty="0">
                <a:solidFill>
                  <a:schemeClr val="bg1"/>
                </a:solidFill>
              </a:rPr>
              <a:t>exaggerate the meanness and ugliness of his characters to emphasize how evil his villains are but also to let us laugh at them.</a:t>
            </a:r>
            <a:endParaRPr lang="en-US" dirty="0">
              <a:solidFill>
                <a:schemeClr val="bg1"/>
              </a:solidFill>
              <a:latin typeface="Calibri" panose="020F0502020204030204" pitchFamily="34" charset="0"/>
              <a:cs typeface="Times New Roman" panose="02020603050405020304" pitchFamily="18" charset="0"/>
            </a:endParaRPr>
          </a:p>
          <a:p>
            <a:pPr marL="457200" lvl="0" indent="-457200">
              <a:buClr>
                <a:schemeClr val="bg1"/>
              </a:buClr>
              <a:buAutoNum type="arabicPeriod"/>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Clr>
                <a:schemeClr val="bg1"/>
              </a:buClr>
              <a:buFontTx/>
              <a:buAutoNum type="arabicPeriod"/>
            </a:pPr>
            <a:r>
              <a:rPr lang="en-US" dirty="0">
                <a:solidFill>
                  <a:schemeClr val="bg1"/>
                </a:solidFill>
                <a:ea typeface="Calibri" panose="020F0502020204030204" pitchFamily="34" charset="0"/>
                <a:cs typeface="Times New Roman" panose="02020603050405020304" pitchFamily="18" charset="0"/>
              </a:rPr>
              <a:t>Thwaites tells his friends</a:t>
            </a:r>
            <a:r>
              <a:rPr lang="en-US" dirty="0">
                <a:solidFill>
                  <a:schemeClr val="bg1"/>
                </a:solidFill>
              </a:rPr>
              <a:t> several </a:t>
            </a:r>
            <a:r>
              <a:rPr lang="en-US" dirty="0">
                <a:solidFill>
                  <a:srgbClr val="00B0F0"/>
                </a:solidFill>
              </a:rPr>
              <a:t>cautionary tales</a:t>
            </a:r>
            <a:r>
              <a:rPr lang="en-US" dirty="0">
                <a:solidFill>
                  <a:schemeClr val="bg1"/>
                </a:solidFill>
              </a:rPr>
              <a:t>: that </a:t>
            </a:r>
            <a:r>
              <a:rPr lang="en-US" dirty="0" err="1">
                <a:solidFill>
                  <a:schemeClr val="bg1"/>
                </a:solidFill>
              </a:rPr>
              <a:t>liquorice</a:t>
            </a:r>
            <a:r>
              <a:rPr lang="en-US" dirty="0">
                <a:solidFill>
                  <a:schemeClr val="bg1"/>
                </a:solidFill>
              </a:rPr>
              <a:t> is made of rats’ blood, and that adults put chloroform in Tonsil Ticklers to keep children quiet.</a:t>
            </a:r>
          </a:p>
          <a:p>
            <a:pPr marL="457200" indent="-457200">
              <a:buClr>
                <a:schemeClr val="bg1"/>
              </a:buClr>
              <a:buFontTx/>
              <a:buAutoNum type="arabicPeriod"/>
            </a:pPr>
            <a:endParaRPr lang="en-US" dirty="0">
              <a:solidFill>
                <a:schemeClr val="bg1"/>
              </a:solidFill>
              <a:ea typeface="Calibri" panose="020F0502020204030204" pitchFamily="34" charset="0"/>
              <a:cs typeface="Times New Roman" panose="02020603050405020304" pitchFamily="18" charset="0"/>
            </a:endParaRPr>
          </a:p>
          <a:p>
            <a:pPr marL="457200" indent="-457200">
              <a:buClr>
                <a:schemeClr val="bg1"/>
              </a:buClr>
              <a:buFontTx/>
              <a:buAutoNum type="arabicPeriod"/>
            </a:pPr>
            <a:r>
              <a:rPr lang="en-US" dirty="0">
                <a:solidFill>
                  <a:schemeClr val="bg1"/>
                </a:solidFill>
                <a:ea typeface="Calibri" panose="020F0502020204030204" pitchFamily="34" charset="0"/>
                <a:cs typeface="Times New Roman" panose="02020603050405020304" pitchFamily="18" charset="0"/>
              </a:rPr>
              <a:t>A </a:t>
            </a:r>
            <a:r>
              <a:rPr lang="en-US" dirty="0">
                <a:solidFill>
                  <a:srgbClr val="00B0F0"/>
                </a:solidFill>
                <a:ea typeface="Calibri" panose="020F0502020204030204" pitchFamily="34" charset="0"/>
                <a:cs typeface="Times New Roman" panose="02020603050405020304" pitchFamily="18" charset="0"/>
              </a:rPr>
              <a:t>parody</a:t>
            </a:r>
            <a:r>
              <a:rPr lang="en-US" dirty="0">
                <a:solidFill>
                  <a:schemeClr val="bg1"/>
                </a:solidFill>
                <a:ea typeface="Calibri" panose="020F0502020204030204" pitchFamily="34" charset="0"/>
                <a:cs typeface="Times New Roman" panose="02020603050405020304" pitchFamily="18" charset="0"/>
              </a:rPr>
              <a:t> is an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imitation of a particular idea or style that is exaggerated for comic effect.</a:t>
            </a:r>
            <a:endParaRPr lang="en-US" dirty="0">
              <a:solidFill>
                <a:schemeClr val="bg1"/>
              </a:solidFill>
              <a:ea typeface="Calibri" panose="020F0502020204030204" pitchFamily="34" charset="0"/>
              <a:cs typeface="Times New Roman" panose="02020603050405020304" pitchFamily="18" charset="0"/>
            </a:endParaRPr>
          </a:p>
          <a:p>
            <a:pPr marL="457200" lvl="0" indent="-457200">
              <a:buClr>
                <a:schemeClr val="bg1"/>
              </a:buClr>
              <a:buAutoNum type="arabicPeriod"/>
            </a:pPr>
            <a:endParaRPr lang="en-US" dirty="0">
              <a:solidFill>
                <a:schemeClr val="bg1"/>
              </a:solidFill>
              <a:ea typeface="Calibri" panose="020F0502020204030204" pitchFamily="34" charset="0"/>
              <a:cs typeface="Times New Roman" panose="02020603050405020304" pitchFamily="18" charset="0"/>
            </a:endParaRPr>
          </a:p>
          <a:p>
            <a:pPr marL="457200" lvl="0" indent="-457200">
              <a:buClr>
                <a:schemeClr val="bg1"/>
              </a:buClr>
              <a:buAutoNum type="arabicPeriod"/>
            </a:pPr>
            <a:r>
              <a:rPr lang="en-US" dirty="0">
                <a:solidFill>
                  <a:schemeClr val="bg1"/>
                </a:solidFill>
              </a:rPr>
              <a:t>The stories Thwaites tells are </a:t>
            </a:r>
            <a:r>
              <a:rPr lang="en-US" dirty="0">
                <a:solidFill>
                  <a:srgbClr val="00B0F0"/>
                </a:solidFill>
              </a:rPr>
              <a:t>parodies</a:t>
            </a:r>
            <a:r>
              <a:rPr lang="en-US" dirty="0">
                <a:solidFill>
                  <a:schemeClr val="bg1"/>
                </a:solidFill>
              </a:rPr>
              <a:t> because they’re so clearly exaggerated and ridiculous.</a:t>
            </a:r>
            <a:endParaRPr lang="en-US" dirty="0">
              <a:solidFill>
                <a:schemeClr val="bg1"/>
              </a:solidFill>
              <a:ea typeface="Calibri" panose="020F0502020204030204" pitchFamily="34" charset="0"/>
              <a:cs typeface="Times New Roman" panose="02020603050405020304" pitchFamily="18" charset="0"/>
            </a:endParaRPr>
          </a:p>
          <a:p>
            <a:pPr marL="457200" lvl="0" indent="-457200">
              <a:buClr>
                <a:schemeClr val="bg1"/>
              </a:buClr>
              <a:buAutoNum type="arabicPeriod"/>
            </a:pPr>
            <a:endParaRPr lang="en-US" dirty="0">
              <a:solidFill>
                <a:schemeClr val="bg1"/>
              </a:solidFill>
              <a:ea typeface="Calibri" panose="020F0502020204030204" pitchFamily="34" charset="0"/>
              <a:cs typeface="Times New Roman" panose="02020603050405020304" pitchFamily="18" charset="0"/>
            </a:endParaRPr>
          </a:p>
          <a:p>
            <a:pPr marL="457200" lvl="0" indent="-457200">
              <a:buClr>
                <a:schemeClr val="bg1"/>
              </a:buClr>
              <a:buAutoNum type="arabicPeriod"/>
            </a:pPr>
            <a:r>
              <a:rPr lang="en-US" dirty="0">
                <a:solidFill>
                  <a:srgbClr val="00B0F0"/>
                </a:solidFill>
                <a:ea typeface="Calibri" panose="020F0502020204030204" pitchFamily="34" charset="0"/>
                <a:cs typeface="Times New Roman" panose="02020603050405020304" pitchFamily="18" charset="0"/>
              </a:rPr>
              <a:t>Grotesque</a:t>
            </a:r>
            <a:r>
              <a:rPr lang="en-US" dirty="0">
                <a:solidFill>
                  <a:schemeClr val="bg1"/>
                </a:solidFill>
                <a:ea typeface="Calibri" panose="020F0502020204030204" pitchFamily="34" charset="0"/>
                <a:cs typeface="Times New Roman" panose="02020603050405020304" pitchFamily="18" charset="0"/>
              </a:rPr>
              <a:t> means </a:t>
            </a:r>
            <a:r>
              <a:rPr lang="en-US" dirty="0">
                <a:solidFill>
                  <a:schemeClr val="bg1"/>
                </a:solidFill>
              </a:rPr>
              <a:t>comically, repulsively ugly or distorted</a:t>
            </a:r>
            <a:endParaRPr lang="en-US" dirty="0">
              <a:solidFill>
                <a:schemeClr val="bg1"/>
              </a:solidFill>
              <a:cs typeface="Times New Roman" panose="02020603050405020304" pitchFamily="18" charset="0"/>
            </a:endParaRPr>
          </a:p>
          <a:p>
            <a:pPr marL="457200" lvl="0" indent="-457200">
              <a:buAutoNum type="arabicPeriod"/>
            </a:pPr>
            <a:endParaRPr lang="en-US" dirty="0">
              <a:solidFill>
                <a:schemeClr val="bg1"/>
              </a:solidFill>
              <a:cs typeface="Times New Roman" panose="02020603050405020304" pitchFamily="18" charset="0"/>
            </a:endParaRPr>
          </a:p>
          <a:p>
            <a:pPr lvl="0"/>
            <a:endParaRPr lang="en-US" dirty="0">
              <a:solidFill>
                <a:schemeClr val="bg1"/>
              </a:solidFill>
            </a:endParaRPr>
          </a:p>
          <a:p>
            <a:endParaRPr lang="en-US" dirty="0">
              <a:solidFill>
                <a:schemeClr val="bg1"/>
              </a:solidFill>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77006D92-E26E-454B-975A-EDAC673D7A73}"/>
              </a:ext>
            </a:extLst>
          </p:cNvPr>
          <p:cNvSpPr/>
          <p:nvPr/>
        </p:nvSpPr>
        <p:spPr>
          <a:xfrm>
            <a:off x="6206719" y="6218256"/>
            <a:ext cx="2625783" cy="400110"/>
          </a:xfrm>
          <a:prstGeom prst="rect">
            <a:avLst/>
          </a:prstGeom>
        </p:spPr>
        <p:txBody>
          <a:bodyPr wrap="none">
            <a:spAutoFit/>
          </a:bodyPr>
          <a:lstStyle/>
          <a:p>
            <a:pPr lvl="0" algn="r"/>
            <a:r>
              <a:rPr lang="en-US" sz="2000" dirty="0">
                <a:solidFill>
                  <a:srgbClr val="FFDD00"/>
                </a:solidFill>
              </a:rPr>
              <a:t>Self-score: ______ /10</a:t>
            </a: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3723"/>
            <a:ext cx="5655330" cy="836525"/>
          </a:xfrm>
          <a:noFill/>
        </p:spPr>
        <p:txBody>
          <a:bodyPr>
            <a:normAutofit fontScale="90000"/>
          </a:bodyPr>
          <a:lstStyle/>
          <a:p>
            <a:pPr algn="ctr" eaLnBrk="1" hangingPunct="1"/>
            <a:r>
              <a:rPr lang="en-US" sz="2700" dirty="0">
                <a:solidFill>
                  <a:schemeClr val="tx2"/>
                </a:solidFill>
              </a:rPr>
              <a:t>Retrieval Practice Answers:  Lesson 9</a:t>
            </a:r>
          </a:p>
        </p:txBody>
      </p:sp>
      <p:sp>
        <p:nvSpPr>
          <p:cNvPr id="3" name="TextBox 2">
            <a:extLst>
              <a:ext uri="{FF2B5EF4-FFF2-40B4-BE49-F238E27FC236}">
                <a16:creationId xmlns:a16="http://schemas.microsoft.com/office/drawing/2014/main" id="{00613E7B-F47E-4E01-ABFE-D8A55D67CFE2}"/>
              </a:ext>
            </a:extLst>
          </p:cNvPr>
          <p:cNvSpPr txBox="1"/>
          <p:nvPr/>
        </p:nvSpPr>
        <p:spPr>
          <a:xfrm>
            <a:off x="311498" y="639744"/>
            <a:ext cx="8611438" cy="2585323"/>
          </a:xfrm>
          <a:prstGeom prst="rect">
            <a:avLst/>
          </a:prstGeom>
          <a:noFill/>
        </p:spPr>
        <p:txBody>
          <a:bodyPr wrap="square" rtlCol="0">
            <a:spAutoFit/>
          </a:bodyPr>
          <a:lstStyle/>
          <a:p>
            <a:r>
              <a:rPr lang="en-US" dirty="0">
                <a:solidFill>
                  <a:schemeClr val="bg1"/>
                </a:solidFill>
              </a:rPr>
              <a:t>8.  </a:t>
            </a:r>
            <a:r>
              <a:rPr lang="en-US" dirty="0">
                <a:solidFill>
                  <a:srgbClr val="00B0F0"/>
                </a:solidFill>
              </a:rPr>
              <a:t>Grotesque</a:t>
            </a:r>
            <a:r>
              <a:rPr lang="en-US" dirty="0">
                <a:solidFill>
                  <a:schemeClr val="bg1"/>
                </a:solidFill>
              </a:rPr>
              <a:t> characters include </a:t>
            </a:r>
            <a:r>
              <a:rPr lang="en-US" dirty="0" err="1">
                <a:solidFill>
                  <a:schemeClr val="bg1"/>
                </a:solidFill>
              </a:rPr>
              <a:t>Mr</a:t>
            </a:r>
            <a:r>
              <a:rPr lang="en-US" dirty="0">
                <a:solidFill>
                  <a:schemeClr val="bg1"/>
                </a:solidFill>
              </a:rPr>
              <a:t> Coombs and </a:t>
            </a:r>
            <a:r>
              <a:rPr lang="en-US" dirty="0" err="1">
                <a:solidFill>
                  <a:schemeClr val="bg1"/>
                </a:solidFill>
              </a:rPr>
              <a:t>Mrs</a:t>
            </a:r>
            <a:r>
              <a:rPr lang="en-US" dirty="0">
                <a:solidFill>
                  <a:schemeClr val="bg1"/>
                </a:solidFill>
              </a:rPr>
              <a:t> Pratchett. Both characters are described as comically disgusting. Pratchett is literally filthy and Coombes is greasy and has a “face like a ham.” </a:t>
            </a:r>
          </a:p>
          <a:p>
            <a:endParaRPr lang="en-US" dirty="0">
              <a:solidFill>
                <a:schemeClr val="bg1"/>
              </a:solidFill>
              <a:ea typeface="Calibri" panose="020F0502020204030204" pitchFamily="34" charset="0"/>
              <a:cs typeface="Times New Roman" panose="02020603050405020304" pitchFamily="18" charset="0"/>
            </a:endParaRPr>
          </a:p>
          <a:p>
            <a:r>
              <a:rPr lang="en-US" dirty="0">
                <a:solidFill>
                  <a:schemeClr val="bg1"/>
                </a:solidFill>
                <a:ea typeface="Calibri" panose="020F0502020204030204" pitchFamily="34" charset="0"/>
                <a:cs typeface="Times New Roman" panose="02020603050405020304" pitchFamily="18" charset="0"/>
              </a:rPr>
              <a:t>9.  </a:t>
            </a:r>
            <a:r>
              <a:rPr lang="en-US" dirty="0">
                <a:solidFill>
                  <a:srgbClr val="00B0F0"/>
                </a:solidFill>
                <a:ea typeface="Calibri" panose="020F0502020204030204" pitchFamily="34" charset="0"/>
                <a:cs typeface="Times New Roman" panose="02020603050405020304" pitchFamily="18" charset="0"/>
              </a:rPr>
              <a:t>Artistic license</a:t>
            </a:r>
            <a:r>
              <a:rPr lang="en-US" dirty="0">
                <a:solidFill>
                  <a:schemeClr val="bg1"/>
                </a:solidFill>
                <a:ea typeface="Calibri" panose="020F0502020204030204" pitchFamily="34" charset="0"/>
                <a:cs typeface="Times New Roman" panose="02020603050405020304" pitchFamily="18" charset="0"/>
              </a:rPr>
              <a:t> is </a:t>
            </a:r>
            <a:r>
              <a:rPr lang="en-US" dirty="0">
                <a:solidFill>
                  <a:schemeClr val="bg1"/>
                </a:solidFill>
              </a:rPr>
              <a:t>the understanding that an author might distort or alter facts slightly in the creation of a piece of literature while maintaining the spirit of the truth.</a:t>
            </a:r>
            <a:endParaRPr lang="en-US" dirty="0">
              <a:solidFill>
                <a:schemeClr val="bg1"/>
              </a:solidFill>
              <a:ea typeface="Calibri" panose="020F0502020204030204" pitchFamily="34" charset="0"/>
              <a:cs typeface="Times New Roman" panose="02020603050405020304" pitchFamily="18" charset="0"/>
            </a:endParaRPr>
          </a:p>
          <a:p>
            <a:pPr marL="342900" indent="-342900">
              <a:buAutoNum type="arabicPeriod" startAt="3"/>
            </a:pPr>
            <a:endParaRPr lang="en-US" dirty="0">
              <a:solidFill>
                <a:schemeClr val="bg1"/>
              </a:solidFill>
              <a:ea typeface="Calibri" panose="020F0502020204030204" pitchFamily="34" charset="0"/>
              <a:cs typeface="Times New Roman" panose="02020603050405020304" pitchFamily="18" charset="0"/>
            </a:endParaRPr>
          </a:p>
          <a:p>
            <a:r>
              <a:rPr lang="en-US" dirty="0">
                <a:solidFill>
                  <a:schemeClr val="bg1"/>
                </a:solidFill>
                <a:ea typeface="Calibri" panose="020F0502020204030204" pitchFamily="34" charset="0"/>
                <a:cs typeface="Times New Roman" panose="02020603050405020304" pitchFamily="18" charset="0"/>
              </a:rPr>
              <a:t>10.  An author might take </a:t>
            </a:r>
            <a:r>
              <a:rPr lang="en-US" dirty="0">
                <a:solidFill>
                  <a:srgbClr val="00B0F0"/>
                </a:solidFill>
                <a:ea typeface="Calibri" panose="020F0502020204030204" pitchFamily="34" charset="0"/>
                <a:cs typeface="Times New Roman" panose="02020603050405020304" pitchFamily="18" charset="0"/>
              </a:rPr>
              <a:t>artistic license </a:t>
            </a:r>
            <a:r>
              <a:rPr lang="en-US" dirty="0">
                <a:solidFill>
                  <a:schemeClr val="bg1"/>
                </a:solidFill>
                <a:ea typeface="Calibri" panose="020F0502020204030204" pitchFamily="34" charset="0"/>
                <a:cs typeface="Times New Roman" panose="02020603050405020304" pitchFamily="18" charset="0"/>
              </a:rPr>
              <a:t>in order to infuse their voice or their perspective in the telling of the story.</a:t>
            </a:r>
          </a:p>
        </p:txBody>
      </p:sp>
      <p:sp>
        <p:nvSpPr>
          <p:cNvPr id="2" name="Rectangle 1">
            <a:extLst>
              <a:ext uri="{FF2B5EF4-FFF2-40B4-BE49-F238E27FC236}">
                <a16:creationId xmlns:a16="http://schemas.microsoft.com/office/drawing/2014/main" id="{77006D92-E26E-454B-975A-EDAC673D7A73}"/>
              </a:ext>
            </a:extLst>
          </p:cNvPr>
          <p:cNvSpPr/>
          <p:nvPr/>
        </p:nvSpPr>
        <p:spPr>
          <a:xfrm>
            <a:off x="6206719" y="6218256"/>
            <a:ext cx="2625783" cy="400110"/>
          </a:xfrm>
          <a:prstGeom prst="rect">
            <a:avLst/>
          </a:prstGeom>
        </p:spPr>
        <p:txBody>
          <a:bodyPr wrap="none">
            <a:spAutoFit/>
          </a:bodyPr>
          <a:lstStyle/>
          <a:p>
            <a:pPr lvl="0" algn="r"/>
            <a:r>
              <a:rPr lang="en-US" sz="2000" dirty="0">
                <a:solidFill>
                  <a:srgbClr val="FFDD00"/>
                </a:solidFill>
              </a:rPr>
              <a:t>Self-score: ______ /10</a:t>
            </a:r>
          </a:p>
        </p:txBody>
      </p:sp>
    </p:spTree>
    <p:extLst>
      <p:ext uri="{BB962C8B-B14F-4D97-AF65-F5344CB8AC3E}">
        <p14:creationId xmlns:p14="http://schemas.microsoft.com/office/powerpoint/2010/main" val="190687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12</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381837" y="839667"/>
            <a:ext cx="9081198" cy="3904146"/>
          </a:xfrm>
          <a:prstGeom prst="rect">
            <a:avLst/>
          </a:prstGeom>
          <a:noFill/>
        </p:spPr>
        <p:txBody>
          <a:bodyPr wrap="square" rtlCol="0">
            <a:spAutoFit/>
          </a:bodyPr>
          <a:lstStyle/>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one characteristic of </a:t>
            </a: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British humor</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a:t>
            </a: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nostalgia</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Describe an aspect of Dahl’s trips to Norway that he found to be </a:t>
            </a: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idyllic</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0"/>
              </a:spcAft>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is </a:t>
            </a: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penicillin</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Why was </a:t>
            </a: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penicillin</a:t>
            </a:r>
            <a:r>
              <a:rPr lang="en-US" sz="18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an important medical discovery? </a:t>
            </a:r>
            <a:r>
              <a:rPr lang="en-US" sz="18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What does it mean to have a “stiff upper lip”?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529395" y="3234409"/>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12</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206477" y="699657"/>
            <a:ext cx="8731046" cy="5663089"/>
          </a:xfrm>
          <a:prstGeom prst="rect">
            <a:avLst/>
          </a:prstGeom>
          <a:noFill/>
        </p:spPr>
        <p:txBody>
          <a:bodyPr wrap="square" rtlCol="0">
            <a:spAutoFit/>
          </a:bodyPr>
          <a:lstStyle/>
          <a:p>
            <a:pPr marR="0" lvl="0" indent="-342900">
              <a:spcBef>
                <a:spcPts val="0"/>
              </a:spcBef>
              <a:spcAft>
                <a:spcPts val="0"/>
              </a:spcAft>
              <a:buClr>
                <a:schemeClr val="bg1"/>
              </a:buClr>
              <a:buFont typeface="+mj-lt"/>
              <a:buAutoNum type="arabicPeriod"/>
            </a:pP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British humor</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includes </a:t>
            </a:r>
            <a:r>
              <a:rPr lang="en-US" sz="1800"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innuendo</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sarcasm</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and </a:t>
            </a:r>
            <a:r>
              <a:rPr lang="en-US" sz="1800"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dry</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or </a:t>
            </a:r>
            <a:r>
              <a:rPr lang="en-US" sz="1800"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deadpan</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humor.</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Nostalgia</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s a </a:t>
            </a:r>
            <a:r>
              <a:rPr lang="en-US" sz="1800" dirty="0">
                <a:solidFill>
                  <a:schemeClr val="bg1"/>
                </a:solidFill>
                <a:effectLst/>
                <a:latin typeface="Franklin Gothic Book" panose="020B0503020102020204" pitchFamily="34" charset="0"/>
                <a:ea typeface="Calibri" panose="020F0502020204030204" pitchFamily="34" charset="0"/>
                <a:cs typeface="Calibri" panose="020F0502020204030204" pitchFamily="34" charset="0"/>
              </a:rPr>
              <a:t>fond remembering of the past, especially a longing for a time or place with happy personal memories</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r>
              <a:rPr lang="en-US" sz="1800" dirty="0">
                <a:solidFill>
                  <a:schemeClr val="bg1"/>
                </a:solidFill>
                <a:effectLst/>
                <a:ea typeface="Calibri" panose="020F0502020204030204" pitchFamily="34" charset="0"/>
              </a:rPr>
              <a:t>Dahl found Norway to be </a:t>
            </a:r>
            <a:r>
              <a:rPr lang="en-US" sz="1800" dirty="0">
                <a:solidFill>
                  <a:srgbClr val="00B0F0"/>
                </a:solidFill>
                <a:effectLst/>
                <a:ea typeface="Calibri" panose="020F0502020204030204" pitchFamily="34" charset="0"/>
              </a:rPr>
              <a:t>idyllic</a:t>
            </a:r>
            <a:r>
              <a:rPr lang="en-US" sz="1800" dirty="0">
                <a:solidFill>
                  <a:schemeClr val="bg1"/>
                </a:solidFill>
                <a:effectLst/>
                <a:ea typeface="Calibri" panose="020F0502020204030204" pitchFamily="34" charset="0"/>
              </a:rPr>
              <a:t> in several ways: visiting his grandparents and eating together in Oslo; sailing down the fjords to the island; the huge breakfast they ate every morning, swimming and playing on their secret island; etc.  </a:t>
            </a:r>
            <a:endParaRPr lang="en-US" sz="1800" dirty="0">
              <a:solidFill>
                <a:schemeClr val="bg1"/>
              </a:solidFill>
              <a:effectLst/>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endParaRPr lang="en-US"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Penicillin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is one of the world’s first antibiotics, which are medicines that destroy or slow down the growth of disease-causing bacteria.</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342900">
              <a:buClr>
                <a:schemeClr val="bg1"/>
              </a:buClr>
              <a:buFont typeface="+mj-lt"/>
              <a:buAutoNum type="arabicPeriod"/>
            </a:pPr>
            <a:r>
              <a:rPr lang="en-US" sz="1800" dirty="0">
                <a:solidFill>
                  <a:srgbClr val="00B0F0"/>
                </a:solidFill>
                <a:effectLst/>
                <a:latin typeface="Franklin Gothic Book" panose="020B0503020102020204" pitchFamily="34" charset="0"/>
                <a:ea typeface="Calibri" panose="020F0502020204030204" pitchFamily="34" charset="0"/>
                <a:cs typeface="Times New Roman" panose="02020603050405020304" pitchFamily="18" charset="0"/>
              </a:rPr>
              <a:t>Penicillin</a:t>
            </a:r>
            <a:r>
              <a:rPr lang="en-US" sz="18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was an important medical discovery because used to treat a wide variety of infections including pneumonia and scarlet fever. It can also heal infections in wounds and has been used to help prevent bacterial complications during and after surgical procedures. Illnesses and injuries that were once dangerous and fatal, such as appendicitis or strep throat, are today considered mild and easy to treat.</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lvl="0" indent="-342900">
              <a:spcBef>
                <a:spcPts val="0"/>
              </a:spcBef>
              <a:spcAft>
                <a:spcPts val="0"/>
              </a:spcAft>
              <a:buClr>
                <a:schemeClr val="bg1"/>
              </a:buClr>
              <a:buFont typeface="+mj-lt"/>
              <a:buAutoNum type="arabicPeriod"/>
            </a:pPr>
            <a:r>
              <a:rPr lang="en-US" sz="18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Having a “stiff upper lip” means experiencing hardship without showing emotion.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buClr>
                <a:schemeClr val="bg1"/>
              </a:buClr>
            </a:pPr>
            <a:endParaRPr lang="en-US" sz="2000" dirty="0">
              <a:solidFill>
                <a:schemeClr val="bg1"/>
              </a:solidFill>
            </a:endParaRPr>
          </a:p>
        </p:txBody>
      </p:sp>
      <p:sp>
        <p:nvSpPr>
          <p:cNvPr id="5" name="Rectangle 4">
            <a:extLst>
              <a:ext uri="{FF2B5EF4-FFF2-40B4-BE49-F238E27FC236}">
                <a16:creationId xmlns:a16="http://schemas.microsoft.com/office/drawing/2014/main" id="{ECF93CB6-897A-4E18-9A1C-EBE1749755A2}"/>
              </a:ext>
            </a:extLst>
          </p:cNvPr>
          <p:cNvSpPr/>
          <p:nvPr/>
        </p:nvSpPr>
        <p:spPr>
          <a:xfrm>
            <a:off x="6576580" y="6218091"/>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425727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16 	</a:t>
            </a:r>
          </a:p>
        </p:txBody>
      </p:sp>
      <p:sp>
        <p:nvSpPr>
          <p:cNvPr id="3" name="TextBox 2">
            <a:extLst>
              <a:ext uri="{FF2B5EF4-FFF2-40B4-BE49-F238E27FC236}">
                <a16:creationId xmlns:a16="http://schemas.microsoft.com/office/drawing/2014/main" id="{00613E7B-F47E-4E01-ABFE-D8A55D67CFE2}"/>
              </a:ext>
            </a:extLst>
          </p:cNvPr>
          <p:cNvSpPr txBox="1"/>
          <p:nvPr/>
        </p:nvSpPr>
        <p:spPr>
          <a:xfrm>
            <a:off x="375530" y="869163"/>
            <a:ext cx="9081198" cy="3139321"/>
          </a:xfrm>
          <a:prstGeom prst="rect">
            <a:avLst/>
          </a:prstGeom>
          <a:noFill/>
        </p:spPr>
        <p:txBody>
          <a:bodyPr wrap="square" rtlCol="0">
            <a:spAutoFit/>
          </a:bodyPr>
          <a:lstStyle/>
          <a:p>
            <a:pPr marL="342900" lvl="0" indent="-342900">
              <a:buFont typeface="+mj-lt"/>
              <a:buAutoNum type="arabicPeriod"/>
            </a:pPr>
            <a:r>
              <a:rPr lang="en-US" dirty="0">
                <a:solidFill>
                  <a:schemeClr val="bg1"/>
                </a:solidFill>
              </a:rPr>
              <a:t>What is one characteristic of </a:t>
            </a:r>
            <a:r>
              <a:rPr lang="en-US" dirty="0">
                <a:solidFill>
                  <a:srgbClr val="00B0F0"/>
                </a:solidFill>
              </a:rPr>
              <a:t>British humor</a:t>
            </a:r>
            <a:r>
              <a:rPr lang="en-US" dirty="0">
                <a:solidFill>
                  <a:schemeClr val="bg1"/>
                </a:solidFill>
              </a:rPr>
              <a:t>?   </a:t>
            </a:r>
          </a:p>
          <a:p>
            <a:pPr marL="342900" lvl="0" indent="-342900">
              <a:buFont typeface="+mj-lt"/>
              <a:buAutoNum type="arabicPeriod"/>
            </a:pPr>
            <a:endParaRPr lang="en-US" dirty="0">
              <a:solidFill>
                <a:schemeClr val="bg1"/>
              </a:solidFill>
            </a:endParaRPr>
          </a:p>
          <a:p>
            <a:pPr marL="342900" lvl="0" indent="-342900">
              <a:buFont typeface="+mj-lt"/>
              <a:buAutoNum type="arabicPeriod"/>
            </a:pPr>
            <a:r>
              <a:rPr lang="en-US" dirty="0">
                <a:solidFill>
                  <a:schemeClr val="bg1"/>
                </a:solidFill>
              </a:rPr>
              <a:t>What event does Dahl describe as an awful </a:t>
            </a:r>
            <a:r>
              <a:rPr lang="en-US" dirty="0">
                <a:solidFill>
                  <a:srgbClr val="00B0F0"/>
                </a:solidFill>
              </a:rPr>
              <a:t>pantomime</a:t>
            </a:r>
            <a:r>
              <a:rPr lang="en-US" dirty="0">
                <a:solidFill>
                  <a:schemeClr val="bg1"/>
                </a:solidFill>
              </a:rPr>
              <a:t>? </a:t>
            </a:r>
          </a:p>
          <a:p>
            <a:pPr marL="342900" lvl="0" indent="-342900">
              <a:buFont typeface="+mj-lt"/>
              <a:buAutoNum type="arabicPeriod"/>
            </a:pPr>
            <a:endParaRPr lang="en-US" dirty="0">
              <a:solidFill>
                <a:schemeClr val="bg1"/>
              </a:solidFill>
            </a:endParaRPr>
          </a:p>
          <a:p>
            <a:pPr marL="342900" lvl="0" indent="-342900">
              <a:buFont typeface="+mj-lt"/>
              <a:buAutoNum type="arabicPeriod"/>
            </a:pPr>
            <a:r>
              <a:rPr lang="en-US" dirty="0">
                <a:solidFill>
                  <a:schemeClr val="bg1"/>
                </a:solidFill>
              </a:rPr>
              <a:t>What does </a:t>
            </a:r>
            <a:r>
              <a:rPr lang="en-US" dirty="0">
                <a:solidFill>
                  <a:srgbClr val="00B0F0"/>
                </a:solidFill>
              </a:rPr>
              <a:t>epistolary</a:t>
            </a:r>
            <a:r>
              <a:rPr lang="en-US" b="1" dirty="0">
                <a:solidFill>
                  <a:schemeClr val="bg1"/>
                </a:solidFill>
              </a:rPr>
              <a:t> </a:t>
            </a:r>
            <a:r>
              <a:rPr lang="en-US" dirty="0">
                <a:solidFill>
                  <a:schemeClr val="bg1"/>
                </a:solidFill>
              </a:rPr>
              <a:t>mean?</a:t>
            </a:r>
            <a:r>
              <a:rPr lang="en-US" b="1" dirty="0">
                <a:solidFill>
                  <a:schemeClr val="bg1"/>
                </a:solidFill>
              </a:rPr>
              <a:t> </a:t>
            </a:r>
            <a:endParaRPr lang="en-US" dirty="0">
              <a:solidFill>
                <a:schemeClr val="bg1"/>
              </a:solidFill>
            </a:endParaRPr>
          </a:p>
          <a:p>
            <a:pPr marL="342900" lvl="0" indent="-342900">
              <a:buFont typeface="+mj-lt"/>
              <a:buAutoNum type="arabicPeriod"/>
            </a:pPr>
            <a:endParaRPr lang="en-US" dirty="0">
              <a:solidFill>
                <a:schemeClr val="bg1"/>
              </a:solidFill>
            </a:endParaRPr>
          </a:p>
          <a:p>
            <a:pPr marL="342900" lvl="0" indent="-342900">
              <a:buFont typeface="+mj-lt"/>
              <a:buAutoNum type="arabicPeriod"/>
            </a:pPr>
            <a:r>
              <a:rPr lang="en-US" dirty="0">
                <a:solidFill>
                  <a:schemeClr val="bg1"/>
                </a:solidFill>
              </a:rPr>
              <a:t>Describe </a:t>
            </a:r>
            <a:r>
              <a:rPr lang="en-US" dirty="0">
                <a:solidFill>
                  <a:srgbClr val="00B0F0"/>
                </a:solidFill>
              </a:rPr>
              <a:t>subversive humor</a:t>
            </a:r>
            <a:r>
              <a:rPr lang="en-US" dirty="0">
                <a:solidFill>
                  <a:schemeClr val="bg1"/>
                </a:solidFill>
              </a:rPr>
              <a:t>.</a:t>
            </a:r>
          </a:p>
          <a:p>
            <a:pPr marL="342900" lvl="0" indent="-342900">
              <a:buFont typeface="+mj-lt"/>
              <a:buAutoNum type="arabicPeriod"/>
            </a:pPr>
            <a:endParaRPr lang="en-US" dirty="0">
              <a:solidFill>
                <a:schemeClr val="bg1"/>
              </a:solidFill>
            </a:endParaRPr>
          </a:p>
          <a:p>
            <a:pPr marL="342900" lvl="0" indent="-342900">
              <a:buFont typeface="+mj-lt"/>
              <a:buAutoNum type="arabicPeriod"/>
            </a:pPr>
            <a:r>
              <a:rPr lang="en-US" dirty="0">
                <a:solidFill>
                  <a:schemeClr val="bg1"/>
                </a:solidFill>
              </a:rPr>
              <a:t>What is </a:t>
            </a:r>
            <a:r>
              <a:rPr lang="en-US" dirty="0">
                <a:solidFill>
                  <a:srgbClr val="00B0F0"/>
                </a:solidFill>
              </a:rPr>
              <a:t>satire</a:t>
            </a:r>
            <a:r>
              <a:rPr lang="en-US" dirty="0">
                <a:solidFill>
                  <a:schemeClr val="bg1"/>
                </a:solidFill>
              </a:rPr>
              <a:t>? </a:t>
            </a:r>
            <a:r>
              <a:rPr lang="en-US" b="1" dirty="0">
                <a:solidFill>
                  <a:schemeClr val="bg1"/>
                </a:solidFill>
              </a:rPr>
              <a:t> </a:t>
            </a:r>
            <a:endParaRPr lang="en-US" dirty="0">
              <a:solidFill>
                <a:schemeClr val="bg1"/>
              </a:solidFill>
            </a:endParaRPr>
          </a:p>
          <a:p>
            <a:pPr marL="342900" lvl="0" indent="-342900">
              <a:buFont typeface="+mj-lt"/>
              <a:buAutoNum type="arabicPeriod"/>
            </a:pPr>
            <a:endParaRPr lang="en-US" dirty="0">
              <a:solidFill>
                <a:schemeClr val="bg1"/>
              </a:solidFill>
            </a:endParaRPr>
          </a:p>
          <a:p>
            <a:pPr marL="342900" lvl="0" indent="-342900">
              <a:buFont typeface="+mj-lt"/>
              <a:buAutoNum type="arabicPeriod"/>
            </a:pPr>
            <a:r>
              <a:rPr lang="en-US" dirty="0">
                <a:solidFill>
                  <a:schemeClr val="bg1"/>
                </a:solidFill>
              </a:rPr>
              <a:t>Name a reason that English schoolchildren wore </a:t>
            </a:r>
            <a:r>
              <a:rPr lang="en-US" dirty="0">
                <a:solidFill>
                  <a:srgbClr val="00B0F0"/>
                </a:solidFill>
              </a:rPr>
              <a:t>uniforms</a:t>
            </a:r>
            <a:r>
              <a:rPr lang="en-US" dirty="0">
                <a:solidFill>
                  <a:schemeClr val="bg1"/>
                </a:solidFill>
              </a:rPr>
              <a:t>. </a:t>
            </a:r>
          </a:p>
        </p:txBody>
      </p:sp>
      <p:sp>
        <p:nvSpPr>
          <p:cNvPr id="4" name="Rectangle 3">
            <a:extLst>
              <a:ext uri="{FF2B5EF4-FFF2-40B4-BE49-F238E27FC236}">
                <a16:creationId xmlns:a16="http://schemas.microsoft.com/office/drawing/2014/main" id="{9584543E-C012-4056-A6A2-C1377CFBA1D4}"/>
              </a:ext>
            </a:extLst>
          </p:cNvPr>
          <p:cNvSpPr/>
          <p:nvPr/>
        </p:nvSpPr>
        <p:spPr>
          <a:xfrm>
            <a:off x="6576580" y="6218091"/>
            <a:ext cx="2250937" cy="369332"/>
          </a:xfrm>
          <a:prstGeom prst="rect">
            <a:avLst/>
          </a:prstGeom>
        </p:spPr>
        <p:txBody>
          <a:bodyPr wrap="none">
            <a:spAutoFit/>
          </a:bodyPr>
          <a:lstStyle/>
          <a:p>
            <a:pPr lvl="0" algn="r"/>
            <a:r>
              <a:rPr lang="en-US" dirty="0">
                <a:solidFill>
                  <a:srgbClr val="FFDD00"/>
                </a:solidFill>
              </a:rPr>
              <a:t>Self-score: ______ /7</a:t>
            </a:r>
          </a:p>
        </p:txBody>
      </p:sp>
      <p:sp>
        <p:nvSpPr>
          <p:cNvPr id="5" name="Explosion: 8 Points 4">
            <a:extLst>
              <a:ext uri="{FF2B5EF4-FFF2-40B4-BE49-F238E27FC236}">
                <a16:creationId xmlns:a16="http://schemas.microsoft.com/office/drawing/2014/main" id="{48F3CBAC-49AE-47EA-AA00-46F2B9090310}"/>
              </a:ext>
            </a:extLst>
          </p:cNvPr>
          <p:cNvSpPr/>
          <p:nvPr/>
        </p:nvSpPr>
        <p:spPr>
          <a:xfrm>
            <a:off x="6576580" y="4100432"/>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696409933"/>
      </p:ext>
    </p:extLst>
  </p:cSld>
  <p:clrMapOvr>
    <a:masterClrMapping/>
  </p:clrMapOvr>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23893</TotalTime>
  <Words>1650</Words>
  <Application>Microsoft Office PowerPoint</Application>
  <PresentationFormat>On-screen Show (4:3)</PresentationFormat>
  <Paragraphs>162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Franklin Gothic Medium</vt:lpstr>
      <vt:lpstr>Verdana</vt:lpstr>
      <vt:lpstr>USI</vt:lpstr>
      <vt:lpstr>Retrieval Practice Boy Tales of Childhood</vt:lpstr>
      <vt:lpstr>Retrieval Practice: Lesson 3 </vt:lpstr>
      <vt:lpstr>Retrieval Practice Answers: Lesson 3</vt:lpstr>
      <vt:lpstr>Retrieval Practice:  Lesson 9</vt:lpstr>
      <vt:lpstr>Retrieval Practice Answers:  Lesson 9</vt:lpstr>
      <vt:lpstr>Retrieval Practice Answers:  Lesson 9</vt:lpstr>
      <vt:lpstr>Retrieval Practice:  Lesson 12</vt:lpstr>
      <vt:lpstr>Retrieval Practice:  Lesson 12</vt:lpstr>
      <vt:lpstr>Retrieval Practice Answers:  Lesson 16  </vt:lpstr>
      <vt:lpstr>Retrieval Practice Answers:  Lesson 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Jaimie Brillante</cp:lastModifiedBy>
  <cp:revision>63</cp:revision>
  <dcterms:created xsi:type="dcterms:W3CDTF">2020-07-09T13:53:08Z</dcterms:created>
  <dcterms:modified xsi:type="dcterms:W3CDTF">2020-09-02T15:23:54Z</dcterms:modified>
</cp:coreProperties>
</file>