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22"/>
  </p:notesMasterIdLst>
  <p:sldIdLst>
    <p:sldId id="1073" r:id="rId2"/>
    <p:sldId id="1074" r:id="rId3"/>
    <p:sldId id="1078" r:id="rId4"/>
    <p:sldId id="1075" r:id="rId5"/>
    <p:sldId id="1079" r:id="rId6"/>
    <p:sldId id="1076" r:id="rId7"/>
    <p:sldId id="1080" r:id="rId8"/>
    <p:sldId id="1088" r:id="rId9"/>
    <p:sldId id="1077" r:id="rId10"/>
    <p:sldId id="1081" r:id="rId11"/>
    <p:sldId id="1089" r:id="rId12"/>
    <p:sldId id="1082" r:id="rId13"/>
    <p:sldId id="1083" r:id="rId14"/>
    <p:sldId id="1090" r:id="rId15"/>
    <p:sldId id="1086" r:id="rId16"/>
    <p:sldId id="1091" r:id="rId17"/>
    <p:sldId id="1092" r:id="rId18"/>
    <p:sldId id="1087" r:id="rId19"/>
    <p:sldId id="1093" r:id="rId20"/>
    <p:sldId id="109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11" autoAdjust="0"/>
  </p:normalViewPr>
  <p:slideViewPr>
    <p:cSldViewPr snapToGrid="0">
      <p:cViewPr varScale="1">
        <p:scale>
          <a:sx n="80" d="100"/>
          <a:sy n="80" d="100"/>
        </p:scale>
        <p:origin x="15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A58FB4-961A-4B9D-AF1E-28E719AB7D3A}" type="datetimeFigureOut">
              <a:rPr lang="en-US" smtClean="0"/>
              <a:t>7/24/2020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8236B4-BDDC-4FB7-8889-15A1241A04E6}" type="slidenum">
              <a:rPr lang="en-US" smtClean="0"/>
              <a:t>‹#›</a:t>
            </a:fld>
            <a:endParaRPr lang="en-US"/>
          </a:p>
        </p:txBody>
      </p:sp>
    </p:spTree>
    <p:extLst>
      <p:ext uri="{BB962C8B-B14F-4D97-AF65-F5344CB8AC3E}">
        <p14:creationId xmlns:p14="http://schemas.microsoft.com/office/powerpoint/2010/main" val="1155560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charset="0"/>
              </a:rPr>
              <a:t>Welcome! We are thrilled that are using our retrieval practice resource for our Animal Farm Curriculum Unit.  </a:t>
            </a:r>
          </a:p>
          <a:p>
            <a:r>
              <a:rPr lang="en-US" sz="1200" b="1" kern="1200" dirty="0">
                <a:solidFill>
                  <a:schemeClr val="tx1"/>
                </a:solidFill>
                <a:effectLst/>
                <a:latin typeface="+mn-lt"/>
                <a:ea typeface="+mn-ea"/>
                <a:cs typeface="+mn-cs"/>
              </a:rPr>
              <a:t>Retrieval Practice</a:t>
            </a:r>
          </a:p>
          <a:p>
            <a:r>
              <a:rPr lang="en-US" sz="1200" kern="1200" dirty="0">
                <a:solidFill>
                  <a:schemeClr val="tx1"/>
                </a:solidFill>
                <a:effectLst/>
                <a:latin typeface="+mn-lt"/>
                <a:ea typeface="+mn-ea"/>
                <a:cs typeface="+mn-cs"/>
              </a:rPr>
              <a:t>Retrieval Practice is an academic system in which you ask students questions designed to help encode key knowledge into long-term memory. These questions draw on knowledge from the Knowledge Organizer, the novel itself, or recently read embedded texts.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Tips for Planning &amp; Implementation</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Plan your target response for each Retrieval Practice question. You might note these responses in your teacher-created version of the student packet or simply print out this RP deck.</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Decide how students will respond to each Active Practice question: Turn and Talk, Cold Call, Raise Hands, Everybody Writes. Students do not need to write the response for every Retrieval Practice question.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activity is designed to be fast and energetic with little discussion. The purpose is the retrieval. This helps encode the information in long term memory. A common mistake is to spend time discussing answers to these questions. If students are dying to discuss, it is of course permissible from time to time but doing so is likely to disrupt lesson timings. Occasionally, teachers may choose to engage in brief discussion based on data or to leverage student enthusiasm, but the focus of this section of the lesson should be quick, efficient, and accurate practice.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charset="0"/>
              </a:rPr>
              <a:t>You will find two slides per retrieval practice.  The first slide lists the questions.  The second slide lists the answers.   Each slide is labeled at the top with the lesson number.  Within this deck you will find retrieval practice for lessons 4, 7, 9, 14, 17, 19, and 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Arial" charset="0"/>
              </a:rPr>
              <a:t>We currently have included timestamps for each set of questions but know that you may modify these timestamps depending on the needs of your students and length of your ELA block. Ideally, you want to ensure retrieval practice (both worktime and review) takes only 10 minutes.</a:t>
            </a:r>
          </a:p>
          <a:p>
            <a:pPr eaLnBrk="1" hangingPunct="1"/>
            <a:endParaRPr lang="en-US" sz="1000" b="1" dirty="0">
              <a:latin typeface="Arial" charset="0"/>
            </a:endParaRPr>
          </a:p>
          <a:p>
            <a:pPr eaLnBrk="1" hangingPunct="1"/>
            <a:r>
              <a:rPr lang="en-US" sz="1000" b="1" dirty="0">
                <a:latin typeface="Arial" charset="0"/>
              </a:rPr>
              <a:t>Things to note:</a:t>
            </a:r>
          </a:p>
          <a:p>
            <a:pPr marL="228600" indent="-228600" eaLnBrk="1" hangingPunct="1">
              <a:buAutoNum type="arabicParenR"/>
            </a:pPr>
            <a:r>
              <a:rPr lang="en-US" sz="1000" b="0" dirty="0">
                <a:latin typeface="Arial" charset="0"/>
              </a:rPr>
              <a:t>Key terms from the knowledge organizer are written in blue.</a:t>
            </a:r>
          </a:p>
          <a:p>
            <a:pPr marL="228600" indent="-228600" eaLnBrk="1" hangingPunct="1">
              <a:buAutoNum type="arabicParenR"/>
            </a:pPr>
            <a:r>
              <a:rPr lang="en-US" sz="1000" b="0" dirty="0">
                <a:latin typeface="Arial" charset="0"/>
              </a:rPr>
              <a:t>Answers are written with key ideas or vocabulary in gold.</a:t>
            </a:r>
          </a:p>
          <a:p>
            <a:pPr marL="228600" indent="-228600" eaLnBrk="1" hangingPunct="1">
              <a:buAutoNum type="arabicParenR"/>
            </a:pPr>
            <a:r>
              <a:rPr lang="en-US" sz="1000" b="0" dirty="0">
                <a:latin typeface="Arial" charset="0"/>
              </a:rPr>
              <a:t>Answers which require examples from the teacher are noted in red.  Additional examples are sometimes listed in the notes section of the slide.</a:t>
            </a:r>
          </a:p>
          <a:p>
            <a:pPr marL="228600" indent="-228600" eaLnBrk="1" hangingPunct="1">
              <a:buAutoNum type="arabicParenR"/>
            </a:pPr>
            <a:r>
              <a:rPr lang="en-US" sz="1000" b="0" dirty="0">
                <a:latin typeface="Arial" charset="0"/>
              </a:rPr>
              <a:t>Each retrieval practice is designed to be student self-scoring with each question worth 1 point unless otherwise noted on the slide.  This will allow students to complete, score, and self-report their work.</a:t>
            </a:r>
          </a:p>
        </p:txBody>
      </p:sp>
    </p:spTree>
    <p:extLst>
      <p:ext uri="{BB962C8B-B14F-4D97-AF65-F5344CB8AC3E}">
        <p14:creationId xmlns:p14="http://schemas.microsoft.com/office/powerpoint/2010/main" val="2593061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 </a:t>
            </a:r>
          </a:p>
          <a:p>
            <a:pPr eaLnBrk="1" hangingPunct="1"/>
            <a:r>
              <a:rPr lang="en-US" sz="1000" b="1" dirty="0">
                <a:latin typeface="Arial" charset="0"/>
              </a:rPr>
              <a:t>Question 6:</a:t>
            </a:r>
          </a:p>
          <a:p>
            <a:pPr eaLnBrk="1" hangingPunct="1"/>
            <a:r>
              <a:rPr lang="en-US" sz="1000" b="0" dirty="0">
                <a:latin typeface="Arial" charset="0"/>
              </a:rPr>
              <a:t>Penance is a sacrament in which a person asks for forgiveness after confession their sins to a priest.</a:t>
            </a:r>
          </a:p>
        </p:txBody>
      </p:sp>
    </p:spTree>
    <p:extLst>
      <p:ext uri="{BB962C8B-B14F-4D97-AF65-F5344CB8AC3E}">
        <p14:creationId xmlns:p14="http://schemas.microsoft.com/office/powerpoint/2010/main" val="3729446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0" dirty="0">
              <a:latin typeface="Arial" charset="0"/>
            </a:endParaRPr>
          </a:p>
        </p:txBody>
      </p:sp>
    </p:spTree>
    <p:extLst>
      <p:ext uri="{BB962C8B-B14F-4D97-AF65-F5344CB8AC3E}">
        <p14:creationId xmlns:p14="http://schemas.microsoft.com/office/powerpoint/2010/main" val="14939770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554943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r>
              <a:rPr lang="en-US" sz="1000" b="0" dirty="0">
                <a:latin typeface="Arial" charset="0"/>
              </a:rPr>
              <a:t>Question 5. Release is a euphemism for death.</a:t>
            </a:r>
          </a:p>
        </p:txBody>
      </p:sp>
    </p:spTree>
    <p:extLst>
      <p:ext uri="{BB962C8B-B14F-4D97-AF65-F5344CB8AC3E}">
        <p14:creationId xmlns:p14="http://schemas.microsoft.com/office/powerpoint/2010/main" val="15524277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r>
              <a:rPr lang="en-US" sz="1000" b="0" dirty="0">
                <a:latin typeface="Arial" charset="0"/>
              </a:rPr>
              <a:t>Question 5. resistant farmers were punished and often imprisoned; widespread sickness, famine, starvation and death resulted.</a:t>
            </a:r>
          </a:p>
        </p:txBody>
      </p:sp>
    </p:spTree>
    <p:extLst>
      <p:ext uri="{BB962C8B-B14F-4D97-AF65-F5344CB8AC3E}">
        <p14:creationId xmlns:p14="http://schemas.microsoft.com/office/powerpoint/2010/main" val="1900967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1510158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r>
              <a:rPr lang="en-US" sz="1000" b="0" dirty="0">
                <a:latin typeface="Arial" charset="0"/>
              </a:rPr>
              <a:t>Question 5. resistant farmers were punished and often imprisoned; widespread sickness, famine, starvation and death resulted.</a:t>
            </a:r>
          </a:p>
        </p:txBody>
      </p:sp>
    </p:spTree>
    <p:extLst>
      <p:ext uri="{BB962C8B-B14F-4D97-AF65-F5344CB8AC3E}">
        <p14:creationId xmlns:p14="http://schemas.microsoft.com/office/powerpoint/2010/main" val="39165378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r>
              <a:rPr lang="en-US" sz="1000" b="0" dirty="0">
                <a:latin typeface="Arial" charset="0"/>
              </a:rPr>
              <a:t>Question 5. resistant farmers were punished and often imprisoned; widespread sickness, famine, starvation and death resulted.</a:t>
            </a:r>
          </a:p>
        </p:txBody>
      </p:sp>
    </p:spTree>
    <p:extLst>
      <p:ext uri="{BB962C8B-B14F-4D97-AF65-F5344CB8AC3E}">
        <p14:creationId xmlns:p14="http://schemas.microsoft.com/office/powerpoint/2010/main" val="14182614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9337684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r>
              <a:rPr lang="en-US" sz="1000" b="0" dirty="0">
                <a:latin typeface="Arial" charset="0"/>
              </a:rPr>
              <a:t>Question 5. resistant farmers were punished and often imprisoned; widespread sickness, famine, starvation and death resulted.</a:t>
            </a:r>
          </a:p>
        </p:txBody>
      </p:sp>
    </p:spTree>
    <p:extLst>
      <p:ext uri="{BB962C8B-B14F-4D97-AF65-F5344CB8AC3E}">
        <p14:creationId xmlns:p14="http://schemas.microsoft.com/office/powerpoint/2010/main" val="3196343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0" dirty="0">
              <a:latin typeface="Arial" charset="0"/>
            </a:endParaRPr>
          </a:p>
        </p:txBody>
      </p:sp>
    </p:spTree>
    <p:extLst>
      <p:ext uri="{BB962C8B-B14F-4D97-AF65-F5344CB8AC3E}">
        <p14:creationId xmlns:p14="http://schemas.microsoft.com/office/powerpoint/2010/main" val="789769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r>
              <a:rPr lang="en-US" sz="1000" b="0" dirty="0">
                <a:latin typeface="Arial" charset="0"/>
              </a:rPr>
              <a:t>Question 5. resistant farmers were punished and often imprisoned; widespread sickness, famine, starvation and death resulted.</a:t>
            </a:r>
          </a:p>
        </p:txBody>
      </p:sp>
    </p:spTree>
    <p:extLst>
      <p:ext uri="{BB962C8B-B14F-4D97-AF65-F5344CB8AC3E}">
        <p14:creationId xmlns:p14="http://schemas.microsoft.com/office/powerpoint/2010/main" val="917620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endParaRPr lang="en-US" sz="1000" b="1" dirty="0">
              <a:latin typeface="Arial" charset="0"/>
            </a:endParaRPr>
          </a:p>
          <a:p>
            <a:pPr eaLnBrk="1" hangingPunct="1"/>
            <a:r>
              <a:rPr lang="en-US" sz="1000" b="0" dirty="0">
                <a:latin typeface="Arial" charset="0"/>
              </a:rPr>
              <a:t>3. One key difference between capitalism and communism is that under capitalism, individuals can earn as much as they can, while under communism people are paid based on abilities and need.</a:t>
            </a:r>
          </a:p>
        </p:txBody>
      </p:sp>
    </p:spTree>
    <p:extLst>
      <p:ext uri="{BB962C8B-B14F-4D97-AF65-F5344CB8AC3E}">
        <p14:creationId xmlns:p14="http://schemas.microsoft.com/office/powerpoint/2010/main" val="1943089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157488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dirty="0">
                <a:latin typeface="Arial" charset="0"/>
              </a:rPr>
              <a:t>. </a:t>
            </a:r>
            <a:endParaRPr lang="en-US" sz="1000" b="1" dirty="0">
              <a:latin typeface="Arial" charset="0"/>
            </a:endParaRPr>
          </a:p>
        </p:txBody>
      </p:sp>
    </p:spTree>
    <p:extLst>
      <p:ext uri="{BB962C8B-B14F-4D97-AF65-F5344CB8AC3E}">
        <p14:creationId xmlns:p14="http://schemas.microsoft.com/office/powerpoint/2010/main" val="24168219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296059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156716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1190763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986073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Layout">
    <p:spTree>
      <p:nvGrpSpPr>
        <p:cNvPr id="1" name=""/>
        <p:cNvGrpSpPr/>
        <p:nvPr/>
      </p:nvGrpSpPr>
      <p:grpSpPr>
        <a:xfrm>
          <a:off x="0" y="0"/>
          <a:ext cx="0" cy="0"/>
          <a:chOff x="0" y="0"/>
          <a:chExt cx="0" cy="0"/>
        </a:xfrm>
      </p:grpSpPr>
      <p:sp>
        <p:nvSpPr>
          <p:cNvPr id="4" name="Title 1"/>
          <p:cNvSpPr>
            <a:spLocks noGrp="1"/>
          </p:cNvSpPr>
          <p:nvPr>
            <p:ph type="ctrTitle"/>
          </p:nvPr>
        </p:nvSpPr>
        <p:spPr>
          <a:xfrm>
            <a:off x="917760" y="2130429"/>
            <a:ext cx="7540440" cy="1470025"/>
          </a:xfrm>
        </p:spPr>
        <p:txBody>
          <a:bodyPr/>
          <a:lstStyle>
            <a:lvl1pPr>
              <a:defRPr>
                <a:solidFill>
                  <a:srgbClr val="FFFFFF"/>
                </a:solidFill>
              </a:defRPr>
            </a:lvl1pPr>
          </a:lstStyle>
          <a:p>
            <a:r>
              <a:rPr lang="en-US"/>
              <a:t>Click to edit Master title style</a:t>
            </a:r>
            <a:endParaRPr lang="en-US" dirty="0"/>
          </a:p>
        </p:txBody>
      </p:sp>
      <p:sp>
        <p:nvSpPr>
          <p:cNvPr id="6" name="Subtitle 2"/>
          <p:cNvSpPr>
            <a:spLocks noGrp="1"/>
          </p:cNvSpPr>
          <p:nvPr>
            <p:ph type="subTitle" idx="1"/>
          </p:nvPr>
        </p:nvSpPr>
        <p:spPr>
          <a:xfrm>
            <a:off x="917760" y="3886200"/>
            <a:ext cx="6168840" cy="1752600"/>
          </a:xfrm>
        </p:spPr>
        <p:txBody>
          <a:bodyPr/>
          <a:lstStyle>
            <a:lvl1pPr marL="0" indent="0" algn="l">
              <a:buNone/>
              <a:defRPr>
                <a:solidFill>
                  <a:srgbClr val="FFFFFF"/>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907571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ub Section Layout">
    <p:spTree>
      <p:nvGrpSpPr>
        <p:cNvPr id="1" name=""/>
        <p:cNvGrpSpPr/>
        <p:nvPr/>
      </p:nvGrpSpPr>
      <p:grpSpPr>
        <a:xfrm>
          <a:off x="0" y="0"/>
          <a:ext cx="0" cy="0"/>
          <a:chOff x="0" y="0"/>
          <a:chExt cx="0" cy="0"/>
        </a:xfrm>
      </p:grpSpPr>
      <p:sp>
        <p:nvSpPr>
          <p:cNvPr id="6" name="Rectangle 5"/>
          <p:cNvSpPr/>
          <p:nvPr/>
        </p:nvSpPr>
        <p:spPr>
          <a:xfrm>
            <a:off x="2" y="0"/>
            <a:ext cx="9143999" cy="6858000"/>
          </a:xfrm>
          <a:prstGeom prst="rect">
            <a:avLst/>
          </a:prstGeom>
          <a:solidFill>
            <a:srgbClr val="FFDD00"/>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2" name="Title 1"/>
          <p:cNvSpPr>
            <a:spLocks noGrp="1"/>
          </p:cNvSpPr>
          <p:nvPr>
            <p:ph type="ctrTitle"/>
          </p:nvPr>
        </p:nvSpPr>
        <p:spPr>
          <a:xfrm>
            <a:off x="917760" y="2130429"/>
            <a:ext cx="754044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917760" y="3886200"/>
            <a:ext cx="6168840" cy="1752600"/>
          </a:xfrm>
        </p:spPr>
        <p:txBody>
          <a:bodyPr/>
          <a:lstStyle>
            <a:lvl1pPr marL="0" indent="0" algn="l">
              <a:buNone/>
              <a:defRPr>
                <a:solidFill>
                  <a:srgbClr val="4C4C4C"/>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7" name="Date Placeholder 3"/>
          <p:cNvSpPr>
            <a:spLocks noGrp="1"/>
          </p:cNvSpPr>
          <p:nvPr>
            <p:ph type="dt" sz="half" idx="10"/>
          </p:nvPr>
        </p:nvSpPr>
        <p:spPr>
          <a:xfrm>
            <a:off x="7187445" y="6356354"/>
            <a:ext cx="655237" cy="365125"/>
          </a:xfrm>
        </p:spPr>
        <p:txBody>
          <a:bodyPr/>
          <a:lstStyle>
            <a:lvl1pPr>
              <a:defRPr sz="600"/>
            </a:lvl1pPr>
          </a:lstStyle>
          <a:p>
            <a:fld id="{68C2560D-EC28-3B41-86E8-18F1CE0113B4}" type="datetimeFigureOut">
              <a:rPr lang="en-US" smtClean="0"/>
              <a:pPr/>
              <a:t>7/24/2020</a:t>
            </a:fld>
            <a:endParaRPr lang="en-US" dirty="0"/>
          </a:p>
        </p:txBody>
      </p:sp>
      <p:sp>
        <p:nvSpPr>
          <p:cNvPr id="9" name="Slide Number Placeholder 5"/>
          <p:cNvSpPr>
            <a:spLocks noGrp="1"/>
          </p:cNvSpPr>
          <p:nvPr>
            <p:ph type="sldNum" sz="quarter" idx="12"/>
          </p:nvPr>
        </p:nvSpPr>
        <p:spPr>
          <a:xfrm>
            <a:off x="8139330" y="6356354"/>
            <a:ext cx="547470" cy="365125"/>
          </a:xfrm>
        </p:spPr>
        <p:txBody>
          <a:bodyPr/>
          <a:lstStyle>
            <a:lvl1pPr>
              <a:defRPr sz="600"/>
            </a:lvl1pPr>
          </a:lstStyle>
          <a:p>
            <a:fld id="{2066355A-084C-D24E-9AD2-7E4FC41EA627}" type="slidenum">
              <a:rPr lang="en-US" smtClean="0"/>
              <a:pPr/>
              <a:t>‹#›</a:t>
            </a:fld>
            <a:endParaRPr lang="en-US"/>
          </a:p>
        </p:txBody>
      </p:sp>
    </p:spTree>
    <p:extLst>
      <p:ext uri="{BB962C8B-B14F-4D97-AF65-F5344CB8AC3E}">
        <p14:creationId xmlns:p14="http://schemas.microsoft.com/office/powerpoint/2010/main" val="1199348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fontAlgn="base">
              <a:spcBef>
                <a:spcPct val="0"/>
              </a:spcBef>
              <a:spcAft>
                <a:spcPct val="0"/>
              </a:spcAft>
            </a:pPr>
            <a:endParaRPr lang="en-US" sz="1800">
              <a:solidFill>
                <a:srgbClr val="4C4C4C"/>
              </a:solidFill>
            </a:endParaRPr>
          </a:p>
        </p:txBody>
      </p:sp>
      <p:sp>
        <p:nvSpPr>
          <p:cNvPr id="3" name="Content Placeholder 2"/>
          <p:cNvSpPr>
            <a:spLocks noGrp="1"/>
          </p:cNvSpPr>
          <p:nvPr>
            <p:ph idx="1"/>
          </p:nvPr>
        </p:nvSpPr>
        <p:spPr>
          <a:xfrm>
            <a:off x="656760" y="990604"/>
            <a:ext cx="7871014" cy="4268153"/>
          </a:xfrm>
        </p:spPr>
        <p:txBody>
          <a:bodyPr>
            <a:normAutofit/>
          </a:bodyPr>
          <a:lstStyle>
            <a:lvl1pPr>
              <a:defRPr sz="2100"/>
            </a:lvl1pPr>
            <a:lvl2pPr>
              <a:defRPr sz="2100"/>
            </a:lvl2pPr>
            <a:lvl3pPr>
              <a:defRPr sz="2100"/>
            </a:lvl3pPr>
            <a:lvl4pPr>
              <a:defRPr sz="2100"/>
            </a:lvl4pPr>
            <a:lvl5pPr>
              <a:defRPr sz="2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p:cNvSpPr>
            <a:spLocks noGrp="1"/>
          </p:cNvSpPr>
          <p:nvPr>
            <p:ph type="title"/>
          </p:nvPr>
        </p:nvSpPr>
        <p:spPr>
          <a:xfrm>
            <a:off x="587189" y="152400"/>
            <a:ext cx="8328213" cy="563562"/>
          </a:xfrm>
          <a:prstGeom prst="rect">
            <a:avLst/>
          </a:prstGeom>
        </p:spPr>
        <p:txBody>
          <a:bodyPr>
            <a:normAutofit/>
          </a:bodyPr>
          <a:lstStyle>
            <a:lvl1pPr>
              <a:defRPr sz="2400"/>
            </a:lvl1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rPr>
              <a:t>Click to edit Master title style</a:t>
            </a:r>
          </a:p>
        </p:txBody>
      </p:sp>
      <p:cxnSp>
        <p:nvCxnSpPr>
          <p:cNvPr id="14" name="Straight Connector 13"/>
          <p:cNvCxnSpPr/>
          <p:nvPr userDrawn="1"/>
        </p:nvCxnSpPr>
        <p:spPr>
          <a:xfrm>
            <a:off x="584139" y="685800"/>
            <a:ext cx="8255062" cy="0"/>
          </a:xfrm>
          <a:prstGeom prst="line">
            <a:avLst/>
          </a:prstGeom>
          <a:noFill/>
          <a:ln w="25400" cap="flat" cmpd="sng" algn="ctr">
            <a:solidFill>
              <a:srgbClr val="FFDD00"/>
            </a:solidFill>
            <a:prstDash val="solid"/>
          </a:ln>
          <a:effectLst>
            <a:outerShdw blurRad="40000" dist="20000" dir="5400000" rotWithShape="0">
              <a:srgbClr val="000000">
                <a:alpha val="38000"/>
              </a:srgbClr>
            </a:outerShdw>
          </a:effectLst>
        </p:spPr>
      </p:cxnSp>
      <p:pic>
        <p:nvPicPr>
          <p:cNvPr id="8"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1664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Gold Bar">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3F3F3F"/>
              </a:solidFill>
            </a:endParaRPr>
          </a:p>
        </p:txBody>
      </p:sp>
      <p:sp>
        <p:nvSpPr>
          <p:cNvPr id="2" name="Title 1"/>
          <p:cNvSpPr>
            <a:spLocks noGrp="1"/>
          </p:cNvSpPr>
          <p:nvPr>
            <p:ph type="title"/>
          </p:nvPr>
        </p:nvSpPr>
        <p:spPr>
          <a:xfrm>
            <a:off x="587189" y="76505"/>
            <a:ext cx="8252013" cy="563562"/>
          </a:xfrm>
        </p:spPr>
        <p:txBody>
          <a:bodyPr>
            <a:normAutofit/>
          </a:bodyPr>
          <a:lstStyle>
            <a:lvl1pPr>
              <a:defRPr sz="2400"/>
            </a:lvl1pPr>
          </a:lstStyle>
          <a:p>
            <a:r>
              <a:rPr lang="en-US" dirty="0"/>
              <a:t>Click to edit Master title style</a:t>
            </a:r>
          </a:p>
        </p:txBody>
      </p:sp>
      <p:cxnSp>
        <p:nvCxnSpPr>
          <p:cNvPr id="10" name="Straight Connector 9"/>
          <p:cNvCxnSpPr/>
          <p:nvPr userDrawn="1"/>
        </p:nvCxnSpPr>
        <p:spPr>
          <a:xfrm>
            <a:off x="584139" y="672714"/>
            <a:ext cx="8255062" cy="24066"/>
          </a:xfrm>
          <a:prstGeom prst="line">
            <a:avLst/>
          </a:prstGeom>
          <a:ln/>
        </p:spPr>
        <p:style>
          <a:lnRef idx="2">
            <a:schemeClr val="accent3"/>
          </a:lnRef>
          <a:fillRef idx="0">
            <a:schemeClr val="accent3"/>
          </a:fillRef>
          <a:effectRef idx="1">
            <a:schemeClr val="accent3"/>
          </a:effectRef>
          <a:fontRef idx="minor">
            <a:schemeClr val="tx1"/>
          </a:fontRef>
        </p:style>
      </p:cxnSp>
      <p:pic>
        <p:nvPicPr>
          <p:cNvPr id="8"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664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Rectangle 6"/>
          <p:cNvSpPr/>
          <p:nvPr/>
        </p:nvSpPr>
        <p:spPr>
          <a:xfrm>
            <a:off x="457203" y="6"/>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fontAlgn="base">
              <a:spcBef>
                <a:spcPct val="0"/>
              </a:spcBef>
              <a:spcAft>
                <a:spcPct val="0"/>
              </a:spcAft>
            </a:pPr>
            <a:endParaRPr lang="en-US" sz="1800">
              <a:solidFill>
                <a:srgbClr val="4C4C4C"/>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098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3F3F3F"/>
              </a:solidFill>
            </a:endParaRPr>
          </a:p>
        </p:txBody>
      </p:sp>
      <p:sp>
        <p:nvSpPr>
          <p:cNvPr id="3" name="Content Placeholder 2"/>
          <p:cNvSpPr>
            <a:spLocks noGrp="1"/>
          </p:cNvSpPr>
          <p:nvPr>
            <p:ph idx="1"/>
          </p:nvPr>
        </p:nvSpPr>
        <p:spPr>
          <a:xfrm>
            <a:off x="625461" y="1066804"/>
            <a:ext cx="8213740" cy="4268153"/>
          </a:xfrm>
        </p:spPr>
        <p:txBody>
          <a:bodyPr>
            <a:normAutofit/>
          </a:bodyPr>
          <a:lstStyle>
            <a:lvl1pPr>
              <a:defRPr sz="2100"/>
            </a:lvl1pPr>
            <a:lvl2pPr>
              <a:defRPr sz="2100"/>
            </a:lvl2pPr>
            <a:lvl3pPr>
              <a:defRPr sz="2100"/>
            </a:lvl3pPr>
            <a:lvl4pPr>
              <a:defRPr sz="2100"/>
            </a:lvl4pPr>
            <a:lvl5pPr>
              <a:defRPr sz="2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itle 1"/>
          <p:cNvSpPr>
            <a:spLocks noGrp="1"/>
          </p:cNvSpPr>
          <p:nvPr>
            <p:ph type="title"/>
          </p:nvPr>
        </p:nvSpPr>
        <p:spPr>
          <a:xfrm>
            <a:off x="587189" y="152400"/>
            <a:ext cx="8252013" cy="563562"/>
          </a:xfrm>
        </p:spPr>
        <p:txBody>
          <a:bodyPr>
            <a:normAutofit/>
          </a:bodyPr>
          <a:lstStyle>
            <a:lvl1pPr>
              <a:defRPr sz="2400"/>
            </a:lvl1pPr>
          </a:lstStyle>
          <a:p>
            <a:r>
              <a:rPr lang="en-US" dirty="0"/>
              <a:t>Click to edit Master title style</a:t>
            </a:r>
          </a:p>
        </p:txBody>
      </p:sp>
      <p:cxnSp>
        <p:nvCxnSpPr>
          <p:cNvPr id="14" name="Straight Connector 13"/>
          <p:cNvCxnSpPr/>
          <p:nvPr userDrawn="1"/>
        </p:nvCxnSpPr>
        <p:spPr>
          <a:xfrm>
            <a:off x="584139" y="685800"/>
            <a:ext cx="8255062" cy="24066"/>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2143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Content Slide (w/P Background Image and Tex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4C4C4C"/>
              </a:solidFill>
            </a:endParaRPr>
          </a:p>
        </p:txBody>
      </p:sp>
      <p:sp>
        <p:nvSpPr>
          <p:cNvPr id="2" name="Title 1"/>
          <p:cNvSpPr>
            <a:spLocks noGrp="1"/>
          </p:cNvSpPr>
          <p:nvPr>
            <p:ph type="title" hasCustomPrompt="1"/>
          </p:nvPr>
        </p:nvSpPr>
        <p:spPr>
          <a:xfrm>
            <a:off x="450906" y="152400"/>
            <a:ext cx="8693094" cy="563562"/>
          </a:xfrm>
          <a:solidFill>
            <a:srgbClr val="4C4C4C">
              <a:alpha val="80000"/>
            </a:srgbClr>
          </a:solidFill>
        </p:spPr>
        <p:txBody>
          <a:bodyPr>
            <a:normAutofit/>
          </a:bodyPr>
          <a:lstStyle>
            <a:lvl1pPr algn="ctr">
              <a:defRPr sz="2400">
                <a:solidFill>
                  <a:schemeClr val="tx2"/>
                </a:solidFill>
              </a:defRPr>
            </a:lvl1pPr>
          </a:lstStyle>
          <a:p>
            <a:r>
              <a:rPr lang="en-US" dirty="0"/>
              <a:t>Title (W/Background Image and Text)</a:t>
            </a:r>
          </a:p>
        </p:txBody>
      </p:sp>
      <p:sp>
        <p:nvSpPr>
          <p:cNvPr id="3" name="Content Placeholder 2"/>
          <p:cNvSpPr>
            <a:spLocks noGrp="1"/>
          </p:cNvSpPr>
          <p:nvPr>
            <p:ph idx="1" hasCustomPrompt="1"/>
          </p:nvPr>
        </p:nvSpPr>
        <p:spPr>
          <a:xfrm>
            <a:off x="442912" y="2715641"/>
            <a:ext cx="8686799" cy="2490177"/>
          </a:xfrm>
          <a:solidFill>
            <a:srgbClr val="4C4C4C">
              <a:alpha val="80000"/>
            </a:srgbClr>
          </a:solidFill>
        </p:spPr>
        <p:txBody>
          <a:bodyPr>
            <a:normAutofit/>
          </a:bodyPr>
          <a:lstStyle>
            <a:lvl1pPr>
              <a:defRPr sz="2100">
                <a:solidFill>
                  <a:schemeClr val="bg1"/>
                </a:solidFill>
              </a:defRPr>
            </a:lvl1pPr>
            <a:lvl2pPr>
              <a:defRPr sz="2100">
                <a:solidFill>
                  <a:schemeClr val="bg1"/>
                </a:solidFill>
              </a:defRPr>
            </a:lvl2pPr>
            <a:lvl3pPr>
              <a:defRPr sz="2100">
                <a:solidFill>
                  <a:schemeClr val="bg1"/>
                </a:solidFill>
              </a:defRPr>
            </a:lvl3pPr>
            <a:lvl4pPr>
              <a:defRPr sz="2100">
                <a:solidFill>
                  <a:schemeClr val="bg1"/>
                </a:solidFill>
              </a:defRPr>
            </a:lvl4pPr>
            <a:lvl5pPr>
              <a:defRPr sz="2100"/>
            </a:lvl5pPr>
          </a:lstStyle>
          <a:p>
            <a:pPr lvl="0"/>
            <a:r>
              <a:rPr lang="en-US" dirty="0"/>
              <a:t>Text</a:t>
            </a:r>
          </a:p>
          <a:p>
            <a:pPr lvl="0"/>
            <a:r>
              <a:rPr lang="en-US" dirty="0"/>
              <a:t>Text</a:t>
            </a:r>
          </a:p>
          <a:p>
            <a:pPr lvl="0"/>
            <a:r>
              <a:rPr lang="en-US" dirty="0"/>
              <a:t>Text</a:t>
            </a:r>
          </a:p>
          <a:p>
            <a:pPr lvl="0"/>
            <a:r>
              <a:rPr lang="en-US" dirty="0"/>
              <a:t>Text</a:t>
            </a:r>
          </a:p>
        </p:txBody>
      </p:sp>
      <p:pic>
        <p:nvPicPr>
          <p:cNvPr id="12"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8964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7" name="Rectangle 6"/>
          <p:cNvSpPr/>
          <p:nvPr userDrawn="1"/>
        </p:nvSpPr>
        <p:spPr>
          <a:xfrm>
            <a:off x="457203"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dirty="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dirty="0">
              <a:solidFill>
                <a:srgbClr val="4C4C4C"/>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1577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5786" y="274638"/>
            <a:ext cx="7871013"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15787" y="1600204"/>
            <a:ext cx="7871014" cy="42681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2"/>
          </p:nvPr>
        </p:nvSpPr>
        <p:spPr>
          <a:xfrm>
            <a:off x="7187443" y="6287673"/>
            <a:ext cx="868746" cy="365125"/>
          </a:xfrm>
          <a:prstGeom prst="rect">
            <a:avLst/>
          </a:prstGeom>
        </p:spPr>
        <p:txBody>
          <a:bodyPr/>
          <a:lstStyle>
            <a:lvl1pPr>
              <a:defRPr sz="750">
                <a:solidFill>
                  <a:srgbClr val="7E7E7E"/>
                </a:solidFill>
              </a:defRPr>
            </a:lvl1pPr>
          </a:lstStyle>
          <a:p>
            <a:pPr fontAlgn="base">
              <a:spcBef>
                <a:spcPct val="0"/>
              </a:spcBef>
              <a:spcAft>
                <a:spcPct val="0"/>
              </a:spcAft>
            </a:pPr>
            <a:fld id="{68C2560D-EC28-3B41-86E8-18F1CE0113B4}" type="datetimeFigureOut">
              <a:rPr lang="en-US" smtClean="0">
                <a:latin typeface="Verdana" pitchFamily="34" charset="0"/>
              </a:rPr>
              <a:pPr fontAlgn="base">
                <a:spcBef>
                  <a:spcPct val="0"/>
                </a:spcBef>
                <a:spcAft>
                  <a:spcPct val="0"/>
                </a:spcAft>
              </a:pPr>
              <a:t>7/24/2020</a:t>
            </a:fld>
            <a:endParaRPr lang="en-US" dirty="0">
              <a:latin typeface="Verdana" pitchFamily="34" charset="0"/>
            </a:endParaRPr>
          </a:p>
        </p:txBody>
      </p:sp>
      <p:sp>
        <p:nvSpPr>
          <p:cNvPr id="9" name="Slide Number Placeholder 5"/>
          <p:cNvSpPr>
            <a:spLocks noGrp="1"/>
          </p:cNvSpPr>
          <p:nvPr>
            <p:ph type="sldNum" sz="quarter" idx="4"/>
          </p:nvPr>
        </p:nvSpPr>
        <p:spPr>
          <a:xfrm>
            <a:off x="8139330" y="6287673"/>
            <a:ext cx="547470" cy="365125"/>
          </a:xfrm>
          <a:prstGeom prst="rect">
            <a:avLst/>
          </a:prstGeom>
        </p:spPr>
        <p:txBody>
          <a:bodyPr/>
          <a:lstStyle>
            <a:lvl1pPr algn="r">
              <a:defRPr sz="750">
                <a:solidFill>
                  <a:srgbClr val="7E7E7E"/>
                </a:solidFill>
              </a:defRPr>
            </a:lvl1pPr>
          </a:lstStyle>
          <a:p>
            <a:pPr fontAlgn="base">
              <a:spcBef>
                <a:spcPct val="0"/>
              </a:spcBef>
              <a:spcAft>
                <a:spcPct val="0"/>
              </a:spcAft>
            </a:pPr>
            <a:fld id="{2066355A-084C-D24E-9AD2-7E4FC41EA627}" type="slidenum">
              <a:rPr lang="en-US" smtClean="0">
                <a:latin typeface="Verdana" pitchFamily="34" charset="0"/>
              </a:rPr>
              <a:pPr fontAlgn="base">
                <a:spcBef>
                  <a:spcPct val="0"/>
                </a:spcBef>
                <a:spcAft>
                  <a:spcPct val="0"/>
                </a:spcAft>
              </a:pPr>
              <a:t>‹#›</a:t>
            </a:fld>
            <a:endParaRPr lang="en-US" dirty="0">
              <a:latin typeface="Verdana" pitchFamily="34" charset="0"/>
            </a:endParaRPr>
          </a:p>
        </p:txBody>
      </p:sp>
      <p:pic>
        <p:nvPicPr>
          <p:cNvPr id="6" name="Picture 5">
            <a:extLst>
              <a:ext uri="{FF2B5EF4-FFF2-40B4-BE49-F238E27FC236}">
                <a16:creationId xmlns:a16="http://schemas.microsoft.com/office/drawing/2014/main" id="{B90B8162-3FF9-49DB-A002-666F953DD39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8287015"/>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Lst>
  <p:txStyles>
    <p:titleStyle>
      <a:lvl1pPr algn="l"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744334" y="857251"/>
            <a:ext cx="5655330" cy="1431131"/>
          </a:xfrm>
          <a:noFill/>
        </p:spPr>
        <p:txBody>
          <a:bodyPr>
            <a:normAutofit/>
          </a:bodyPr>
          <a:lstStyle/>
          <a:p>
            <a:pPr algn="ctr" eaLnBrk="1" hangingPunct="1"/>
            <a:r>
              <a:rPr lang="en-US" sz="2700" dirty="0">
                <a:solidFill>
                  <a:schemeClr val="tx2"/>
                </a:solidFill>
              </a:rPr>
              <a:t>Retrieval Practice</a:t>
            </a:r>
            <a:br>
              <a:rPr lang="en-US" sz="2700" dirty="0">
                <a:solidFill>
                  <a:schemeClr val="tx2"/>
                </a:solidFill>
              </a:rPr>
            </a:br>
            <a:r>
              <a:rPr lang="en-US" sz="2700" dirty="0">
                <a:solidFill>
                  <a:schemeClr val="tx2"/>
                </a:solidFill>
              </a:rPr>
              <a:t>Animal Farm</a:t>
            </a:r>
          </a:p>
        </p:txBody>
      </p:sp>
      <p:pic>
        <p:nvPicPr>
          <p:cNvPr id="1026" name="Picture 2" descr="Animal Farm (Signet Classics): Orwell, George, Woodhouse, C M ...">
            <a:extLst>
              <a:ext uri="{FF2B5EF4-FFF2-40B4-BE49-F238E27FC236}">
                <a16:creationId xmlns:a16="http://schemas.microsoft.com/office/drawing/2014/main" id="{5A5A02CA-9DA2-43CD-B397-F88B9B217C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4699" y="2097119"/>
            <a:ext cx="2514599" cy="40607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970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35703" y="184011"/>
            <a:ext cx="5655330" cy="836525"/>
          </a:xfrm>
          <a:noFill/>
        </p:spPr>
        <p:txBody>
          <a:bodyPr>
            <a:normAutofit fontScale="90000"/>
          </a:bodyPr>
          <a:lstStyle/>
          <a:p>
            <a:pPr algn="ctr" eaLnBrk="1" hangingPunct="1"/>
            <a:r>
              <a:rPr lang="en-US" sz="2700" dirty="0">
                <a:solidFill>
                  <a:schemeClr val="tx2"/>
                </a:solidFill>
              </a:rPr>
              <a:t>Retrieval Practice Answers: Lesson 14</a:t>
            </a:r>
          </a:p>
        </p:txBody>
      </p:sp>
      <p:sp>
        <p:nvSpPr>
          <p:cNvPr id="3" name="TextBox 2">
            <a:extLst>
              <a:ext uri="{FF2B5EF4-FFF2-40B4-BE49-F238E27FC236}">
                <a16:creationId xmlns:a16="http://schemas.microsoft.com/office/drawing/2014/main" id="{00613E7B-F47E-4E01-ABFE-D8A55D67CFE2}"/>
              </a:ext>
            </a:extLst>
          </p:cNvPr>
          <p:cNvSpPr txBox="1"/>
          <p:nvPr/>
        </p:nvSpPr>
        <p:spPr>
          <a:xfrm>
            <a:off x="122769" y="1020536"/>
            <a:ext cx="9081198" cy="4708981"/>
          </a:xfrm>
          <a:prstGeom prst="rect">
            <a:avLst/>
          </a:prstGeom>
          <a:noFill/>
        </p:spPr>
        <p:txBody>
          <a:bodyPr wrap="square" rtlCol="0">
            <a:spAutoFit/>
          </a:bodyPr>
          <a:lstStyle/>
          <a:p>
            <a:pPr marL="342900" lvl="0" indent="-342900">
              <a:buAutoNum type="arabicPeriod"/>
            </a:pPr>
            <a:r>
              <a:rPr lang="en-US" sz="2000" dirty="0">
                <a:solidFill>
                  <a:schemeClr val="bg1"/>
                </a:solidFill>
              </a:rPr>
              <a:t>Snowball’s exile is similar to </a:t>
            </a:r>
            <a:r>
              <a:rPr lang="en-US" sz="2000" dirty="0">
                <a:solidFill>
                  <a:srgbClr val="00B0F0"/>
                </a:solidFill>
              </a:rPr>
              <a:t>Trotsky’s</a:t>
            </a:r>
            <a:r>
              <a:rPr lang="en-US" sz="2000" dirty="0">
                <a:solidFill>
                  <a:schemeClr val="bg1"/>
                </a:solidFill>
              </a:rPr>
              <a:t> because Snowball wanted to bring </a:t>
            </a:r>
            <a:r>
              <a:rPr lang="en-US" sz="2000" dirty="0">
                <a:solidFill>
                  <a:schemeClr val="tx2"/>
                </a:solidFill>
              </a:rPr>
              <a:t>revolution to other farms </a:t>
            </a:r>
            <a:r>
              <a:rPr lang="en-US" sz="2000" dirty="0">
                <a:solidFill>
                  <a:schemeClr val="bg1"/>
                </a:solidFill>
              </a:rPr>
              <a:t>and is eventually </a:t>
            </a:r>
            <a:r>
              <a:rPr lang="en-US" sz="2000" dirty="0">
                <a:solidFill>
                  <a:schemeClr val="tx2"/>
                </a:solidFill>
              </a:rPr>
              <a:t>run off </a:t>
            </a:r>
            <a:r>
              <a:rPr lang="en-US" sz="2000" dirty="0">
                <a:solidFill>
                  <a:schemeClr val="bg1"/>
                </a:solidFill>
              </a:rPr>
              <a:t>by Napoleon’s dogs; </a:t>
            </a:r>
            <a:r>
              <a:rPr lang="en-US" sz="2000" dirty="0">
                <a:solidFill>
                  <a:srgbClr val="00B0F0"/>
                </a:solidFill>
              </a:rPr>
              <a:t>Trotsky</a:t>
            </a:r>
            <a:r>
              <a:rPr lang="en-US" sz="2000" dirty="0">
                <a:solidFill>
                  <a:schemeClr val="bg1"/>
                </a:solidFill>
              </a:rPr>
              <a:t> believed </a:t>
            </a:r>
            <a:r>
              <a:rPr lang="en-US" sz="2000" dirty="0">
                <a:solidFill>
                  <a:schemeClr val="tx2"/>
                </a:solidFill>
              </a:rPr>
              <a:t>communism should be spread abroad </a:t>
            </a:r>
            <a:r>
              <a:rPr lang="en-US" sz="2000" dirty="0">
                <a:solidFill>
                  <a:schemeClr val="bg1"/>
                </a:solidFill>
              </a:rPr>
              <a:t>and was eventually</a:t>
            </a:r>
            <a:r>
              <a:rPr lang="en-US" sz="2000" dirty="0">
                <a:solidFill>
                  <a:schemeClr val="tx2"/>
                </a:solidFill>
              </a:rPr>
              <a:t> silenced and exiled</a:t>
            </a:r>
            <a:r>
              <a:rPr lang="en-US" sz="2000" dirty="0">
                <a:solidFill>
                  <a:schemeClr val="bg1"/>
                </a:solidFill>
              </a:rPr>
              <a:t> by </a:t>
            </a:r>
            <a:r>
              <a:rPr lang="en-US" sz="2000" dirty="0">
                <a:solidFill>
                  <a:srgbClr val="00B0F0"/>
                </a:solidFill>
              </a:rPr>
              <a:t>Stalin</a:t>
            </a:r>
            <a:r>
              <a:rPr lang="en-US" sz="2000" dirty="0">
                <a:solidFill>
                  <a:schemeClr val="bg1"/>
                </a:solidFill>
              </a:rPr>
              <a:t>.</a:t>
            </a:r>
          </a:p>
          <a:p>
            <a:pPr marL="342900" lvl="0" indent="-342900">
              <a:buAutoNum type="arabicPeriod"/>
            </a:pPr>
            <a:endParaRPr lang="en-US" sz="2000" dirty="0">
              <a:solidFill>
                <a:schemeClr val="bg1"/>
              </a:solidFill>
            </a:endParaRPr>
          </a:p>
          <a:p>
            <a:pPr marL="342900" lvl="0" indent="-342900">
              <a:buAutoNum type="arabicPeriod"/>
            </a:pPr>
            <a:r>
              <a:rPr lang="en-US" sz="2000" dirty="0">
                <a:solidFill>
                  <a:srgbClr val="00B0F0"/>
                </a:solidFill>
              </a:rPr>
              <a:t>Herd behavior</a:t>
            </a:r>
            <a:r>
              <a:rPr lang="en-US" sz="2000" dirty="0">
                <a:solidFill>
                  <a:schemeClr val="bg1"/>
                </a:solidFill>
              </a:rPr>
              <a:t> describes the idea that people, </a:t>
            </a:r>
            <a:r>
              <a:rPr lang="en-US" sz="2000" dirty="0">
                <a:solidFill>
                  <a:schemeClr val="tx2"/>
                </a:solidFill>
              </a:rPr>
              <a:t>driven by emotion, band together for protection</a:t>
            </a:r>
            <a:r>
              <a:rPr lang="en-US" sz="2000" dirty="0">
                <a:solidFill>
                  <a:schemeClr val="bg1"/>
                </a:solidFill>
              </a:rPr>
              <a:t>. Since the animals fear harm from the dogs trained by Napoleon, they hesitate to question the new resolutions.</a:t>
            </a:r>
          </a:p>
          <a:p>
            <a:pPr marL="342900" lvl="0" indent="-342900">
              <a:buAutoNum type="arabicPeriod"/>
            </a:pPr>
            <a:endParaRPr lang="en-US" sz="2000" dirty="0">
              <a:solidFill>
                <a:schemeClr val="bg1"/>
              </a:solidFill>
            </a:endParaRPr>
          </a:p>
          <a:p>
            <a:pPr marL="342900" lvl="0" indent="-342900">
              <a:buAutoNum type="arabicPeriod"/>
            </a:pPr>
            <a:r>
              <a:rPr lang="en-US" sz="2000" dirty="0">
                <a:solidFill>
                  <a:srgbClr val="00B0F0"/>
                </a:solidFill>
              </a:rPr>
              <a:t>Dramatic irony</a:t>
            </a:r>
            <a:r>
              <a:rPr lang="en-US" sz="2000" dirty="0">
                <a:solidFill>
                  <a:schemeClr val="bg1"/>
                </a:solidFill>
              </a:rPr>
              <a:t> is created because we know that Snowball contributed much to the Battle, yet we see that Squealer is trying to </a:t>
            </a:r>
            <a:r>
              <a:rPr lang="en-US" sz="2000" dirty="0">
                <a:solidFill>
                  <a:schemeClr val="tx2"/>
                </a:solidFill>
              </a:rPr>
              <a:t>change the facts </a:t>
            </a:r>
            <a:r>
              <a:rPr lang="en-US" sz="2000" dirty="0">
                <a:solidFill>
                  <a:schemeClr val="bg1"/>
                </a:solidFill>
              </a:rPr>
              <a:t>of the past, and we see the pigs </a:t>
            </a:r>
            <a:r>
              <a:rPr lang="en-US" sz="2000" dirty="0">
                <a:solidFill>
                  <a:schemeClr val="tx2"/>
                </a:solidFill>
              </a:rPr>
              <a:t>gaining more and more unfair control.</a:t>
            </a:r>
          </a:p>
          <a:p>
            <a:pPr marL="342900" lvl="0" indent="-342900">
              <a:buAutoNum type="arabicPeriod"/>
            </a:pPr>
            <a:endParaRPr lang="en-US" sz="2000" dirty="0">
              <a:solidFill>
                <a:schemeClr val="tx2"/>
              </a:solidFill>
            </a:endParaRPr>
          </a:p>
          <a:p>
            <a:pPr marL="342900" lvl="0" indent="-342900">
              <a:buAutoNum type="arabicPeriod"/>
            </a:pPr>
            <a:r>
              <a:rPr lang="en-US" sz="2000" dirty="0">
                <a:solidFill>
                  <a:schemeClr val="bg1"/>
                </a:solidFill>
              </a:rPr>
              <a:t>The Battle of the Cowshed alludes to the </a:t>
            </a:r>
            <a:r>
              <a:rPr lang="en-US" sz="2000" dirty="0">
                <a:solidFill>
                  <a:schemeClr val="tx2"/>
                </a:solidFill>
              </a:rPr>
              <a:t>October Revolution of 1917.</a:t>
            </a:r>
          </a:p>
          <a:p>
            <a:pPr marL="342900" lvl="0" indent="-342900">
              <a:buAutoNum type="arabicPeriod"/>
            </a:pPr>
            <a:endParaRPr lang="en-US" sz="2000" dirty="0">
              <a:solidFill>
                <a:schemeClr val="tx2"/>
              </a:solidFill>
            </a:endParaRPr>
          </a:p>
        </p:txBody>
      </p:sp>
    </p:spTree>
    <p:extLst>
      <p:ext uri="{BB962C8B-B14F-4D97-AF65-F5344CB8AC3E}">
        <p14:creationId xmlns:p14="http://schemas.microsoft.com/office/powerpoint/2010/main" val="45690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35703" y="184011"/>
            <a:ext cx="5655330" cy="836525"/>
          </a:xfrm>
          <a:noFill/>
        </p:spPr>
        <p:txBody>
          <a:bodyPr>
            <a:normAutofit fontScale="90000"/>
          </a:bodyPr>
          <a:lstStyle/>
          <a:p>
            <a:pPr algn="ctr" eaLnBrk="1" hangingPunct="1"/>
            <a:r>
              <a:rPr lang="en-US" sz="2700" dirty="0">
                <a:solidFill>
                  <a:schemeClr val="tx2"/>
                </a:solidFill>
              </a:rPr>
              <a:t>Retrieval Practice Answers: Lesson 14</a:t>
            </a:r>
            <a:br>
              <a:rPr lang="en-US" sz="2700" dirty="0">
                <a:solidFill>
                  <a:schemeClr val="tx2"/>
                </a:solidFill>
              </a:rPr>
            </a:br>
            <a:r>
              <a:rPr lang="en-US" sz="2700" dirty="0">
                <a:solidFill>
                  <a:schemeClr val="tx2"/>
                </a:solidFill>
              </a:rPr>
              <a:t>(continued)</a:t>
            </a:r>
          </a:p>
        </p:txBody>
      </p:sp>
      <p:sp>
        <p:nvSpPr>
          <p:cNvPr id="3" name="TextBox 2">
            <a:extLst>
              <a:ext uri="{FF2B5EF4-FFF2-40B4-BE49-F238E27FC236}">
                <a16:creationId xmlns:a16="http://schemas.microsoft.com/office/drawing/2014/main" id="{00613E7B-F47E-4E01-ABFE-D8A55D67CFE2}"/>
              </a:ext>
            </a:extLst>
          </p:cNvPr>
          <p:cNvSpPr txBox="1"/>
          <p:nvPr/>
        </p:nvSpPr>
        <p:spPr>
          <a:xfrm>
            <a:off x="122769" y="1020536"/>
            <a:ext cx="9081198" cy="1938992"/>
          </a:xfrm>
          <a:prstGeom prst="rect">
            <a:avLst/>
          </a:prstGeom>
          <a:noFill/>
        </p:spPr>
        <p:txBody>
          <a:bodyPr wrap="square" rtlCol="0">
            <a:spAutoFit/>
          </a:bodyPr>
          <a:lstStyle/>
          <a:p>
            <a:pPr lvl="0"/>
            <a:endParaRPr lang="en-US" sz="2000" dirty="0">
              <a:solidFill>
                <a:schemeClr val="tx2"/>
              </a:solidFill>
            </a:endParaRPr>
          </a:p>
          <a:p>
            <a:pPr lvl="0"/>
            <a:r>
              <a:rPr lang="en-US" sz="2000" dirty="0">
                <a:solidFill>
                  <a:schemeClr val="bg1"/>
                </a:solidFill>
              </a:rPr>
              <a:t>5. Animal Farm is not a </a:t>
            </a:r>
            <a:r>
              <a:rPr lang="en-US" sz="2000" dirty="0">
                <a:solidFill>
                  <a:srgbClr val="00B0F0"/>
                </a:solidFill>
              </a:rPr>
              <a:t>utopia</a:t>
            </a:r>
            <a:r>
              <a:rPr lang="en-US" sz="2000" dirty="0">
                <a:solidFill>
                  <a:schemeClr val="bg1"/>
                </a:solidFill>
              </a:rPr>
              <a:t> because although the animals thought they would </a:t>
            </a:r>
          </a:p>
          <a:p>
            <a:pPr lvl="0"/>
            <a:r>
              <a:rPr lang="en-US" sz="2000" dirty="0">
                <a:solidFill>
                  <a:schemeClr val="bg1"/>
                </a:solidFill>
              </a:rPr>
              <a:t>     be </a:t>
            </a:r>
            <a:r>
              <a:rPr lang="en-US" sz="2000" dirty="0">
                <a:solidFill>
                  <a:schemeClr val="tx2"/>
                </a:solidFill>
              </a:rPr>
              <a:t>better</a:t>
            </a:r>
            <a:r>
              <a:rPr lang="en-US" sz="2000" dirty="0">
                <a:solidFill>
                  <a:schemeClr val="bg1"/>
                </a:solidFill>
              </a:rPr>
              <a:t> off without Mr. Jones in control, they have actually </a:t>
            </a:r>
            <a:r>
              <a:rPr lang="en-US" sz="2000" dirty="0">
                <a:solidFill>
                  <a:schemeClr val="tx2"/>
                </a:solidFill>
              </a:rPr>
              <a:t>made it worse</a:t>
            </a:r>
            <a:r>
              <a:rPr lang="en-US" sz="2000" dirty="0">
                <a:solidFill>
                  <a:schemeClr val="bg1"/>
                </a:solidFill>
              </a:rPr>
              <a:t>.</a:t>
            </a:r>
          </a:p>
          <a:p>
            <a:pPr lvl="0"/>
            <a:endParaRPr lang="en-US" sz="2000" dirty="0">
              <a:solidFill>
                <a:schemeClr val="bg1"/>
              </a:solidFill>
            </a:endParaRPr>
          </a:p>
          <a:p>
            <a:pPr lvl="0"/>
            <a:r>
              <a:rPr lang="en-US" sz="2000" dirty="0">
                <a:solidFill>
                  <a:srgbClr val="00B0F0"/>
                </a:solidFill>
              </a:rPr>
              <a:t>6. Equivocation</a:t>
            </a:r>
            <a:r>
              <a:rPr lang="en-US" sz="2000" dirty="0">
                <a:solidFill>
                  <a:schemeClr val="bg1"/>
                </a:solidFill>
              </a:rPr>
              <a:t> is using language to </a:t>
            </a:r>
            <a:r>
              <a:rPr lang="en-US" sz="2000" dirty="0">
                <a:solidFill>
                  <a:schemeClr val="tx2"/>
                </a:solidFill>
              </a:rPr>
              <a:t>deliberately confuse </a:t>
            </a:r>
            <a:r>
              <a:rPr lang="en-US" sz="2000" dirty="0">
                <a:solidFill>
                  <a:schemeClr val="bg1"/>
                </a:solidFill>
              </a:rPr>
              <a:t>your listeners, which is a </a:t>
            </a:r>
          </a:p>
          <a:p>
            <a:pPr lvl="0"/>
            <a:r>
              <a:rPr lang="en-US" sz="2000" dirty="0">
                <a:solidFill>
                  <a:schemeClr val="bg1"/>
                </a:solidFill>
              </a:rPr>
              <a:t>     form of manipulation or </a:t>
            </a:r>
            <a:r>
              <a:rPr lang="en-US" sz="2000" dirty="0">
                <a:solidFill>
                  <a:schemeClr val="tx2"/>
                </a:solidFill>
              </a:rPr>
              <a:t>controlling someone unfairly</a:t>
            </a:r>
            <a:r>
              <a:rPr lang="en-US" sz="2000" dirty="0">
                <a:solidFill>
                  <a:schemeClr val="bg1"/>
                </a:solidFill>
              </a:rPr>
              <a:t>.</a:t>
            </a:r>
          </a:p>
        </p:txBody>
      </p:sp>
      <p:sp>
        <p:nvSpPr>
          <p:cNvPr id="4" name="Rectangle 3">
            <a:extLst>
              <a:ext uri="{FF2B5EF4-FFF2-40B4-BE49-F238E27FC236}">
                <a16:creationId xmlns:a16="http://schemas.microsoft.com/office/drawing/2014/main" id="{94FB1543-9BA0-48B5-9607-CD1F0FEC2112}"/>
              </a:ext>
            </a:extLst>
          </p:cNvPr>
          <p:cNvSpPr/>
          <p:nvPr/>
        </p:nvSpPr>
        <p:spPr>
          <a:xfrm>
            <a:off x="6233680" y="3611387"/>
            <a:ext cx="2250937" cy="369332"/>
          </a:xfrm>
          <a:prstGeom prst="rect">
            <a:avLst/>
          </a:prstGeom>
        </p:spPr>
        <p:txBody>
          <a:bodyPr wrap="none">
            <a:spAutoFit/>
          </a:bodyPr>
          <a:lstStyle/>
          <a:p>
            <a:pPr lvl="0" algn="r"/>
            <a:r>
              <a:rPr lang="en-US" dirty="0">
                <a:solidFill>
                  <a:srgbClr val="FFDD00"/>
                </a:solidFill>
              </a:rPr>
              <a:t>Self-score: ______ /6</a:t>
            </a:r>
          </a:p>
        </p:txBody>
      </p:sp>
    </p:spTree>
    <p:extLst>
      <p:ext uri="{BB962C8B-B14F-4D97-AF65-F5344CB8AC3E}">
        <p14:creationId xmlns:p14="http://schemas.microsoft.com/office/powerpoint/2010/main" val="454556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79646"/>
            <a:ext cx="5655330" cy="836525"/>
          </a:xfrm>
          <a:noFill/>
        </p:spPr>
        <p:txBody>
          <a:bodyPr>
            <a:normAutofit/>
          </a:bodyPr>
          <a:lstStyle/>
          <a:p>
            <a:pPr algn="ctr" eaLnBrk="1" hangingPunct="1"/>
            <a:r>
              <a:rPr lang="en-US" sz="2700" dirty="0">
                <a:solidFill>
                  <a:schemeClr val="tx2"/>
                </a:solidFill>
              </a:rPr>
              <a:t>Retrieval Practice: Lesson 17</a:t>
            </a:r>
          </a:p>
        </p:txBody>
      </p:sp>
      <p:sp>
        <p:nvSpPr>
          <p:cNvPr id="3" name="TextBox 2">
            <a:extLst>
              <a:ext uri="{FF2B5EF4-FFF2-40B4-BE49-F238E27FC236}">
                <a16:creationId xmlns:a16="http://schemas.microsoft.com/office/drawing/2014/main" id="{00613E7B-F47E-4E01-ABFE-D8A55D67CFE2}"/>
              </a:ext>
            </a:extLst>
          </p:cNvPr>
          <p:cNvSpPr txBox="1"/>
          <p:nvPr/>
        </p:nvSpPr>
        <p:spPr>
          <a:xfrm>
            <a:off x="391886" y="1211454"/>
            <a:ext cx="8409214" cy="4401205"/>
          </a:xfrm>
          <a:prstGeom prst="rect">
            <a:avLst/>
          </a:prstGeom>
          <a:noFill/>
        </p:spPr>
        <p:txBody>
          <a:bodyPr wrap="square" rtlCol="0">
            <a:spAutoFit/>
          </a:bodyPr>
          <a:lstStyle/>
          <a:p>
            <a:pPr marL="457200" lvl="0" indent="-457200">
              <a:buFont typeface="+mj-lt"/>
              <a:buAutoNum type="arabicPeriod"/>
            </a:pPr>
            <a:r>
              <a:rPr lang="en-US" sz="2000" dirty="0">
                <a:solidFill>
                  <a:schemeClr val="bg1"/>
                </a:solidFill>
              </a:rPr>
              <a:t>How did </a:t>
            </a:r>
            <a:r>
              <a:rPr lang="en-US" sz="2000" i="1" dirty="0">
                <a:solidFill>
                  <a:srgbClr val="00B0F0"/>
                </a:solidFill>
              </a:rPr>
              <a:t>The Communist Manifesto</a:t>
            </a:r>
            <a:r>
              <a:rPr lang="en-US" sz="2000" b="1" i="1" dirty="0">
                <a:solidFill>
                  <a:srgbClr val="00B0F0"/>
                </a:solidFill>
              </a:rPr>
              <a:t> </a:t>
            </a:r>
            <a:r>
              <a:rPr lang="en-US" sz="2000" dirty="0">
                <a:solidFill>
                  <a:schemeClr val="bg1"/>
                </a:solidFill>
              </a:rPr>
              <a:t>describe the relationship between the </a:t>
            </a:r>
            <a:r>
              <a:rPr lang="en-US" sz="2000" dirty="0">
                <a:solidFill>
                  <a:srgbClr val="00B0F0"/>
                </a:solidFill>
              </a:rPr>
              <a:t>bourgeoisie</a:t>
            </a:r>
            <a:r>
              <a:rPr lang="en-US" sz="2000" b="1" dirty="0">
                <a:solidFill>
                  <a:schemeClr val="bg1"/>
                </a:solidFill>
              </a:rPr>
              <a:t> </a:t>
            </a:r>
            <a:r>
              <a:rPr lang="en-US" sz="2000" dirty="0">
                <a:solidFill>
                  <a:schemeClr val="bg1"/>
                </a:solidFill>
              </a:rPr>
              <a:t>and the </a:t>
            </a:r>
            <a:r>
              <a:rPr lang="en-US" sz="2000" dirty="0">
                <a:solidFill>
                  <a:srgbClr val="00B0F0"/>
                </a:solidFill>
              </a:rPr>
              <a:t>proletariat</a:t>
            </a:r>
            <a:r>
              <a:rPr lang="en-US" sz="2000" dirty="0">
                <a:solidFill>
                  <a:schemeClr val="bg1"/>
                </a:solidFill>
              </a:rPr>
              <a:t>?</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Describe two key differences between the </a:t>
            </a:r>
            <a:r>
              <a:rPr lang="en-US" sz="2000" dirty="0">
                <a:solidFill>
                  <a:srgbClr val="00B0F0"/>
                </a:solidFill>
              </a:rPr>
              <a:t>February</a:t>
            </a:r>
            <a:r>
              <a:rPr lang="en-US" sz="2000" b="1" dirty="0">
                <a:solidFill>
                  <a:schemeClr val="bg1"/>
                </a:solidFill>
              </a:rPr>
              <a:t> </a:t>
            </a:r>
          </a:p>
          <a:p>
            <a:pPr lvl="0"/>
            <a:r>
              <a:rPr lang="en-US" sz="2000" b="1" dirty="0">
                <a:solidFill>
                  <a:schemeClr val="bg1"/>
                </a:solidFill>
              </a:rPr>
              <a:t>       </a:t>
            </a:r>
            <a:r>
              <a:rPr lang="en-US" sz="2000" dirty="0">
                <a:solidFill>
                  <a:srgbClr val="00B0F0"/>
                </a:solidFill>
              </a:rPr>
              <a:t>Revolution</a:t>
            </a:r>
            <a:r>
              <a:rPr lang="en-US" sz="2000" b="1" dirty="0">
                <a:solidFill>
                  <a:schemeClr val="bg1"/>
                </a:solidFill>
              </a:rPr>
              <a:t> </a:t>
            </a:r>
            <a:r>
              <a:rPr lang="en-US" sz="2000" dirty="0">
                <a:solidFill>
                  <a:schemeClr val="bg1"/>
                </a:solidFill>
              </a:rPr>
              <a:t>and the </a:t>
            </a:r>
            <a:r>
              <a:rPr lang="en-US" sz="2000" dirty="0">
                <a:solidFill>
                  <a:srgbClr val="00B0F0"/>
                </a:solidFill>
              </a:rPr>
              <a:t>October</a:t>
            </a:r>
            <a:r>
              <a:rPr lang="en-US" sz="2000" b="1" dirty="0">
                <a:solidFill>
                  <a:schemeClr val="bg1"/>
                </a:solidFill>
              </a:rPr>
              <a:t> </a:t>
            </a:r>
            <a:r>
              <a:rPr lang="en-US" sz="2000" dirty="0">
                <a:solidFill>
                  <a:srgbClr val="00B0F0"/>
                </a:solidFill>
              </a:rPr>
              <a:t>Revolution</a:t>
            </a:r>
            <a:r>
              <a:rPr lang="en-US" sz="2000" dirty="0">
                <a:solidFill>
                  <a:schemeClr val="bg1"/>
                </a:solidFill>
              </a:rPr>
              <a:t>.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Who was </a:t>
            </a:r>
            <a:r>
              <a:rPr lang="en-US" sz="2000" dirty="0">
                <a:solidFill>
                  <a:srgbClr val="00B0F0"/>
                </a:solidFill>
              </a:rPr>
              <a:t>Vladimir</a:t>
            </a:r>
            <a:r>
              <a:rPr lang="en-US" sz="2000" b="1" dirty="0">
                <a:solidFill>
                  <a:schemeClr val="bg1"/>
                </a:solidFill>
              </a:rPr>
              <a:t> </a:t>
            </a:r>
            <a:r>
              <a:rPr lang="en-US" sz="2000" dirty="0">
                <a:solidFill>
                  <a:srgbClr val="00B0F0"/>
                </a:solidFill>
              </a:rPr>
              <a:t>Lenin</a:t>
            </a:r>
            <a:r>
              <a:rPr lang="en-US" sz="2000" dirty="0">
                <a:solidFill>
                  <a:schemeClr val="bg1"/>
                </a:solidFill>
              </a:rPr>
              <a:t>?</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How did Stalin handle opposition from </a:t>
            </a:r>
            <a:r>
              <a:rPr lang="en-US" sz="2000" dirty="0">
                <a:solidFill>
                  <a:srgbClr val="00B0F0"/>
                </a:solidFill>
              </a:rPr>
              <a:t>Leon</a:t>
            </a:r>
            <a:r>
              <a:rPr lang="en-US" sz="2000" b="1" dirty="0">
                <a:solidFill>
                  <a:schemeClr val="bg1"/>
                </a:solidFill>
              </a:rPr>
              <a:t> </a:t>
            </a:r>
            <a:r>
              <a:rPr lang="en-US" sz="2000" dirty="0">
                <a:solidFill>
                  <a:srgbClr val="00B0F0"/>
                </a:solidFill>
              </a:rPr>
              <a:t>Trotsky</a:t>
            </a:r>
            <a:r>
              <a:rPr lang="en-US" sz="2000" dirty="0">
                <a:solidFill>
                  <a:schemeClr val="bg1"/>
                </a:solidFill>
              </a:rPr>
              <a:t>?</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rgbClr val="00B0F0"/>
                </a:solidFill>
              </a:rPr>
              <a:t>Stalin</a:t>
            </a:r>
            <a:r>
              <a:rPr lang="en-US" sz="2000" dirty="0">
                <a:solidFill>
                  <a:schemeClr val="bg1"/>
                </a:solidFill>
              </a:rPr>
              <a:t> collectivized and industrialized farms. What was one consequence of this action?</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Describe the role of false confessions during Stalin’s </a:t>
            </a:r>
            <a:r>
              <a:rPr lang="en-US" sz="2000" dirty="0">
                <a:solidFill>
                  <a:srgbClr val="00B0F0"/>
                </a:solidFill>
              </a:rPr>
              <a:t>Great</a:t>
            </a:r>
            <a:r>
              <a:rPr lang="en-US" sz="2000" b="1" dirty="0">
                <a:solidFill>
                  <a:schemeClr val="bg1"/>
                </a:solidFill>
              </a:rPr>
              <a:t> </a:t>
            </a:r>
            <a:r>
              <a:rPr lang="en-US" sz="2000" dirty="0">
                <a:solidFill>
                  <a:srgbClr val="00B0F0"/>
                </a:solidFill>
              </a:rPr>
              <a:t>Purges</a:t>
            </a:r>
            <a:r>
              <a:rPr lang="en-US" sz="2000" b="1" dirty="0">
                <a:solidFill>
                  <a:schemeClr val="bg1"/>
                </a:solidFill>
              </a:rPr>
              <a:t>. </a:t>
            </a:r>
            <a:endParaRPr lang="en-US" sz="2000" dirty="0">
              <a:solidFill>
                <a:schemeClr val="bg1"/>
              </a:solidFill>
            </a:endParaRPr>
          </a:p>
        </p:txBody>
      </p:sp>
      <p:sp>
        <p:nvSpPr>
          <p:cNvPr id="4" name="Explosion: 8 Points 3">
            <a:extLst>
              <a:ext uri="{FF2B5EF4-FFF2-40B4-BE49-F238E27FC236}">
                <a16:creationId xmlns:a16="http://schemas.microsoft.com/office/drawing/2014/main" id="{30E73C4E-797C-4C58-824B-E2B879501068}"/>
              </a:ext>
            </a:extLst>
          </p:cNvPr>
          <p:cNvSpPr/>
          <p:nvPr/>
        </p:nvSpPr>
        <p:spPr>
          <a:xfrm>
            <a:off x="6313611" y="1762387"/>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2000929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8" y="194060"/>
            <a:ext cx="5655330" cy="836525"/>
          </a:xfrm>
          <a:noFill/>
        </p:spPr>
        <p:txBody>
          <a:bodyPr>
            <a:normAutofit fontScale="90000"/>
          </a:bodyPr>
          <a:lstStyle/>
          <a:p>
            <a:pPr algn="ctr" eaLnBrk="1" hangingPunct="1"/>
            <a:r>
              <a:rPr lang="en-US" sz="2700" dirty="0">
                <a:solidFill>
                  <a:schemeClr val="tx2"/>
                </a:solidFill>
              </a:rPr>
              <a:t>Retrieval Practice Answers: Lesson 17</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0" y="1110970"/>
            <a:ext cx="9081198" cy="4401205"/>
          </a:xfrm>
          <a:prstGeom prst="rect">
            <a:avLst/>
          </a:prstGeom>
          <a:noFill/>
        </p:spPr>
        <p:txBody>
          <a:bodyPr wrap="square" rtlCol="0">
            <a:spAutoFit/>
          </a:bodyPr>
          <a:lstStyle/>
          <a:p>
            <a:pPr marL="457200" lvl="0" indent="-457200">
              <a:buFontTx/>
              <a:buAutoNum type="arabicPeriod"/>
            </a:pPr>
            <a:r>
              <a:rPr lang="en-US" sz="2000" dirty="0">
                <a:solidFill>
                  <a:srgbClr val="00B0F0"/>
                </a:solidFill>
              </a:rPr>
              <a:t>The Communist Manifesto</a:t>
            </a:r>
            <a:r>
              <a:rPr lang="en-US" sz="2000" b="1" dirty="0">
                <a:solidFill>
                  <a:srgbClr val="00B0F0"/>
                </a:solidFill>
              </a:rPr>
              <a:t> </a:t>
            </a:r>
            <a:r>
              <a:rPr lang="en-US" sz="2000" dirty="0">
                <a:solidFill>
                  <a:prstClr val="white"/>
                </a:solidFill>
              </a:rPr>
              <a:t>describes the </a:t>
            </a:r>
            <a:r>
              <a:rPr lang="en-US" sz="2000" dirty="0">
                <a:solidFill>
                  <a:schemeClr val="tx2"/>
                </a:solidFill>
              </a:rPr>
              <a:t>opposition</a:t>
            </a:r>
            <a:r>
              <a:rPr lang="en-US" sz="2000" dirty="0">
                <a:solidFill>
                  <a:prstClr val="white"/>
                </a:solidFill>
              </a:rPr>
              <a:t> between the </a:t>
            </a:r>
            <a:r>
              <a:rPr lang="en-US" sz="2000" dirty="0">
                <a:solidFill>
                  <a:srgbClr val="00B0F0"/>
                </a:solidFill>
              </a:rPr>
              <a:t>bourgeoisie</a:t>
            </a:r>
            <a:r>
              <a:rPr lang="en-US" sz="2000" dirty="0">
                <a:solidFill>
                  <a:prstClr val="white"/>
                </a:solidFill>
              </a:rPr>
              <a:t> and the </a:t>
            </a:r>
            <a:r>
              <a:rPr lang="en-US" sz="2000" dirty="0">
                <a:solidFill>
                  <a:srgbClr val="00B0F0"/>
                </a:solidFill>
              </a:rPr>
              <a:t>proletariat</a:t>
            </a:r>
            <a:r>
              <a:rPr lang="en-US" sz="2000" dirty="0">
                <a:solidFill>
                  <a:prstClr val="white"/>
                </a:solidFill>
              </a:rPr>
              <a:t> and argues that the </a:t>
            </a:r>
            <a:r>
              <a:rPr lang="en-US" sz="2000" dirty="0">
                <a:solidFill>
                  <a:srgbClr val="00B0F0"/>
                </a:solidFill>
              </a:rPr>
              <a:t>proletariat</a:t>
            </a:r>
            <a:r>
              <a:rPr lang="en-US" sz="2000" dirty="0">
                <a:solidFill>
                  <a:prstClr val="white"/>
                </a:solidFill>
              </a:rPr>
              <a:t>, who exist in greater numbers and whose labor props up the </a:t>
            </a:r>
            <a:r>
              <a:rPr lang="en-US" sz="2000" dirty="0">
                <a:solidFill>
                  <a:srgbClr val="00B0F0"/>
                </a:solidFill>
              </a:rPr>
              <a:t>bourgeoisie</a:t>
            </a:r>
            <a:r>
              <a:rPr lang="en-US" sz="2000" dirty="0">
                <a:solidFill>
                  <a:prstClr val="white"/>
                </a:solidFill>
              </a:rPr>
              <a:t> , should </a:t>
            </a:r>
            <a:r>
              <a:rPr lang="en-US" sz="2000" dirty="0">
                <a:solidFill>
                  <a:schemeClr val="tx2"/>
                </a:solidFill>
              </a:rPr>
              <a:t>unite against the </a:t>
            </a:r>
            <a:r>
              <a:rPr lang="en-US" sz="2000" dirty="0">
                <a:solidFill>
                  <a:srgbClr val="00B0F0"/>
                </a:solidFill>
              </a:rPr>
              <a:t>bourgeoisie</a:t>
            </a:r>
            <a:r>
              <a:rPr lang="en-US" sz="2000" dirty="0">
                <a:solidFill>
                  <a:schemeClr val="tx2"/>
                </a:solidFill>
              </a:rPr>
              <a:t>.</a:t>
            </a:r>
          </a:p>
          <a:p>
            <a:pPr marL="457200" lvl="0" indent="-457200">
              <a:buFontTx/>
              <a:buAutoNum type="arabicPeriod"/>
            </a:pPr>
            <a:endParaRPr lang="en-US" sz="2000" dirty="0">
              <a:solidFill>
                <a:schemeClr val="tx2"/>
              </a:solidFill>
            </a:endParaRPr>
          </a:p>
          <a:p>
            <a:pPr marL="457200" lvl="0" indent="-457200">
              <a:buFontTx/>
              <a:buAutoNum type="arabicPeriod"/>
            </a:pPr>
            <a:r>
              <a:rPr lang="en-US" sz="2000" dirty="0">
                <a:solidFill>
                  <a:prstClr val="white"/>
                </a:solidFill>
              </a:rPr>
              <a:t>The </a:t>
            </a:r>
            <a:r>
              <a:rPr lang="en-US" sz="2000" dirty="0">
                <a:solidFill>
                  <a:srgbClr val="00B0F0"/>
                </a:solidFill>
              </a:rPr>
              <a:t>October Revolution </a:t>
            </a:r>
            <a:r>
              <a:rPr lang="en-US" sz="2000" dirty="0">
                <a:solidFill>
                  <a:schemeClr val="bg1"/>
                </a:solidFill>
              </a:rPr>
              <a:t>was far </a:t>
            </a:r>
            <a:r>
              <a:rPr lang="en-US" sz="2000" dirty="0">
                <a:solidFill>
                  <a:schemeClr val="tx2"/>
                </a:solidFill>
              </a:rPr>
              <a:t>better organized </a:t>
            </a:r>
            <a:r>
              <a:rPr lang="en-US" sz="2000" dirty="0">
                <a:solidFill>
                  <a:schemeClr val="bg1"/>
                </a:solidFill>
              </a:rPr>
              <a:t>than the </a:t>
            </a:r>
            <a:r>
              <a:rPr lang="en-US" sz="2000" dirty="0">
                <a:solidFill>
                  <a:srgbClr val="00B0F0"/>
                </a:solidFill>
              </a:rPr>
              <a:t>February Revolution; </a:t>
            </a:r>
            <a:r>
              <a:rPr lang="en-US" sz="2000" dirty="0">
                <a:solidFill>
                  <a:schemeClr val="bg1"/>
                </a:solidFill>
              </a:rPr>
              <a:t>the October Revolution had far </a:t>
            </a:r>
            <a:r>
              <a:rPr lang="en-US" sz="2000" dirty="0">
                <a:solidFill>
                  <a:schemeClr val="tx2"/>
                </a:solidFill>
              </a:rPr>
              <a:t>more violent and severe consequences </a:t>
            </a:r>
            <a:r>
              <a:rPr lang="en-US" sz="2000" dirty="0">
                <a:solidFill>
                  <a:schemeClr val="bg1"/>
                </a:solidFill>
              </a:rPr>
              <a:t>than the February Revolution</a:t>
            </a:r>
            <a:r>
              <a:rPr lang="en-US" sz="2000" dirty="0">
                <a:solidFill>
                  <a:prstClr val="white"/>
                </a:solidFill>
                <a:latin typeface="Franklin Gothic Book" panose="020B0503020102020204" pitchFamily="34" charset="0"/>
                <a:ea typeface="Calibri" panose="020F0502020204030204" pitchFamily="34" charset="0"/>
                <a:cs typeface="Times New Roman" panose="02020603050405020304" pitchFamily="18" charset="0"/>
              </a:rPr>
              <a:t>.</a:t>
            </a:r>
          </a:p>
          <a:p>
            <a:pPr marL="457200" lvl="0" indent="-457200">
              <a:buFontTx/>
              <a:buAutoNum type="arabicPeriod"/>
            </a:pPr>
            <a:endParaRPr lang="en-US" sz="2000" dirty="0">
              <a:solidFill>
                <a:prstClr val="white"/>
              </a:solidFill>
              <a:latin typeface="Franklin Gothic Book" panose="020B0503020102020204" pitchFamily="34" charset="0"/>
              <a:ea typeface="Calibri" panose="020F0502020204030204" pitchFamily="34" charset="0"/>
              <a:cs typeface="Times New Roman" panose="02020603050405020304" pitchFamily="18" charset="0"/>
            </a:endParaRPr>
          </a:p>
          <a:p>
            <a:pPr marL="457200" lvl="0" indent="-457200">
              <a:buFontTx/>
              <a:buAutoNum type="arabicPeriod"/>
            </a:pPr>
            <a:r>
              <a:rPr lang="en-US" sz="2000" dirty="0">
                <a:solidFill>
                  <a:srgbClr val="0070C0"/>
                </a:solidFill>
                <a:latin typeface="Franklin Gothic Book" panose="020B0503020102020204" pitchFamily="34" charset="0"/>
                <a:ea typeface="Calibri" panose="020F0502020204030204" pitchFamily="34" charset="0"/>
                <a:cs typeface="Times New Roman" panose="02020603050405020304" pitchFamily="18" charset="0"/>
              </a:rPr>
              <a:t>Vladimir Lenin </a:t>
            </a:r>
            <a:r>
              <a:rPr lang="en-US" sz="2000"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led the Bolsheviks</a:t>
            </a:r>
            <a:r>
              <a:rPr lang="en-US" sz="2000" dirty="0">
                <a:solidFill>
                  <a:prstClr val="white"/>
                </a:solidFill>
                <a:latin typeface="Franklin Gothic Book" panose="020B0503020102020204" pitchFamily="34" charset="0"/>
                <a:ea typeface="Calibri" panose="020F0502020204030204" pitchFamily="34" charset="0"/>
                <a:cs typeface="Times New Roman" panose="02020603050405020304" pitchFamily="18" charset="0"/>
              </a:rPr>
              <a:t> and </a:t>
            </a:r>
            <a:r>
              <a:rPr lang="en-US" sz="2000"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controlled Russia </a:t>
            </a:r>
            <a:r>
              <a:rPr lang="en-US" sz="2000" dirty="0">
                <a:solidFill>
                  <a:prstClr val="white"/>
                </a:solidFill>
                <a:latin typeface="Franklin Gothic Book" panose="020B0503020102020204" pitchFamily="34" charset="0"/>
                <a:ea typeface="Calibri" panose="020F0502020204030204" pitchFamily="34" charset="0"/>
                <a:cs typeface="Times New Roman" panose="02020603050405020304" pitchFamily="18" charset="0"/>
              </a:rPr>
              <a:t>after the October Revolution.</a:t>
            </a:r>
          </a:p>
          <a:p>
            <a:pPr marL="457200" lvl="0" indent="-457200">
              <a:buFontTx/>
              <a:buAutoNum type="arabicPeriod"/>
            </a:pPr>
            <a:endParaRPr lang="en-US" sz="2000" dirty="0">
              <a:solidFill>
                <a:prstClr val="white"/>
              </a:solidFill>
              <a:latin typeface="Calibri" panose="020F0502020204030204" pitchFamily="34" charset="0"/>
              <a:ea typeface="Calibri" panose="020F0502020204030204" pitchFamily="34" charset="0"/>
              <a:cs typeface="Times New Roman" panose="02020603050405020304" pitchFamily="18" charset="0"/>
            </a:endParaRPr>
          </a:p>
          <a:p>
            <a:pPr marL="457200" lvl="0" indent="-457200">
              <a:buFontTx/>
              <a:buAutoNum type="arabicPeriod"/>
            </a:pPr>
            <a:r>
              <a:rPr lang="en-US" sz="2000" dirty="0">
                <a:solidFill>
                  <a:srgbClr val="00B0F0"/>
                </a:solidFill>
              </a:rPr>
              <a:t>Stalin</a:t>
            </a:r>
            <a:r>
              <a:rPr lang="en-US" sz="2000" dirty="0">
                <a:solidFill>
                  <a:schemeClr val="tx2"/>
                </a:solidFill>
                <a:latin typeface="Franklin Gothic Book" panose="020B0503020102020204" pitchFamily="34" charset="0"/>
                <a:cs typeface="Times New Roman" panose="02020603050405020304" pitchFamily="18" charset="0"/>
              </a:rPr>
              <a:t> </a:t>
            </a:r>
            <a:r>
              <a:rPr lang="en-US" sz="2000" dirty="0">
                <a:solidFill>
                  <a:schemeClr val="bg1"/>
                </a:solidFill>
                <a:latin typeface="Franklin Gothic Book" panose="020B0503020102020204" pitchFamily="34" charset="0"/>
                <a:cs typeface="Times New Roman" panose="02020603050405020304" pitchFamily="18" charset="0"/>
              </a:rPr>
              <a:t>kicked </a:t>
            </a:r>
            <a:r>
              <a:rPr lang="en-US" sz="2000" dirty="0">
                <a:solidFill>
                  <a:srgbClr val="0070C0"/>
                </a:solidFill>
                <a:latin typeface="Franklin Gothic Book" panose="020B0503020102020204" pitchFamily="34" charset="0"/>
                <a:cs typeface="Times New Roman" panose="02020603050405020304" pitchFamily="18" charset="0"/>
              </a:rPr>
              <a:t>Trotsky</a:t>
            </a:r>
            <a:r>
              <a:rPr lang="en-US" sz="2000" dirty="0">
                <a:solidFill>
                  <a:schemeClr val="bg1"/>
                </a:solidFill>
                <a:latin typeface="Franklin Gothic Book" panose="020B0503020102020204" pitchFamily="34" charset="0"/>
                <a:cs typeface="Times New Roman" panose="02020603050405020304" pitchFamily="18" charset="0"/>
              </a:rPr>
              <a:t> </a:t>
            </a:r>
            <a:r>
              <a:rPr lang="en-US" sz="2000" dirty="0">
                <a:solidFill>
                  <a:schemeClr val="tx2"/>
                </a:solidFill>
                <a:latin typeface="Franklin Gothic Book" panose="020B0503020102020204" pitchFamily="34" charset="0"/>
                <a:cs typeface="Times New Roman" panose="02020603050405020304" pitchFamily="18" charset="0"/>
              </a:rPr>
              <a:t>out of the Communist Party </a:t>
            </a:r>
            <a:r>
              <a:rPr lang="en-US" sz="2000" dirty="0">
                <a:solidFill>
                  <a:schemeClr val="bg1"/>
                </a:solidFill>
                <a:latin typeface="Franklin Gothic Book" panose="020B0503020102020204" pitchFamily="34" charset="0"/>
                <a:cs typeface="Times New Roman" panose="02020603050405020304" pitchFamily="18" charset="0"/>
              </a:rPr>
              <a:t>and then </a:t>
            </a:r>
            <a:r>
              <a:rPr lang="en-US" sz="2000" dirty="0">
                <a:solidFill>
                  <a:schemeClr val="tx2"/>
                </a:solidFill>
                <a:latin typeface="Franklin Gothic Book" panose="020B0503020102020204" pitchFamily="34" charset="0"/>
                <a:cs typeface="Times New Roman" panose="02020603050405020304" pitchFamily="18" charset="0"/>
              </a:rPr>
              <a:t>out of the country. </a:t>
            </a:r>
            <a:r>
              <a:rPr lang="en-US" sz="2000" dirty="0">
                <a:solidFill>
                  <a:schemeClr val="bg1"/>
                </a:solidFill>
                <a:latin typeface="Franklin Gothic Book" panose="020B0503020102020204" pitchFamily="34" charset="0"/>
                <a:cs typeface="Times New Roman" panose="02020603050405020304" pitchFamily="18" charset="0"/>
              </a:rPr>
              <a:t>He </a:t>
            </a:r>
            <a:r>
              <a:rPr lang="en-US" sz="2000" dirty="0">
                <a:solidFill>
                  <a:schemeClr val="tx2"/>
                </a:solidFill>
                <a:latin typeface="Franklin Gothic Book" panose="020B0503020102020204" pitchFamily="34" charset="0"/>
                <a:cs typeface="Times New Roman" panose="02020603050405020304" pitchFamily="18" charset="0"/>
              </a:rPr>
              <a:t>scapegoated </a:t>
            </a:r>
            <a:r>
              <a:rPr lang="en-US" sz="2000" dirty="0">
                <a:solidFill>
                  <a:schemeClr val="bg1"/>
                </a:solidFill>
                <a:latin typeface="Franklin Gothic Book" panose="020B0503020102020204" pitchFamily="34" charset="0"/>
                <a:cs typeface="Times New Roman" panose="02020603050405020304" pitchFamily="18" charset="0"/>
              </a:rPr>
              <a:t>him for failures of Soviet society.</a:t>
            </a:r>
            <a:endParaRPr lang="en-US" sz="2000" dirty="0">
              <a:solidFill>
                <a:schemeClr val="bg1"/>
              </a:solidFill>
            </a:endParaRPr>
          </a:p>
        </p:txBody>
      </p:sp>
      <p:sp>
        <p:nvSpPr>
          <p:cNvPr id="4" name="Rectangle 3">
            <a:extLst>
              <a:ext uri="{FF2B5EF4-FFF2-40B4-BE49-F238E27FC236}">
                <a16:creationId xmlns:a16="http://schemas.microsoft.com/office/drawing/2014/main" id="{D725C589-FF5A-4458-8BCB-3868A95C8E58}"/>
              </a:ext>
            </a:extLst>
          </p:cNvPr>
          <p:cNvSpPr/>
          <p:nvPr/>
        </p:nvSpPr>
        <p:spPr>
          <a:xfrm>
            <a:off x="6381270" y="6212402"/>
            <a:ext cx="2250937" cy="369332"/>
          </a:xfrm>
          <a:prstGeom prst="rect">
            <a:avLst/>
          </a:prstGeom>
        </p:spPr>
        <p:txBody>
          <a:bodyPr wrap="none">
            <a:spAutoFit/>
          </a:bodyPr>
          <a:lstStyle/>
          <a:p>
            <a:pPr lvl="0" algn="r"/>
            <a:r>
              <a:rPr lang="en-US" dirty="0">
                <a:solidFill>
                  <a:srgbClr val="FFDD00"/>
                </a:solidFill>
              </a:rPr>
              <a:t>Self-score: ______ /6</a:t>
            </a:r>
          </a:p>
        </p:txBody>
      </p:sp>
    </p:spTree>
    <p:extLst>
      <p:ext uri="{BB962C8B-B14F-4D97-AF65-F5344CB8AC3E}">
        <p14:creationId xmlns:p14="http://schemas.microsoft.com/office/powerpoint/2010/main" val="3038885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8" y="194060"/>
            <a:ext cx="5655330" cy="836525"/>
          </a:xfrm>
          <a:noFill/>
        </p:spPr>
        <p:txBody>
          <a:bodyPr>
            <a:normAutofit fontScale="90000"/>
          </a:bodyPr>
          <a:lstStyle/>
          <a:p>
            <a:pPr algn="ctr" eaLnBrk="1" hangingPunct="1"/>
            <a:r>
              <a:rPr lang="en-US" sz="2700" dirty="0">
                <a:solidFill>
                  <a:schemeClr val="tx2"/>
                </a:solidFill>
              </a:rPr>
              <a:t>Retrieval Practice Answers: Lesson 17</a:t>
            </a:r>
            <a:br>
              <a:rPr lang="en-US" sz="2700" dirty="0">
                <a:solidFill>
                  <a:schemeClr val="tx2"/>
                </a:solidFill>
              </a:rPr>
            </a:br>
            <a:r>
              <a:rPr lang="en-US" sz="2700" dirty="0">
                <a:solidFill>
                  <a:schemeClr val="tx2"/>
                </a:solidFill>
              </a:rPr>
              <a:t>(continued)</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0" y="1110970"/>
            <a:ext cx="9081198" cy="2554545"/>
          </a:xfrm>
          <a:prstGeom prst="rect">
            <a:avLst/>
          </a:prstGeom>
          <a:noFill/>
        </p:spPr>
        <p:txBody>
          <a:bodyPr wrap="square" rtlCol="0">
            <a:spAutoFit/>
          </a:bodyPr>
          <a:lstStyle/>
          <a:p>
            <a:pPr lvl="0"/>
            <a:r>
              <a:rPr lang="en-US" sz="2000" dirty="0">
                <a:solidFill>
                  <a:srgbClr val="00B0F0"/>
                </a:solidFill>
              </a:rPr>
              <a:t>5. Stalin’s </a:t>
            </a:r>
            <a:r>
              <a:rPr lang="en-US" sz="2000" dirty="0">
                <a:solidFill>
                  <a:schemeClr val="bg1"/>
                </a:solidFill>
              </a:rPr>
              <a:t>collectivization and industrialization of farms caused </a:t>
            </a:r>
            <a:r>
              <a:rPr lang="en-US" sz="2000" dirty="0">
                <a:solidFill>
                  <a:schemeClr val="tx2"/>
                </a:solidFill>
              </a:rPr>
              <a:t>poverty</a:t>
            </a:r>
            <a:r>
              <a:rPr lang="en-US" sz="2000" dirty="0">
                <a:solidFill>
                  <a:srgbClr val="00B0F0"/>
                </a:solidFill>
              </a:rPr>
              <a:t> </a:t>
            </a:r>
            <a:r>
              <a:rPr lang="en-US" sz="2000" dirty="0">
                <a:solidFill>
                  <a:schemeClr val="bg1"/>
                </a:solidFill>
              </a:rPr>
              <a:t>for the  </a:t>
            </a:r>
          </a:p>
          <a:p>
            <a:pPr lvl="0"/>
            <a:r>
              <a:rPr lang="en-US" sz="2000" dirty="0">
                <a:solidFill>
                  <a:schemeClr val="bg1"/>
                </a:solidFill>
              </a:rPr>
              <a:t>     peasant farmers when </a:t>
            </a:r>
            <a:r>
              <a:rPr lang="en-US" sz="2000" dirty="0">
                <a:solidFill>
                  <a:schemeClr val="tx2"/>
                </a:solidFill>
              </a:rPr>
              <a:t>their land was taken.</a:t>
            </a:r>
          </a:p>
          <a:p>
            <a:pPr lvl="0"/>
            <a:endParaRPr lang="en-US" sz="2000" dirty="0">
              <a:solidFill>
                <a:schemeClr val="tx2"/>
              </a:solidFill>
            </a:endParaRPr>
          </a:p>
          <a:p>
            <a:pPr lvl="0"/>
            <a:r>
              <a:rPr lang="en-US" sz="2000" dirty="0">
                <a:solidFill>
                  <a:schemeClr val="tx2"/>
                </a:solidFill>
              </a:rPr>
              <a:t>6. </a:t>
            </a:r>
            <a:r>
              <a:rPr lang="en-US" sz="2000" dirty="0">
                <a:solidFill>
                  <a:schemeClr val="bg1"/>
                </a:solidFill>
              </a:rPr>
              <a:t>During the </a:t>
            </a:r>
            <a:r>
              <a:rPr lang="en-US" sz="2000" dirty="0">
                <a:solidFill>
                  <a:srgbClr val="00B0F0"/>
                </a:solidFill>
              </a:rPr>
              <a:t>Great Purges, </a:t>
            </a:r>
            <a:r>
              <a:rPr lang="en-US" sz="2000" dirty="0">
                <a:solidFill>
                  <a:schemeClr val="bg1"/>
                </a:solidFill>
              </a:rPr>
              <a:t>people</a:t>
            </a:r>
            <a:r>
              <a:rPr lang="en-US" sz="2000" dirty="0">
                <a:solidFill>
                  <a:srgbClr val="00B0F0"/>
                </a:solidFill>
              </a:rPr>
              <a:t> </a:t>
            </a:r>
            <a:r>
              <a:rPr lang="en-US" sz="2000" dirty="0">
                <a:solidFill>
                  <a:schemeClr val="bg1"/>
                </a:solidFill>
              </a:rPr>
              <a:t>were often tortured to give false confessions  </a:t>
            </a:r>
          </a:p>
          <a:p>
            <a:pPr lvl="0"/>
            <a:r>
              <a:rPr lang="en-US" sz="2000" dirty="0">
                <a:solidFill>
                  <a:schemeClr val="bg1"/>
                </a:solidFill>
              </a:rPr>
              <a:t>    about their roles and were then </a:t>
            </a:r>
            <a:r>
              <a:rPr lang="en-US" sz="2000" dirty="0">
                <a:solidFill>
                  <a:schemeClr val="tx2"/>
                </a:solidFill>
              </a:rPr>
              <a:t>imprisoned or executed</a:t>
            </a:r>
            <a:r>
              <a:rPr lang="en-US" sz="2000" dirty="0">
                <a:solidFill>
                  <a:schemeClr val="bg1"/>
                </a:solidFill>
              </a:rPr>
              <a:t>. The false confessions </a:t>
            </a:r>
          </a:p>
          <a:p>
            <a:pPr lvl="0"/>
            <a:r>
              <a:rPr lang="en-US" sz="2000" dirty="0">
                <a:solidFill>
                  <a:schemeClr val="bg1"/>
                </a:solidFill>
              </a:rPr>
              <a:t>    gave the </a:t>
            </a:r>
            <a:r>
              <a:rPr lang="en-US" sz="2000" dirty="0">
                <a:solidFill>
                  <a:schemeClr val="tx2"/>
                </a:solidFill>
              </a:rPr>
              <a:t>appearance of fair trials </a:t>
            </a:r>
            <a:r>
              <a:rPr lang="en-US" sz="2000" dirty="0">
                <a:solidFill>
                  <a:schemeClr val="bg1"/>
                </a:solidFill>
              </a:rPr>
              <a:t>and made it seem that there were </a:t>
            </a:r>
            <a:r>
              <a:rPr lang="en-US" sz="2000" dirty="0">
                <a:solidFill>
                  <a:schemeClr val="tx2"/>
                </a:solidFill>
              </a:rPr>
              <a:t>more </a:t>
            </a:r>
          </a:p>
          <a:p>
            <a:pPr lvl="0"/>
            <a:r>
              <a:rPr lang="en-US" sz="2000" dirty="0">
                <a:solidFill>
                  <a:schemeClr val="tx2"/>
                </a:solidFill>
              </a:rPr>
              <a:t>    enemies of Russia</a:t>
            </a:r>
            <a:r>
              <a:rPr lang="en-US" sz="2000" dirty="0">
                <a:solidFill>
                  <a:schemeClr val="bg1"/>
                </a:solidFill>
              </a:rPr>
              <a:t> than there were in reality.</a:t>
            </a:r>
          </a:p>
          <a:p>
            <a:pPr lvl="0"/>
            <a:endParaRPr lang="en-US" sz="2000" dirty="0">
              <a:solidFill>
                <a:schemeClr val="tx2"/>
              </a:solidFill>
            </a:endParaRPr>
          </a:p>
        </p:txBody>
      </p:sp>
      <p:sp>
        <p:nvSpPr>
          <p:cNvPr id="4" name="Rectangle 3">
            <a:extLst>
              <a:ext uri="{FF2B5EF4-FFF2-40B4-BE49-F238E27FC236}">
                <a16:creationId xmlns:a16="http://schemas.microsoft.com/office/drawing/2014/main" id="{D725C589-FF5A-4458-8BCB-3868A95C8E58}"/>
              </a:ext>
            </a:extLst>
          </p:cNvPr>
          <p:cNvSpPr/>
          <p:nvPr/>
        </p:nvSpPr>
        <p:spPr>
          <a:xfrm>
            <a:off x="6381270" y="6212402"/>
            <a:ext cx="2250937" cy="369332"/>
          </a:xfrm>
          <a:prstGeom prst="rect">
            <a:avLst/>
          </a:prstGeom>
        </p:spPr>
        <p:txBody>
          <a:bodyPr wrap="none">
            <a:spAutoFit/>
          </a:bodyPr>
          <a:lstStyle/>
          <a:p>
            <a:pPr lvl="0" algn="r"/>
            <a:r>
              <a:rPr lang="en-US" dirty="0">
                <a:solidFill>
                  <a:srgbClr val="FFDD00"/>
                </a:solidFill>
              </a:rPr>
              <a:t>Self-score: ______ /6</a:t>
            </a:r>
          </a:p>
        </p:txBody>
      </p:sp>
    </p:spTree>
    <p:extLst>
      <p:ext uri="{BB962C8B-B14F-4D97-AF65-F5344CB8AC3E}">
        <p14:creationId xmlns:p14="http://schemas.microsoft.com/office/powerpoint/2010/main" val="4283342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79646"/>
            <a:ext cx="5655330" cy="638407"/>
          </a:xfrm>
          <a:noFill/>
        </p:spPr>
        <p:txBody>
          <a:bodyPr>
            <a:normAutofit/>
          </a:bodyPr>
          <a:lstStyle/>
          <a:p>
            <a:pPr algn="ctr" eaLnBrk="1" hangingPunct="1"/>
            <a:r>
              <a:rPr lang="en-US" sz="2700" dirty="0">
                <a:solidFill>
                  <a:schemeClr val="tx2"/>
                </a:solidFill>
              </a:rPr>
              <a:t>Retrieval Practice: Lesson 19</a:t>
            </a:r>
          </a:p>
        </p:txBody>
      </p:sp>
      <p:sp>
        <p:nvSpPr>
          <p:cNvPr id="3" name="TextBox 2">
            <a:extLst>
              <a:ext uri="{FF2B5EF4-FFF2-40B4-BE49-F238E27FC236}">
                <a16:creationId xmlns:a16="http://schemas.microsoft.com/office/drawing/2014/main" id="{00613E7B-F47E-4E01-ABFE-D8A55D67CFE2}"/>
              </a:ext>
            </a:extLst>
          </p:cNvPr>
          <p:cNvSpPr txBox="1"/>
          <p:nvPr/>
        </p:nvSpPr>
        <p:spPr>
          <a:xfrm>
            <a:off x="-1" y="818053"/>
            <a:ext cx="9013371" cy="5663089"/>
          </a:xfrm>
          <a:prstGeom prst="rect">
            <a:avLst/>
          </a:prstGeom>
          <a:noFill/>
        </p:spPr>
        <p:txBody>
          <a:bodyPr wrap="square" rtlCol="0">
            <a:spAutoFit/>
          </a:bodyPr>
          <a:lstStyle/>
          <a:p>
            <a:pPr marL="457200" lvl="0" indent="-457200">
              <a:buFont typeface="+mj-lt"/>
              <a:buAutoNum type="arabicPeriod"/>
            </a:pPr>
            <a:r>
              <a:rPr lang="en-US" dirty="0">
                <a:solidFill>
                  <a:schemeClr val="bg1"/>
                </a:solidFill>
              </a:rPr>
              <a:t>The animals recently won the Battle of the Windmill though they suffered significant losses. What does this conflict represent </a:t>
            </a:r>
            <a:r>
              <a:rPr lang="en-US" b="1" dirty="0">
                <a:solidFill>
                  <a:srgbClr val="00B0F0"/>
                </a:solidFill>
              </a:rPr>
              <a:t>allegorically</a:t>
            </a:r>
            <a:r>
              <a:rPr lang="en-US" dirty="0">
                <a:solidFill>
                  <a:schemeClr val="bg1"/>
                </a:solidFill>
              </a:rPr>
              <a:t>?</a:t>
            </a:r>
            <a:br>
              <a:rPr lang="en-US" dirty="0">
                <a:solidFill>
                  <a:schemeClr val="bg1"/>
                </a:solidFill>
              </a:rPr>
            </a:br>
            <a:endParaRPr lang="en-US" dirty="0">
              <a:solidFill>
                <a:schemeClr val="bg1"/>
              </a:solidFill>
            </a:endParaRPr>
          </a:p>
          <a:p>
            <a:pPr marL="457200" lvl="0" indent="-457200">
              <a:buFont typeface="+mj-lt"/>
              <a:buAutoNum type="arabicPeriod"/>
            </a:pPr>
            <a:r>
              <a:rPr lang="en-US" dirty="0">
                <a:solidFill>
                  <a:schemeClr val="bg1"/>
                </a:solidFill>
              </a:rPr>
              <a:t>Consider the following : </a:t>
            </a:r>
            <a:r>
              <a:rPr lang="en-US" i="1" dirty="0">
                <a:solidFill>
                  <a:schemeClr val="bg1"/>
                </a:solidFill>
              </a:rPr>
              <a:t>They knew that life nowadays was harsh and bare, that they were often hungry and cold, and that they were usually working when they were not asleep. But doubtless it had been worse in the old days. They were glad to believe so.</a:t>
            </a:r>
            <a:endParaRPr lang="en-US" dirty="0">
              <a:solidFill>
                <a:schemeClr val="bg1"/>
              </a:solidFill>
            </a:endParaRPr>
          </a:p>
          <a:p>
            <a:pPr marL="914400" lvl="1" indent="-457200">
              <a:buFont typeface="+mj-lt"/>
              <a:buAutoNum type="alphaLcPeriod"/>
            </a:pPr>
            <a:r>
              <a:rPr lang="en-US" dirty="0">
                <a:solidFill>
                  <a:schemeClr val="bg1"/>
                </a:solidFill>
              </a:rPr>
              <a:t>How does this line demonstrate the </a:t>
            </a:r>
            <a:r>
              <a:rPr lang="en-US" b="1" dirty="0">
                <a:solidFill>
                  <a:srgbClr val="00B0F0"/>
                </a:solidFill>
              </a:rPr>
              <a:t>village</a:t>
            </a:r>
            <a:r>
              <a:rPr lang="en-US" b="1" dirty="0">
                <a:solidFill>
                  <a:schemeClr val="bg1"/>
                </a:solidFill>
              </a:rPr>
              <a:t> </a:t>
            </a:r>
            <a:r>
              <a:rPr lang="en-US" b="1" dirty="0">
                <a:solidFill>
                  <a:srgbClr val="00B0F0"/>
                </a:solidFill>
              </a:rPr>
              <a:t>voice</a:t>
            </a:r>
            <a:r>
              <a:rPr lang="en-US" dirty="0">
                <a:solidFill>
                  <a:schemeClr val="bg1"/>
                </a:solidFill>
              </a:rPr>
              <a:t>?</a:t>
            </a:r>
            <a:br>
              <a:rPr lang="en-US" dirty="0">
                <a:solidFill>
                  <a:schemeClr val="bg1"/>
                </a:solidFill>
              </a:rPr>
            </a:br>
            <a:endParaRPr lang="en-US" dirty="0">
              <a:solidFill>
                <a:schemeClr val="bg1"/>
              </a:solidFill>
            </a:endParaRPr>
          </a:p>
          <a:p>
            <a:pPr marL="914400" lvl="1" indent="-457200">
              <a:buFont typeface="+mj-lt"/>
              <a:buAutoNum type="alphaLcPeriod"/>
            </a:pPr>
            <a:r>
              <a:rPr lang="en-US" dirty="0">
                <a:solidFill>
                  <a:schemeClr val="bg1"/>
                </a:solidFill>
              </a:rPr>
              <a:t>How does this line demonstrate </a:t>
            </a:r>
            <a:r>
              <a:rPr lang="en-US" b="1" dirty="0">
                <a:solidFill>
                  <a:srgbClr val="00B0F0"/>
                </a:solidFill>
              </a:rPr>
              <a:t>false</a:t>
            </a:r>
            <a:r>
              <a:rPr lang="en-US" b="1" dirty="0">
                <a:solidFill>
                  <a:schemeClr val="bg1"/>
                </a:solidFill>
              </a:rPr>
              <a:t> </a:t>
            </a:r>
            <a:r>
              <a:rPr lang="en-US" b="1" dirty="0">
                <a:solidFill>
                  <a:srgbClr val="00B0F0"/>
                </a:solidFill>
              </a:rPr>
              <a:t>memory</a:t>
            </a:r>
            <a:r>
              <a:rPr lang="en-US" dirty="0">
                <a:solidFill>
                  <a:schemeClr val="bg1"/>
                </a:solidFill>
              </a:rPr>
              <a:t>?</a:t>
            </a:r>
            <a:br>
              <a:rPr lang="en-US" dirty="0">
                <a:solidFill>
                  <a:schemeClr val="bg1"/>
                </a:solidFill>
              </a:rPr>
            </a:br>
            <a:endParaRPr lang="en-US" dirty="0">
              <a:solidFill>
                <a:schemeClr val="bg1"/>
              </a:solidFill>
            </a:endParaRPr>
          </a:p>
          <a:p>
            <a:pPr marL="457200" lvl="0" indent="-457200">
              <a:buFont typeface="+mj-lt"/>
              <a:buAutoNum type="arabicPeriod"/>
            </a:pPr>
            <a:r>
              <a:rPr lang="en-US" dirty="0">
                <a:solidFill>
                  <a:schemeClr val="bg1"/>
                </a:solidFill>
              </a:rPr>
              <a:t>Define </a:t>
            </a:r>
            <a:r>
              <a:rPr lang="en-US" b="1" dirty="0">
                <a:solidFill>
                  <a:srgbClr val="00B0F0"/>
                </a:solidFill>
              </a:rPr>
              <a:t>equivocation</a:t>
            </a:r>
            <a:r>
              <a:rPr lang="en-US" b="1" dirty="0">
                <a:solidFill>
                  <a:schemeClr val="bg1"/>
                </a:solidFill>
              </a:rPr>
              <a:t> </a:t>
            </a:r>
            <a:r>
              <a:rPr lang="en-US" dirty="0">
                <a:solidFill>
                  <a:schemeClr val="bg1"/>
                </a:solidFill>
              </a:rPr>
              <a:t>and explain why it is considered an element of </a:t>
            </a:r>
            <a:r>
              <a:rPr lang="en-US" b="1" dirty="0">
                <a:solidFill>
                  <a:srgbClr val="00B0F0"/>
                </a:solidFill>
              </a:rPr>
              <a:t>propaganda</a:t>
            </a:r>
            <a:r>
              <a:rPr lang="en-US" b="1" dirty="0">
                <a:solidFill>
                  <a:schemeClr val="bg1"/>
                </a:solidFill>
              </a:rPr>
              <a:t>. </a:t>
            </a:r>
            <a:endParaRPr lang="en-US" dirty="0">
              <a:solidFill>
                <a:schemeClr val="bg1"/>
              </a:solidFill>
            </a:endParaRPr>
          </a:p>
          <a:p>
            <a:pPr marL="457200" indent="-457200">
              <a:buFont typeface="+mj-lt"/>
              <a:buAutoNum type="arabicPeriod"/>
            </a:pPr>
            <a:endParaRPr lang="en-US" dirty="0">
              <a:solidFill>
                <a:schemeClr val="bg1"/>
              </a:solidFill>
            </a:endParaRPr>
          </a:p>
          <a:p>
            <a:pPr marL="457200" lvl="0" indent="-457200">
              <a:buFont typeface="+mj-lt"/>
              <a:buAutoNum type="arabicPeriod"/>
            </a:pPr>
            <a:r>
              <a:rPr lang="en-US" dirty="0">
                <a:solidFill>
                  <a:schemeClr val="bg1"/>
                </a:solidFill>
              </a:rPr>
              <a:t>A classmate says, “Old Major passed away” instead of “Old Major died.” Explain how this is an example of a </a:t>
            </a:r>
            <a:r>
              <a:rPr lang="en-US" b="1" dirty="0">
                <a:solidFill>
                  <a:srgbClr val="00B0F0"/>
                </a:solidFill>
              </a:rPr>
              <a:t>euphemism</a:t>
            </a:r>
            <a:r>
              <a:rPr lang="en-US" b="1" dirty="0">
                <a:solidFill>
                  <a:schemeClr val="bg1"/>
                </a:solidFill>
              </a:rPr>
              <a:t>. </a:t>
            </a:r>
            <a:endParaRPr lang="en-US" dirty="0">
              <a:solidFill>
                <a:schemeClr val="bg1"/>
              </a:solidFill>
            </a:endParaRPr>
          </a:p>
          <a:p>
            <a:pPr marL="457200" indent="-457200">
              <a:buFont typeface="+mj-lt"/>
              <a:buAutoNum type="arabicPeriod"/>
            </a:pPr>
            <a:endParaRPr lang="en-US" dirty="0">
              <a:solidFill>
                <a:schemeClr val="bg1"/>
              </a:solidFill>
            </a:endParaRPr>
          </a:p>
          <a:p>
            <a:pPr marL="457200" lvl="0" indent="-457200">
              <a:buFont typeface="+mj-lt"/>
              <a:buAutoNum type="arabicPeriod"/>
            </a:pPr>
            <a:r>
              <a:rPr lang="en-US" dirty="0">
                <a:solidFill>
                  <a:schemeClr val="bg1"/>
                </a:solidFill>
              </a:rPr>
              <a:t>Define </a:t>
            </a:r>
            <a:r>
              <a:rPr lang="en-US" b="1" dirty="0">
                <a:solidFill>
                  <a:srgbClr val="00B0F0"/>
                </a:solidFill>
              </a:rPr>
              <a:t>hypocrisy</a:t>
            </a:r>
            <a:r>
              <a:rPr lang="en-US" b="1" dirty="0">
                <a:solidFill>
                  <a:schemeClr val="bg1"/>
                </a:solidFill>
              </a:rPr>
              <a:t> </a:t>
            </a:r>
            <a:r>
              <a:rPr lang="en-US" dirty="0">
                <a:solidFill>
                  <a:schemeClr val="bg1"/>
                </a:solidFill>
              </a:rPr>
              <a:t>and provide a real-world example. </a:t>
            </a:r>
          </a:p>
          <a:p>
            <a:pPr marL="457200" lvl="0" indent="-457200">
              <a:buFont typeface="+mj-lt"/>
              <a:buAutoNum type="arabicPeriod"/>
            </a:pPr>
            <a:endParaRPr lang="en-US" dirty="0">
              <a:solidFill>
                <a:schemeClr val="bg1"/>
              </a:solidFill>
            </a:endParaRPr>
          </a:p>
          <a:p>
            <a:pPr marL="457200" lvl="0" indent="-457200">
              <a:buFont typeface="+mj-lt"/>
              <a:buAutoNum type="arabicPeriod"/>
            </a:pPr>
            <a:r>
              <a:rPr lang="en-US" dirty="0">
                <a:solidFill>
                  <a:schemeClr val="bg1"/>
                </a:solidFill>
              </a:rPr>
              <a:t>Think of two things, other than speeches, that </a:t>
            </a:r>
            <a:r>
              <a:rPr lang="en-US" b="1" dirty="0">
                <a:solidFill>
                  <a:schemeClr val="tx2"/>
                </a:solidFill>
              </a:rPr>
              <a:t>tyrannical</a:t>
            </a:r>
            <a:r>
              <a:rPr lang="en-US" b="1" dirty="0">
                <a:solidFill>
                  <a:schemeClr val="bg1"/>
                </a:solidFill>
              </a:rPr>
              <a:t> </a:t>
            </a:r>
          </a:p>
          <a:p>
            <a:pPr lvl="0"/>
            <a:r>
              <a:rPr lang="en-US" dirty="0">
                <a:solidFill>
                  <a:schemeClr val="bg1"/>
                </a:solidFill>
              </a:rPr>
              <a:t>        governments can use as </a:t>
            </a:r>
            <a:r>
              <a:rPr lang="en-US" b="1" dirty="0">
                <a:solidFill>
                  <a:srgbClr val="00B0F0"/>
                </a:solidFill>
              </a:rPr>
              <a:t>propaganda</a:t>
            </a:r>
            <a:r>
              <a:rPr lang="en-US" dirty="0">
                <a:solidFill>
                  <a:schemeClr val="bg1"/>
                </a:solidFill>
              </a:rPr>
              <a:t>. </a:t>
            </a:r>
          </a:p>
          <a:p>
            <a:pPr lvl="0"/>
            <a:endParaRPr lang="en-US" sz="2000" dirty="0">
              <a:solidFill>
                <a:schemeClr val="bg1"/>
              </a:solidFill>
            </a:endParaRPr>
          </a:p>
        </p:txBody>
      </p:sp>
      <p:sp>
        <p:nvSpPr>
          <p:cNvPr id="4" name="Explosion: 8 Points 3">
            <a:extLst>
              <a:ext uri="{FF2B5EF4-FFF2-40B4-BE49-F238E27FC236}">
                <a16:creationId xmlns:a16="http://schemas.microsoft.com/office/drawing/2014/main" id="{30E73C4E-797C-4C58-824B-E2B879501068}"/>
              </a:ext>
            </a:extLst>
          </p:cNvPr>
          <p:cNvSpPr/>
          <p:nvPr/>
        </p:nvSpPr>
        <p:spPr>
          <a:xfrm>
            <a:off x="6265768" y="4523014"/>
            <a:ext cx="2481941" cy="1796112"/>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4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451982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8" y="194060"/>
            <a:ext cx="5655330" cy="836525"/>
          </a:xfrm>
          <a:noFill/>
        </p:spPr>
        <p:txBody>
          <a:bodyPr>
            <a:normAutofit fontScale="90000"/>
          </a:bodyPr>
          <a:lstStyle/>
          <a:p>
            <a:pPr algn="ctr" eaLnBrk="1" hangingPunct="1"/>
            <a:r>
              <a:rPr lang="en-US" sz="2700" dirty="0">
                <a:solidFill>
                  <a:schemeClr val="tx2"/>
                </a:solidFill>
              </a:rPr>
              <a:t>Retrieval Practice Answers: Lesson 19</a:t>
            </a:r>
            <a:br>
              <a:rPr lang="en-US" sz="2700" dirty="0">
                <a:solidFill>
                  <a:schemeClr val="tx2"/>
                </a:solidFill>
              </a:rPr>
            </a:b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62802" y="1074509"/>
            <a:ext cx="9081198" cy="4708981"/>
          </a:xfrm>
          <a:prstGeom prst="rect">
            <a:avLst/>
          </a:prstGeom>
          <a:noFill/>
        </p:spPr>
        <p:txBody>
          <a:bodyPr wrap="square" rtlCol="0">
            <a:spAutoFit/>
          </a:bodyPr>
          <a:lstStyle/>
          <a:p>
            <a:pPr marL="457200" lvl="0" indent="-457200">
              <a:buAutoNum type="arabicPeriod"/>
            </a:pPr>
            <a:r>
              <a:rPr lang="en-US" sz="2000" dirty="0">
                <a:solidFill>
                  <a:schemeClr val="bg1"/>
                </a:solidFill>
              </a:rPr>
              <a:t>The Battle of the Windmill represents </a:t>
            </a:r>
            <a:r>
              <a:rPr lang="en-US" sz="2000" dirty="0">
                <a:solidFill>
                  <a:schemeClr val="tx2"/>
                </a:solidFill>
              </a:rPr>
              <a:t>World War II.</a:t>
            </a:r>
          </a:p>
          <a:p>
            <a:pPr marL="457200" lvl="0" indent="-457200">
              <a:buAutoNum type="arabicPeriod"/>
            </a:pPr>
            <a:endParaRPr lang="en-US" sz="2000" dirty="0">
              <a:solidFill>
                <a:schemeClr val="tx2"/>
              </a:solidFill>
            </a:endParaRPr>
          </a:p>
          <a:p>
            <a:pPr marL="457200" lvl="0" indent="-457200">
              <a:buAutoNum type="arabicPeriod"/>
            </a:pPr>
            <a:r>
              <a:rPr lang="en-US" sz="2000" dirty="0">
                <a:solidFill>
                  <a:schemeClr val="bg1"/>
                </a:solidFill>
              </a:rPr>
              <a:t>a</a:t>
            </a:r>
            <a:r>
              <a:rPr lang="en-US" sz="2000" dirty="0">
                <a:solidFill>
                  <a:schemeClr val="tx2"/>
                </a:solidFill>
              </a:rPr>
              <a:t>. </a:t>
            </a:r>
            <a:r>
              <a:rPr lang="en-US" sz="2000" dirty="0">
                <a:solidFill>
                  <a:schemeClr val="bg1"/>
                </a:solidFill>
              </a:rPr>
              <a:t>This represents the </a:t>
            </a:r>
            <a:r>
              <a:rPr lang="en-US" sz="2000" dirty="0">
                <a:solidFill>
                  <a:srgbClr val="00B0F0"/>
                </a:solidFill>
              </a:rPr>
              <a:t>village voice </a:t>
            </a:r>
            <a:r>
              <a:rPr lang="en-US" sz="2000" dirty="0">
                <a:solidFill>
                  <a:schemeClr val="bg1"/>
                </a:solidFill>
              </a:rPr>
              <a:t>because the narrator appears to be giving a collective perspective but the reader is aware of a different, truer perspective.</a:t>
            </a:r>
          </a:p>
          <a:p>
            <a:pPr marL="457200" lvl="0" indent="-457200">
              <a:buAutoNum type="arabicPeriod"/>
            </a:pPr>
            <a:endParaRPr lang="en-US" sz="2000" dirty="0">
              <a:solidFill>
                <a:schemeClr val="tx2"/>
              </a:solidFill>
            </a:endParaRPr>
          </a:p>
          <a:p>
            <a:pPr marL="914400" lvl="1" indent="-457200">
              <a:buAutoNum type="alphaLcPeriod" startAt="2"/>
            </a:pPr>
            <a:r>
              <a:rPr lang="en-US" sz="2000" dirty="0">
                <a:solidFill>
                  <a:schemeClr val="bg1"/>
                </a:solidFill>
              </a:rPr>
              <a:t>This represents </a:t>
            </a:r>
            <a:r>
              <a:rPr lang="en-US" sz="2000" dirty="0">
                <a:solidFill>
                  <a:srgbClr val="00B0F0"/>
                </a:solidFill>
              </a:rPr>
              <a:t>false memory </a:t>
            </a:r>
            <a:r>
              <a:rPr lang="en-US" sz="2000" dirty="0">
                <a:solidFill>
                  <a:schemeClr val="bg1"/>
                </a:solidFill>
              </a:rPr>
              <a:t>because it was not worse in the old days, and the animals are only “believing” that it was.</a:t>
            </a:r>
          </a:p>
          <a:p>
            <a:pPr marL="457200" lvl="0" indent="-457200">
              <a:buAutoNum type="alphaLcPeriod" startAt="2"/>
            </a:pPr>
            <a:endParaRPr lang="en-US" sz="2000" dirty="0">
              <a:solidFill>
                <a:schemeClr val="tx2"/>
              </a:solidFill>
            </a:endParaRPr>
          </a:p>
          <a:p>
            <a:pPr marL="457200" lvl="0" indent="-457200">
              <a:buAutoNum type="arabicPeriod" startAt="3"/>
            </a:pPr>
            <a:r>
              <a:rPr lang="en-US" sz="2000" dirty="0">
                <a:solidFill>
                  <a:srgbClr val="00B0F0"/>
                </a:solidFill>
              </a:rPr>
              <a:t>Equivocation</a:t>
            </a:r>
            <a:r>
              <a:rPr lang="en-US" sz="2000" dirty="0">
                <a:solidFill>
                  <a:schemeClr val="tx2"/>
                </a:solidFill>
              </a:rPr>
              <a:t> </a:t>
            </a:r>
            <a:r>
              <a:rPr lang="en-US" sz="2000" dirty="0">
                <a:solidFill>
                  <a:schemeClr val="bg1"/>
                </a:solidFill>
              </a:rPr>
              <a:t>is using </a:t>
            </a:r>
            <a:r>
              <a:rPr lang="en-US" sz="2000" dirty="0">
                <a:solidFill>
                  <a:schemeClr val="tx2"/>
                </a:solidFill>
              </a:rPr>
              <a:t>language to deliberately confuse readers </a:t>
            </a:r>
            <a:r>
              <a:rPr lang="en-US" sz="2000" dirty="0">
                <a:solidFill>
                  <a:schemeClr val="bg1"/>
                </a:solidFill>
              </a:rPr>
              <a:t>and it is an </a:t>
            </a:r>
          </a:p>
          <a:p>
            <a:pPr lvl="0"/>
            <a:r>
              <a:rPr lang="en-US" sz="2000" dirty="0">
                <a:solidFill>
                  <a:schemeClr val="bg1"/>
                </a:solidFill>
              </a:rPr>
              <a:t>       element of </a:t>
            </a:r>
            <a:r>
              <a:rPr lang="en-US" sz="2000" dirty="0">
                <a:solidFill>
                  <a:srgbClr val="00B0F0"/>
                </a:solidFill>
              </a:rPr>
              <a:t>propaganda</a:t>
            </a:r>
            <a:r>
              <a:rPr lang="en-US" sz="2000" dirty="0">
                <a:solidFill>
                  <a:schemeClr val="tx2"/>
                </a:solidFill>
              </a:rPr>
              <a:t> </a:t>
            </a:r>
            <a:r>
              <a:rPr lang="en-US" sz="2000" dirty="0">
                <a:solidFill>
                  <a:schemeClr val="bg1"/>
                </a:solidFill>
              </a:rPr>
              <a:t>since propaganda relies on </a:t>
            </a:r>
            <a:r>
              <a:rPr lang="en-US" sz="2000" dirty="0">
                <a:solidFill>
                  <a:schemeClr val="tx2"/>
                </a:solidFill>
              </a:rPr>
              <a:t>misleading language in </a:t>
            </a:r>
          </a:p>
          <a:p>
            <a:pPr lvl="0"/>
            <a:r>
              <a:rPr lang="en-US" sz="2000" dirty="0">
                <a:solidFill>
                  <a:schemeClr val="tx2"/>
                </a:solidFill>
              </a:rPr>
              <a:t>       order to publicize your point of view.</a:t>
            </a:r>
          </a:p>
          <a:p>
            <a:pPr lvl="0"/>
            <a:endParaRPr lang="en-US" sz="2000" dirty="0">
              <a:solidFill>
                <a:schemeClr val="tx2"/>
              </a:solidFill>
            </a:endParaRPr>
          </a:p>
          <a:p>
            <a:pPr marL="457200" lvl="0" indent="-457200">
              <a:buAutoNum type="arabicPeriod" startAt="4"/>
            </a:pPr>
            <a:r>
              <a:rPr lang="en-US" sz="2000" dirty="0">
                <a:solidFill>
                  <a:schemeClr val="bg1"/>
                </a:solidFill>
              </a:rPr>
              <a:t>A</a:t>
            </a:r>
            <a:r>
              <a:rPr lang="en-US" sz="2000" dirty="0">
                <a:solidFill>
                  <a:schemeClr val="tx2"/>
                </a:solidFill>
              </a:rPr>
              <a:t> </a:t>
            </a:r>
            <a:r>
              <a:rPr lang="en-US" sz="2000" dirty="0">
                <a:solidFill>
                  <a:srgbClr val="00B0F0"/>
                </a:solidFill>
              </a:rPr>
              <a:t>euphemism</a:t>
            </a:r>
            <a:r>
              <a:rPr lang="en-US" sz="2000" dirty="0">
                <a:solidFill>
                  <a:schemeClr val="tx2"/>
                </a:solidFill>
              </a:rPr>
              <a:t> names something harsh in a gentle way. </a:t>
            </a:r>
            <a:r>
              <a:rPr lang="en-US" sz="2000" dirty="0">
                <a:solidFill>
                  <a:schemeClr val="bg1"/>
                </a:solidFill>
              </a:rPr>
              <a:t>“Passed away” avoids </a:t>
            </a:r>
          </a:p>
          <a:p>
            <a:pPr lvl="0"/>
            <a:r>
              <a:rPr lang="en-US" sz="2000" dirty="0">
                <a:solidFill>
                  <a:schemeClr val="bg1"/>
                </a:solidFill>
              </a:rPr>
              <a:t>       the harsher reality of “died.”</a:t>
            </a:r>
          </a:p>
          <a:p>
            <a:pPr lvl="0"/>
            <a:endParaRPr lang="en-US" sz="2000" dirty="0">
              <a:solidFill>
                <a:schemeClr val="tx2"/>
              </a:solidFill>
            </a:endParaRPr>
          </a:p>
        </p:txBody>
      </p:sp>
    </p:spTree>
    <p:extLst>
      <p:ext uri="{BB962C8B-B14F-4D97-AF65-F5344CB8AC3E}">
        <p14:creationId xmlns:p14="http://schemas.microsoft.com/office/powerpoint/2010/main" val="384469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8" y="194060"/>
            <a:ext cx="5655330" cy="836525"/>
          </a:xfrm>
          <a:noFill/>
        </p:spPr>
        <p:txBody>
          <a:bodyPr>
            <a:normAutofit fontScale="90000"/>
          </a:bodyPr>
          <a:lstStyle/>
          <a:p>
            <a:pPr algn="ctr" eaLnBrk="1" hangingPunct="1"/>
            <a:r>
              <a:rPr lang="en-US" sz="2700" dirty="0">
                <a:solidFill>
                  <a:schemeClr val="tx2"/>
                </a:solidFill>
              </a:rPr>
              <a:t>Retrieval Practice Answers: Lesson 19</a:t>
            </a:r>
            <a:br>
              <a:rPr lang="en-US" sz="2700" dirty="0">
                <a:solidFill>
                  <a:schemeClr val="tx2"/>
                </a:solidFill>
              </a:rPr>
            </a:br>
            <a:r>
              <a:rPr lang="en-US" sz="2700" dirty="0">
                <a:solidFill>
                  <a:schemeClr val="tx2"/>
                </a:solidFill>
              </a:rPr>
              <a:t>(continued)</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0" y="1110970"/>
            <a:ext cx="9081198" cy="2246769"/>
          </a:xfrm>
          <a:prstGeom prst="rect">
            <a:avLst/>
          </a:prstGeom>
          <a:noFill/>
        </p:spPr>
        <p:txBody>
          <a:bodyPr wrap="square" rtlCol="0">
            <a:spAutoFit/>
          </a:bodyPr>
          <a:lstStyle/>
          <a:p>
            <a:pPr lvl="0"/>
            <a:endParaRPr lang="en-US" sz="2000" dirty="0">
              <a:solidFill>
                <a:schemeClr val="tx2"/>
              </a:solidFill>
            </a:endParaRPr>
          </a:p>
          <a:p>
            <a:pPr marL="457200" lvl="0" indent="-457200">
              <a:buAutoNum type="arabicPeriod" startAt="5"/>
            </a:pPr>
            <a:r>
              <a:rPr lang="en-US" sz="2000" dirty="0">
                <a:solidFill>
                  <a:srgbClr val="00B0F0"/>
                </a:solidFill>
              </a:rPr>
              <a:t>Hypocrisy</a:t>
            </a:r>
            <a:r>
              <a:rPr lang="en-US" sz="2000" dirty="0">
                <a:solidFill>
                  <a:schemeClr val="tx2"/>
                </a:solidFill>
              </a:rPr>
              <a:t> </a:t>
            </a:r>
            <a:r>
              <a:rPr lang="en-US" sz="2000" dirty="0">
                <a:solidFill>
                  <a:schemeClr val="bg1"/>
                </a:solidFill>
              </a:rPr>
              <a:t>is </a:t>
            </a:r>
            <a:r>
              <a:rPr lang="en-US" sz="2000" dirty="0">
                <a:solidFill>
                  <a:schemeClr val="tx2"/>
                </a:solidFill>
              </a:rPr>
              <a:t>falsely claiming the appearance of goodness while actually being </a:t>
            </a:r>
          </a:p>
          <a:p>
            <a:pPr lvl="0"/>
            <a:r>
              <a:rPr lang="en-US" sz="2000" dirty="0">
                <a:solidFill>
                  <a:schemeClr val="tx2"/>
                </a:solidFill>
              </a:rPr>
              <a:t>       the opposite. </a:t>
            </a:r>
            <a:r>
              <a:rPr lang="en-US" sz="2000" dirty="0">
                <a:solidFill>
                  <a:srgbClr val="00B0F0"/>
                </a:solidFill>
              </a:rPr>
              <a:t>Hypocrisy</a:t>
            </a:r>
            <a:r>
              <a:rPr lang="en-US" sz="2000" dirty="0">
                <a:solidFill>
                  <a:schemeClr val="bg1"/>
                </a:solidFill>
              </a:rPr>
              <a:t> appears when &lt;</a:t>
            </a:r>
            <a:r>
              <a:rPr lang="en-US" sz="2000" dirty="0">
                <a:solidFill>
                  <a:srgbClr val="FF0000"/>
                </a:solidFill>
              </a:rPr>
              <a:t>insert answer here</a:t>
            </a:r>
            <a:r>
              <a:rPr lang="en-US" sz="2000" dirty="0">
                <a:solidFill>
                  <a:schemeClr val="bg1"/>
                </a:solidFill>
              </a:rPr>
              <a:t>&gt;.</a:t>
            </a:r>
          </a:p>
          <a:p>
            <a:pPr lvl="0"/>
            <a:endParaRPr lang="en-US" sz="2000" dirty="0">
              <a:solidFill>
                <a:schemeClr val="bg1"/>
              </a:solidFill>
            </a:endParaRPr>
          </a:p>
          <a:p>
            <a:pPr lvl="0"/>
            <a:r>
              <a:rPr lang="en-US" sz="2000" dirty="0">
                <a:solidFill>
                  <a:schemeClr val="bg1"/>
                </a:solidFill>
              </a:rPr>
              <a:t>6.   </a:t>
            </a:r>
            <a:r>
              <a:rPr lang="en-US" sz="2000" dirty="0">
                <a:solidFill>
                  <a:schemeClr val="tx2"/>
                </a:solidFill>
              </a:rPr>
              <a:t>Tyrannical</a:t>
            </a:r>
            <a:r>
              <a:rPr lang="en-US" sz="2000" dirty="0">
                <a:solidFill>
                  <a:schemeClr val="bg1"/>
                </a:solidFill>
              </a:rPr>
              <a:t> governments can use </a:t>
            </a:r>
            <a:r>
              <a:rPr lang="en-US" sz="2000" dirty="0">
                <a:solidFill>
                  <a:schemeClr val="tx2"/>
                </a:solidFill>
              </a:rPr>
              <a:t>images</a:t>
            </a:r>
            <a:r>
              <a:rPr lang="en-US" sz="2000" dirty="0">
                <a:solidFill>
                  <a:schemeClr val="bg1"/>
                </a:solidFill>
              </a:rPr>
              <a:t> and </a:t>
            </a:r>
            <a:r>
              <a:rPr lang="en-US" sz="2000" dirty="0">
                <a:solidFill>
                  <a:schemeClr val="tx2"/>
                </a:solidFill>
              </a:rPr>
              <a:t>music</a:t>
            </a:r>
            <a:r>
              <a:rPr lang="en-US" sz="2000" dirty="0">
                <a:solidFill>
                  <a:schemeClr val="bg1"/>
                </a:solidFill>
              </a:rPr>
              <a:t> as </a:t>
            </a:r>
            <a:r>
              <a:rPr lang="en-US" sz="2000" dirty="0">
                <a:solidFill>
                  <a:srgbClr val="00B0F0"/>
                </a:solidFill>
              </a:rPr>
              <a:t>propaganda</a:t>
            </a:r>
            <a:r>
              <a:rPr lang="en-US" sz="2000" dirty="0">
                <a:solidFill>
                  <a:schemeClr val="bg1"/>
                </a:solidFill>
              </a:rPr>
              <a:t>.</a:t>
            </a:r>
          </a:p>
          <a:p>
            <a:pPr lvl="0"/>
            <a:endParaRPr lang="en-US" sz="2000" dirty="0">
              <a:solidFill>
                <a:schemeClr val="bg1"/>
              </a:solidFill>
            </a:endParaRPr>
          </a:p>
          <a:p>
            <a:pPr lvl="0"/>
            <a:endParaRPr lang="en-US" sz="2000" dirty="0">
              <a:solidFill>
                <a:schemeClr val="tx2"/>
              </a:solidFill>
            </a:endParaRPr>
          </a:p>
        </p:txBody>
      </p:sp>
      <p:sp>
        <p:nvSpPr>
          <p:cNvPr id="4" name="Rectangle 3">
            <a:extLst>
              <a:ext uri="{FF2B5EF4-FFF2-40B4-BE49-F238E27FC236}">
                <a16:creationId xmlns:a16="http://schemas.microsoft.com/office/drawing/2014/main" id="{D725C589-FF5A-4458-8BCB-3868A95C8E58}"/>
              </a:ext>
            </a:extLst>
          </p:cNvPr>
          <p:cNvSpPr/>
          <p:nvPr/>
        </p:nvSpPr>
        <p:spPr>
          <a:xfrm>
            <a:off x="6038370" y="3500262"/>
            <a:ext cx="2250937" cy="369332"/>
          </a:xfrm>
          <a:prstGeom prst="rect">
            <a:avLst/>
          </a:prstGeom>
        </p:spPr>
        <p:txBody>
          <a:bodyPr wrap="none">
            <a:spAutoFit/>
          </a:bodyPr>
          <a:lstStyle/>
          <a:p>
            <a:pPr lvl="0" algn="r"/>
            <a:r>
              <a:rPr lang="en-US" dirty="0">
                <a:solidFill>
                  <a:srgbClr val="FFDD00"/>
                </a:solidFill>
              </a:rPr>
              <a:t>Self-score: ______ /6</a:t>
            </a:r>
          </a:p>
        </p:txBody>
      </p:sp>
    </p:spTree>
    <p:extLst>
      <p:ext uri="{BB962C8B-B14F-4D97-AF65-F5344CB8AC3E}">
        <p14:creationId xmlns:p14="http://schemas.microsoft.com/office/powerpoint/2010/main" val="58598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79646"/>
            <a:ext cx="5655330" cy="836525"/>
          </a:xfrm>
          <a:noFill/>
        </p:spPr>
        <p:txBody>
          <a:bodyPr>
            <a:normAutofit/>
          </a:bodyPr>
          <a:lstStyle/>
          <a:p>
            <a:pPr algn="ctr" eaLnBrk="1" hangingPunct="1"/>
            <a:r>
              <a:rPr lang="en-US" sz="2700" dirty="0">
                <a:solidFill>
                  <a:schemeClr val="tx2"/>
                </a:solidFill>
              </a:rPr>
              <a:t>Retrieval Practice: Lesson 22</a:t>
            </a:r>
          </a:p>
        </p:txBody>
      </p:sp>
      <p:sp>
        <p:nvSpPr>
          <p:cNvPr id="3" name="TextBox 2">
            <a:extLst>
              <a:ext uri="{FF2B5EF4-FFF2-40B4-BE49-F238E27FC236}">
                <a16:creationId xmlns:a16="http://schemas.microsoft.com/office/drawing/2014/main" id="{00613E7B-F47E-4E01-ABFE-D8A55D67CFE2}"/>
              </a:ext>
            </a:extLst>
          </p:cNvPr>
          <p:cNvSpPr txBox="1"/>
          <p:nvPr/>
        </p:nvSpPr>
        <p:spPr>
          <a:xfrm>
            <a:off x="179616" y="833619"/>
            <a:ext cx="8409214" cy="5647700"/>
          </a:xfrm>
          <a:prstGeom prst="rect">
            <a:avLst/>
          </a:prstGeom>
          <a:noFill/>
        </p:spPr>
        <p:txBody>
          <a:bodyPr wrap="square" rtlCol="0">
            <a:spAutoFit/>
          </a:bodyPr>
          <a:lstStyle/>
          <a:p>
            <a:pPr marL="457200" lvl="0" indent="-457200">
              <a:buFont typeface="+mj-lt"/>
              <a:buAutoNum type="arabicPeriod"/>
            </a:pPr>
            <a:r>
              <a:rPr lang="en-US" dirty="0">
                <a:solidFill>
                  <a:schemeClr val="bg1"/>
                </a:solidFill>
              </a:rPr>
              <a:t>Which of the following sentences from last night’s reading exhibits the </a:t>
            </a:r>
            <a:r>
              <a:rPr lang="en-US" dirty="0">
                <a:solidFill>
                  <a:srgbClr val="00B0F0"/>
                </a:solidFill>
              </a:rPr>
              <a:t>passive</a:t>
            </a:r>
            <a:r>
              <a:rPr lang="en-US" b="1" dirty="0">
                <a:solidFill>
                  <a:srgbClr val="00B0F0"/>
                </a:solidFill>
              </a:rPr>
              <a:t> </a:t>
            </a:r>
            <a:r>
              <a:rPr lang="en-US" dirty="0">
                <a:solidFill>
                  <a:srgbClr val="00B0F0"/>
                </a:solidFill>
              </a:rPr>
              <a:t>voice?</a:t>
            </a:r>
          </a:p>
          <a:p>
            <a:pPr marL="457200" lvl="0" indent="-457200">
              <a:buFont typeface="+mj-lt"/>
              <a:buAutoNum type="arabicPeriod"/>
            </a:pPr>
            <a:endParaRPr lang="en-US" dirty="0">
              <a:solidFill>
                <a:schemeClr val="bg1"/>
              </a:solidFill>
            </a:endParaRPr>
          </a:p>
          <a:p>
            <a:pPr marL="914400" lvl="1" indent="-457200">
              <a:buFont typeface="+mj-lt"/>
              <a:buAutoNum type="alphaLcPeriod"/>
            </a:pPr>
            <a:r>
              <a:rPr lang="en-US" i="1" dirty="0">
                <a:solidFill>
                  <a:schemeClr val="bg1"/>
                </a:solidFill>
              </a:rPr>
              <a:t>It had been felt that the existence of a farm owned and operated </a:t>
            </a:r>
          </a:p>
          <a:p>
            <a:pPr lvl="1"/>
            <a:r>
              <a:rPr lang="en-US" i="1" dirty="0">
                <a:solidFill>
                  <a:schemeClr val="bg1"/>
                </a:solidFill>
              </a:rPr>
              <a:t>        by pigs was somehow abnormal. </a:t>
            </a:r>
            <a:endParaRPr lang="en-US" dirty="0">
              <a:solidFill>
                <a:schemeClr val="bg1"/>
              </a:solidFill>
            </a:endParaRPr>
          </a:p>
          <a:p>
            <a:pPr marL="914400" lvl="1" indent="-457200">
              <a:buFont typeface="+mj-lt"/>
              <a:buAutoNum type="alphaLcPeriod"/>
            </a:pPr>
            <a:r>
              <a:rPr lang="en-US" i="1" dirty="0">
                <a:solidFill>
                  <a:schemeClr val="bg1"/>
                </a:solidFill>
              </a:rPr>
              <a:t>Too many farmers had assumed that on such a farm </a:t>
            </a:r>
          </a:p>
          <a:p>
            <a:pPr lvl="1"/>
            <a:r>
              <a:rPr lang="en-US" i="1" dirty="0">
                <a:solidFill>
                  <a:schemeClr val="bg1"/>
                </a:solidFill>
              </a:rPr>
              <a:t>        a spirit of indiscipline would prevail. </a:t>
            </a:r>
            <a:endParaRPr lang="en-US" dirty="0">
              <a:solidFill>
                <a:schemeClr val="bg1"/>
              </a:solidFill>
            </a:endParaRPr>
          </a:p>
          <a:p>
            <a:pPr marL="457200" indent="-457200">
              <a:buFont typeface="+mj-lt"/>
              <a:buAutoNum type="arabicPeriod"/>
            </a:pPr>
            <a:endParaRPr lang="en-US" dirty="0">
              <a:solidFill>
                <a:schemeClr val="bg1"/>
              </a:solidFill>
            </a:endParaRPr>
          </a:p>
          <a:p>
            <a:pPr marL="457200" lvl="0" indent="-457200">
              <a:buFont typeface="+mj-lt"/>
              <a:buAutoNum type="arabicPeriod"/>
            </a:pPr>
            <a:r>
              <a:rPr lang="en-US" dirty="0">
                <a:solidFill>
                  <a:schemeClr val="bg1"/>
                </a:solidFill>
              </a:rPr>
              <a:t>Which world leaders does </a:t>
            </a:r>
            <a:r>
              <a:rPr lang="en-US" dirty="0">
                <a:solidFill>
                  <a:srgbClr val="00B0F0"/>
                </a:solidFill>
              </a:rPr>
              <a:t>Pilkington</a:t>
            </a:r>
            <a:r>
              <a:rPr lang="en-US" b="1" dirty="0">
                <a:solidFill>
                  <a:schemeClr val="bg1"/>
                </a:solidFill>
              </a:rPr>
              <a:t> </a:t>
            </a:r>
            <a:r>
              <a:rPr lang="en-US" dirty="0">
                <a:solidFill>
                  <a:schemeClr val="bg1"/>
                </a:solidFill>
              </a:rPr>
              <a:t>represent </a:t>
            </a:r>
            <a:r>
              <a:rPr lang="en-US" dirty="0">
                <a:solidFill>
                  <a:srgbClr val="00B0F0"/>
                </a:solidFill>
              </a:rPr>
              <a:t>allegorically</a:t>
            </a:r>
            <a:r>
              <a:rPr lang="en-US" dirty="0">
                <a:solidFill>
                  <a:schemeClr val="bg1"/>
                </a:solidFill>
              </a:rPr>
              <a:t>?</a:t>
            </a:r>
            <a:br>
              <a:rPr lang="en-US" dirty="0">
                <a:solidFill>
                  <a:schemeClr val="bg1"/>
                </a:solidFill>
              </a:rPr>
            </a:br>
            <a:endParaRPr lang="en-US" dirty="0">
              <a:solidFill>
                <a:schemeClr val="bg1"/>
              </a:solidFill>
            </a:endParaRPr>
          </a:p>
          <a:p>
            <a:pPr marL="457200" lvl="0" indent="-457200">
              <a:buFont typeface="+mj-lt"/>
              <a:buAutoNum type="arabicPeriod"/>
            </a:pPr>
            <a:r>
              <a:rPr lang="en-US" dirty="0">
                <a:solidFill>
                  <a:schemeClr val="bg1"/>
                </a:solidFill>
              </a:rPr>
              <a:t>Define </a:t>
            </a:r>
            <a:r>
              <a:rPr lang="en-US" dirty="0">
                <a:solidFill>
                  <a:srgbClr val="00B0F0"/>
                </a:solidFill>
              </a:rPr>
              <a:t>capitalism</a:t>
            </a:r>
            <a:r>
              <a:rPr lang="en-US" b="1" dirty="0">
                <a:solidFill>
                  <a:schemeClr val="bg1"/>
                </a:solidFill>
              </a:rPr>
              <a:t> </a:t>
            </a:r>
            <a:r>
              <a:rPr lang="en-US" dirty="0">
                <a:solidFill>
                  <a:schemeClr val="bg1"/>
                </a:solidFill>
              </a:rPr>
              <a:t>and explain one way that it is different than </a:t>
            </a:r>
            <a:r>
              <a:rPr lang="en-US" dirty="0">
                <a:solidFill>
                  <a:srgbClr val="00B0F0"/>
                </a:solidFill>
              </a:rPr>
              <a:t>communism</a:t>
            </a:r>
            <a:r>
              <a:rPr lang="en-US" b="1" dirty="0">
                <a:solidFill>
                  <a:schemeClr val="bg1"/>
                </a:solidFill>
              </a:rPr>
              <a:t>. </a:t>
            </a:r>
            <a:endParaRPr lang="en-US" dirty="0">
              <a:solidFill>
                <a:schemeClr val="bg1"/>
              </a:solidFill>
            </a:endParaRPr>
          </a:p>
          <a:p>
            <a:pPr marL="457200" indent="-457200">
              <a:buFont typeface="+mj-lt"/>
              <a:buAutoNum type="arabicPeriod"/>
            </a:pPr>
            <a:endParaRPr lang="en-US" dirty="0">
              <a:solidFill>
                <a:schemeClr val="bg1"/>
              </a:solidFill>
            </a:endParaRPr>
          </a:p>
          <a:p>
            <a:pPr marL="457200" lvl="0" indent="-457200">
              <a:buFont typeface="+mj-lt"/>
              <a:buAutoNum type="arabicPeriod"/>
            </a:pPr>
            <a:r>
              <a:rPr lang="en-US" dirty="0">
                <a:solidFill>
                  <a:schemeClr val="bg1"/>
                </a:solidFill>
              </a:rPr>
              <a:t>Who said, “And remember also that in fighting against Man, we must not come to resemble him”? Who does this character represent </a:t>
            </a:r>
            <a:r>
              <a:rPr lang="en-US" dirty="0">
                <a:solidFill>
                  <a:srgbClr val="00B0F0"/>
                </a:solidFill>
              </a:rPr>
              <a:t>allegorically</a:t>
            </a:r>
            <a:r>
              <a:rPr lang="en-US" dirty="0">
                <a:solidFill>
                  <a:schemeClr val="bg1"/>
                </a:solidFill>
              </a:rPr>
              <a:t>?</a:t>
            </a:r>
          </a:p>
          <a:p>
            <a:pPr marL="457200" lvl="0" indent="-457200">
              <a:buFont typeface="+mj-lt"/>
              <a:buAutoNum type="arabicPeriod"/>
            </a:pPr>
            <a:endParaRPr lang="en-US" dirty="0">
              <a:solidFill>
                <a:schemeClr val="bg1"/>
              </a:solidFill>
            </a:endParaRPr>
          </a:p>
          <a:p>
            <a:pPr marL="457200" lvl="0" indent="-457200">
              <a:buFont typeface="+mj-lt"/>
              <a:buAutoNum type="arabicPeriod"/>
            </a:pPr>
            <a:r>
              <a:rPr lang="en-US" dirty="0">
                <a:solidFill>
                  <a:schemeClr val="bg1"/>
                </a:solidFill>
              </a:rPr>
              <a:t>Define </a:t>
            </a:r>
            <a:r>
              <a:rPr lang="en-US" dirty="0">
                <a:solidFill>
                  <a:srgbClr val="00B0F0"/>
                </a:solidFill>
              </a:rPr>
              <a:t>comrade</a:t>
            </a:r>
            <a:r>
              <a:rPr lang="en-US" b="1" dirty="0">
                <a:solidFill>
                  <a:schemeClr val="bg1"/>
                </a:solidFill>
              </a:rPr>
              <a:t>. </a:t>
            </a:r>
            <a:r>
              <a:rPr lang="en-US" dirty="0">
                <a:solidFill>
                  <a:schemeClr val="bg1"/>
                </a:solidFill>
              </a:rPr>
              <a:t>Why did the animals began speaking of one another as “</a:t>
            </a:r>
            <a:r>
              <a:rPr lang="en-US" dirty="0">
                <a:solidFill>
                  <a:srgbClr val="00B0F0"/>
                </a:solidFill>
              </a:rPr>
              <a:t>comrades</a:t>
            </a:r>
            <a:r>
              <a:rPr lang="en-US" dirty="0">
                <a:solidFill>
                  <a:schemeClr val="bg1"/>
                </a:solidFill>
              </a:rPr>
              <a:t>” in the text?</a:t>
            </a:r>
            <a:br>
              <a:rPr lang="en-US" dirty="0">
                <a:solidFill>
                  <a:schemeClr val="bg1"/>
                </a:solidFill>
              </a:rPr>
            </a:br>
            <a:endParaRPr lang="en-US" dirty="0">
              <a:solidFill>
                <a:schemeClr val="bg1"/>
              </a:solidFill>
            </a:endParaRPr>
          </a:p>
          <a:p>
            <a:pPr marL="457200" lvl="0" indent="-457200">
              <a:buFont typeface="+mj-lt"/>
              <a:buAutoNum type="arabicPeriod"/>
            </a:pPr>
            <a:r>
              <a:rPr lang="en-US" dirty="0">
                <a:solidFill>
                  <a:schemeClr val="bg1"/>
                </a:solidFill>
              </a:rPr>
              <a:t>To what historical event does the </a:t>
            </a:r>
            <a:r>
              <a:rPr lang="en-US" dirty="0">
                <a:solidFill>
                  <a:srgbClr val="00B0F0"/>
                </a:solidFill>
              </a:rPr>
              <a:t>Battle</a:t>
            </a:r>
            <a:r>
              <a:rPr lang="en-US" dirty="0">
                <a:solidFill>
                  <a:schemeClr val="bg1"/>
                </a:solidFill>
              </a:rPr>
              <a:t> </a:t>
            </a:r>
            <a:r>
              <a:rPr lang="en-US" dirty="0">
                <a:solidFill>
                  <a:srgbClr val="00B0F0"/>
                </a:solidFill>
              </a:rPr>
              <a:t>of</a:t>
            </a:r>
            <a:r>
              <a:rPr lang="en-US" dirty="0">
                <a:solidFill>
                  <a:schemeClr val="bg1"/>
                </a:solidFill>
              </a:rPr>
              <a:t> </a:t>
            </a:r>
            <a:r>
              <a:rPr lang="en-US" dirty="0">
                <a:solidFill>
                  <a:srgbClr val="00B0F0"/>
                </a:solidFill>
              </a:rPr>
              <a:t>the</a:t>
            </a:r>
            <a:r>
              <a:rPr lang="en-US" dirty="0">
                <a:solidFill>
                  <a:schemeClr val="bg1"/>
                </a:solidFill>
              </a:rPr>
              <a:t> </a:t>
            </a:r>
            <a:r>
              <a:rPr lang="en-US" dirty="0">
                <a:solidFill>
                  <a:srgbClr val="00B0F0"/>
                </a:solidFill>
              </a:rPr>
              <a:t>Windmill</a:t>
            </a:r>
            <a:r>
              <a:rPr lang="en-US" dirty="0">
                <a:solidFill>
                  <a:schemeClr val="bg1"/>
                </a:solidFill>
              </a:rPr>
              <a:t> </a:t>
            </a:r>
            <a:r>
              <a:rPr lang="en-US" dirty="0">
                <a:solidFill>
                  <a:srgbClr val="00B0F0"/>
                </a:solidFill>
              </a:rPr>
              <a:t>allude</a:t>
            </a:r>
            <a:r>
              <a:rPr lang="en-US" dirty="0">
                <a:solidFill>
                  <a:schemeClr val="bg1"/>
                </a:solidFill>
              </a:rPr>
              <a:t>?</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sz="1900" b="0" i="0" u="none" strike="noStrike" kern="1200" cap="none" spc="0" normalizeH="0" baseline="0" noProof="0" dirty="0">
              <a:ln>
                <a:noFill/>
              </a:ln>
              <a:solidFill>
                <a:schemeClr val="bg1"/>
              </a:solidFill>
              <a:effectLst/>
              <a:uLnTx/>
              <a:uFillTx/>
              <a:latin typeface="Franklin Gothic Book"/>
              <a:ea typeface="+mn-ea"/>
              <a:cs typeface="+mn-cs"/>
            </a:endParaRPr>
          </a:p>
        </p:txBody>
      </p:sp>
      <p:sp>
        <p:nvSpPr>
          <p:cNvPr id="4" name="Explosion: 8 Points 3">
            <a:extLst>
              <a:ext uri="{FF2B5EF4-FFF2-40B4-BE49-F238E27FC236}">
                <a16:creationId xmlns:a16="http://schemas.microsoft.com/office/drawing/2014/main" id="{30E73C4E-797C-4C58-824B-E2B879501068}"/>
              </a:ext>
            </a:extLst>
          </p:cNvPr>
          <p:cNvSpPr/>
          <p:nvPr/>
        </p:nvSpPr>
        <p:spPr>
          <a:xfrm>
            <a:off x="6460569" y="1723035"/>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a:ln>
                  <a:noFill/>
                </a:ln>
                <a:solidFill>
                  <a:srgbClr val="3F3F3F"/>
                </a:solidFill>
                <a:effectLst/>
                <a:uLnTx/>
                <a:uFillTx/>
                <a:latin typeface="Franklin Gothic Book"/>
                <a:ea typeface="+mn-ea"/>
                <a:cs typeface="+mn-cs"/>
              </a:rPr>
              <a:t>Take 3 minutes to complete these questions</a:t>
            </a:r>
          </a:p>
        </p:txBody>
      </p:sp>
    </p:spTree>
    <p:extLst>
      <p:ext uri="{BB962C8B-B14F-4D97-AF65-F5344CB8AC3E}">
        <p14:creationId xmlns:p14="http://schemas.microsoft.com/office/powerpoint/2010/main" val="4101324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8" y="194060"/>
            <a:ext cx="5655330" cy="836525"/>
          </a:xfrm>
          <a:noFill/>
        </p:spPr>
        <p:txBody>
          <a:bodyPr>
            <a:normAutofit fontScale="90000"/>
          </a:bodyPr>
          <a:lstStyle/>
          <a:p>
            <a:pPr algn="ctr" eaLnBrk="1" hangingPunct="1"/>
            <a:r>
              <a:rPr lang="en-US" sz="2700" dirty="0">
                <a:solidFill>
                  <a:schemeClr val="tx2"/>
                </a:solidFill>
              </a:rPr>
              <a:t>Retrieval Practice Answers: Lesson 22</a:t>
            </a:r>
            <a:br>
              <a:rPr lang="en-US" sz="2700" dirty="0">
                <a:solidFill>
                  <a:schemeClr val="tx2"/>
                </a:solidFill>
              </a:rPr>
            </a:b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0" y="1110970"/>
            <a:ext cx="9081198" cy="4708981"/>
          </a:xfrm>
          <a:prstGeom prst="rect">
            <a:avLst/>
          </a:prstGeom>
          <a:noFill/>
        </p:spPr>
        <p:txBody>
          <a:bodyPr wrap="square" rtlCol="0">
            <a:spAutoFit/>
          </a:bodyPr>
          <a:lstStyle/>
          <a:p>
            <a:pPr marL="457200" lvl="0" indent="-457200">
              <a:buFont typeface="+mj-lt"/>
              <a:buAutoNum type="arabicPeriod"/>
            </a:pPr>
            <a:r>
              <a:rPr lang="en-US" sz="2000" dirty="0">
                <a:solidFill>
                  <a:schemeClr val="bg1"/>
                </a:solidFill>
              </a:rPr>
              <a:t>Answer is “</a:t>
            </a:r>
            <a:r>
              <a:rPr lang="en-US" sz="2000" dirty="0">
                <a:solidFill>
                  <a:schemeClr val="tx2"/>
                </a:solidFill>
              </a:rPr>
              <a:t>a</a:t>
            </a:r>
            <a:r>
              <a:rPr lang="en-US" sz="2000" dirty="0">
                <a:solidFill>
                  <a:schemeClr val="bg1"/>
                </a:solidFill>
              </a:rPr>
              <a:t>” because “It had been felt” does </a:t>
            </a:r>
            <a:r>
              <a:rPr lang="en-US" sz="2000" dirty="0">
                <a:solidFill>
                  <a:schemeClr val="tx2"/>
                </a:solidFill>
              </a:rPr>
              <a:t>not clearly explain who or what</a:t>
            </a:r>
            <a:r>
              <a:rPr lang="en-US" sz="2000" dirty="0">
                <a:solidFill>
                  <a:schemeClr val="bg1"/>
                </a:solidFill>
              </a:rPr>
              <a:t> is “feeling.”</a:t>
            </a:r>
            <a:endParaRPr lang="en-US" sz="2000" dirty="0">
              <a:solidFill>
                <a:schemeClr val="tx2"/>
              </a:solidFill>
            </a:endParaRPr>
          </a:p>
          <a:p>
            <a:pPr marL="457200" lvl="0" indent="-457200">
              <a:buFont typeface="+mj-lt"/>
              <a:buAutoNum type="arabicPeriod"/>
            </a:pPr>
            <a:endParaRPr lang="en-US" sz="2000" dirty="0">
              <a:solidFill>
                <a:schemeClr val="tx2"/>
              </a:solidFill>
            </a:endParaRPr>
          </a:p>
          <a:p>
            <a:pPr marL="457200" lvl="0" indent="-457200">
              <a:buFont typeface="+mj-lt"/>
              <a:buAutoNum type="arabicPeriod"/>
            </a:pPr>
            <a:r>
              <a:rPr lang="en-US" sz="2000" dirty="0">
                <a:solidFill>
                  <a:schemeClr val="tx2"/>
                </a:solidFill>
              </a:rPr>
              <a:t>Pilkington represents the West: France and Great Britain</a:t>
            </a:r>
            <a:endParaRPr lang="en-US" sz="2000" dirty="0">
              <a:solidFill>
                <a:schemeClr val="bg1"/>
              </a:solidFill>
            </a:endParaRPr>
          </a:p>
          <a:p>
            <a:pPr marL="457200" lvl="0" indent="-457200">
              <a:buFont typeface="+mj-lt"/>
              <a:buAutoNum type="arabicPeriod"/>
            </a:pPr>
            <a:endParaRPr lang="en-US" sz="2000" dirty="0">
              <a:solidFill>
                <a:schemeClr val="tx2"/>
              </a:solidFill>
            </a:endParaRPr>
          </a:p>
          <a:p>
            <a:pPr marL="457200" lvl="0" indent="-457200">
              <a:buFont typeface="+mj-lt"/>
              <a:buAutoNum type="arabicPeriod"/>
            </a:pPr>
            <a:endParaRPr lang="en-US" sz="2000" dirty="0">
              <a:solidFill>
                <a:schemeClr val="tx2"/>
              </a:solidFill>
            </a:endParaRPr>
          </a:p>
          <a:p>
            <a:pPr marL="457200" lvl="0" indent="-457200">
              <a:buFont typeface="+mj-lt"/>
              <a:buAutoNum type="arabicPeriod"/>
            </a:pPr>
            <a:r>
              <a:rPr lang="en-US" sz="2000" dirty="0">
                <a:solidFill>
                  <a:srgbClr val="00B0F0"/>
                </a:solidFill>
              </a:rPr>
              <a:t>Capitalism </a:t>
            </a:r>
            <a:r>
              <a:rPr lang="en-US" sz="2000" dirty="0">
                <a:solidFill>
                  <a:schemeClr val="bg1"/>
                </a:solidFill>
              </a:rPr>
              <a:t>is an economic system based on </a:t>
            </a:r>
            <a:r>
              <a:rPr lang="en-US" sz="2000" dirty="0">
                <a:solidFill>
                  <a:schemeClr val="tx2"/>
                </a:solidFill>
              </a:rPr>
              <a:t>private ownership of production </a:t>
            </a:r>
            <a:r>
              <a:rPr lang="en-US" sz="2000" dirty="0">
                <a:solidFill>
                  <a:schemeClr val="bg1"/>
                </a:solidFill>
              </a:rPr>
              <a:t>and on </a:t>
            </a:r>
            <a:r>
              <a:rPr lang="en-US" sz="2000" dirty="0">
                <a:solidFill>
                  <a:schemeClr val="tx2"/>
                </a:solidFill>
              </a:rPr>
              <a:t>individual economic freedom</a:t>
            </a:r>
            <a:r>
              <a:rPr lang="en-US" sz="2000" dirty="0">
                <a:solidFill>
                  <a:schemeClr val="bg1"/>
                </a:solidFill>
              </a:rPr>
              <a:t>.</a:t>
            </a:r>
            <a:r>
              <a:rPr lang="en-US" sz="2000" dirty="0">
                <a:solidFill>
                  <a:srgbClr val="00B0F0"/>
                </a:solidFill>
              </a:rPr>
              <a:t> </a:t>
            </a:r>
            <a:r>
              <a:rPr lang="en-US" sz="2000" dirty="0">
                <a:solidFill>
                  <a:schemeClr val="bg1"/>
                </a:solidFill>
              </a:rPr>
              <a:t>It is different from the </a:t>
            </a:r>
            <a:r>
              <a:rPr lang="en-US" sz="2000" dirty="0">
                <a:solidFill>
                  <a:schemeClr val="tx2"/>
                </a:solidFill>
              </a:rPr>
              <a:t>publicly-owned production </a:t>
            </a:r>
            <a:r>
              <a:rPr lang="en-US" sz="2000" dirty="0">
                <a:solidFill>
                  <a:schemeClr val="bg1"/>
                </a:solidFill>
              </a:rPr>
              <a:t>and the </a:t>
            </a:r>
            <a:r>
              <a:rPr lang="en-US" sz="2000" dirty="0">
                <a:solidFill>
                  <a:schemeClr val="tx2"/>
                </a:solidFill>
              </a:rPr>
              <a:t>government-determined earnings </a:t>
            </a:r>
            <a:r>
              <a:rPr lang="en-US" sz="2000" dirty="0">
                <a:solidFill>
                  <a:schemeClr val="bg1"/>
                </a:solidFill>
              </a:rPr>
              <a:t>of Communism.</a:t>
            </a:r>
            <a:endParaRPr lang="en-US" sz="2000" dirty="0">
              <a:solidFill>
                <a:schemeClr val="tx2"/>
              </a:solidFill>
            </a:endParaRPr>
          </a:p>
          <a:p>
            <a:pPr marL="457200" lvl="0" indent="-457200">
              <a:buFont typeface="+mj-lt"/>
              <a:buAutoNum type="arabicPeriod"/>
            </a:pPr>
            <a:endParaRPr lang="en-US" sz="2000" dirty="0">
              <a:solidFill>
                <a:schemeClr val="tx2"/>
              </a:solidFill>
            </a:endParaRPr>
          </a:p>
          <a:p>
            <a:pPr marL="457200" lvl="0" indent="-457200">
              <a:buFont typeface="+mj-lt"/>
              <a:buAutoNum type="arabicPeriod"/>
            </a:pPr>
            <a:r>
              <a:rPr lang="en-US" sz="2000" dirty="0">
                <a:solidFill>
                  <a:schemeClr val="tx2"/>
                </a:solidFill>
              </a:rPr>
              <a:t>Old Major </a:t>
            </a:r>
            <a:r>
              <a:rPr lang="en-US" sz="2000" dirty="0">
                <a:solidFill>
                  <a:schemeClr val="bg1"/>
                </a:solidFill>
              </a:rPr>
              <a:t>says this. He represents </a:t>
            </a:r>
            <a:r>
              <a:rPr lang="en-US" sz="2000" dirty="0">
                <a:solidFill>
                  <a:srgbClr val="00B0F0"/>
                </a:solidFill>
              </a:rPr>
              <a:t>Karl Marx</a:t>
            </a:r>
            <a:r>
              <a:rPr lang="en-US" sz="2000" dirty="0">
                <a:solidFill>
                  <a:schemeClr val="bg1"/>
                </a:solidFill>
              </a:rPr>
              <a:t>.</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A </a:t>
            </a:r>
            <a:r>
              <a:rPr lang="en-US" sz="2000" dirty="0">
                <a:solidFill>
                  <a:srgbClr val="00B0F0"/>
                </a:solidFill>
              </a:rPr>
              <a:t>comrade</a:t>
            </a:r>
            <a:r>
              <a:rPr lang="en-US" sz="2000" dirty="0">
                <a:solidFill>
                  <a:schemeClr val="bg1"/>
                </a:solidFill>
              </a:rPr>
              <a:t> is a </a:t>
            </a:r>
            <a:r>
              <a:rPr lang="en-US" sz="2000" dirty="0">
                <a:solidFill>
                  <a:schemeClr val="tx2"/>
                </a:solidFill>
              </a:rPr>
              <a:t>fellow fighter in the struggle against oppression</a:t>
            </a:r>
            <a:r>
              <a:rPr lang="en-US" sz="2000" dirty="0">
                <a:solidFill>
                  <a:schemeClr val="bg1"/>
                </a:solidFill>
              </a:rPr>
              <a:t>. The animals initially begin calling each other that because they are </a:t>
            </a:r>
            <a:r>
              <a:rPr lang="en-US" sz="2000" dirty="0">
                <a:solidFill>
                  <a:schemeClr val="tx2"/>
                </a:solidFill>
              </a:rPr>
              <a:t>united against Mr. Jones taking their labor.</a:t>
            </a:r>
          </a:p>
        </p:txBody>
      </p:sp>
      <p:sp>
        <p:nvSpPr>
          <p:cNvPr id="4" name="Rectangle 3">
            <a:extLst>
              <a:ext uri="{FF2B5EF4-FFF2-40B4-BE49-F238E27FC236}">
                <a16:creationId xmlns:a16="http://schemas.microsoft.com/office/drawing/2014/main" id="{D725C589-FF5A-4458-8BCB-3868A95C8E58}"/>
              </a:ext>
            </a:extLst>
          </p:cNvPr>
          <p:cNvSpPr/>
          <p:nvPr/>
        </p:nvSpPr>
        <p:spPr>
          <a:xfrm>
            <a:off x="6381270" y="6212402"/>
            <a:ext cx="2250937" cy="369332"/>
          </a:xfrm>
          <a:prstGeom prst="rect">
            <a:avLst/>
          </a:prstGeom>
        </p:spPr>
        <p:txBody>
          <a:bodyPr wrap="none">
            <a:spAutoFit/>
          </a:bodyPr>
          <a:lstStyle/>
          <a:p>
            <a:pPr lvl="0" algn="r"/>
            <a:r>
              <a:rPr lang="en-US" dirty="0">
                <a:solidFill>
                  <a:srgbClr val="FFDD00"/>
                </a:solidFill>
              </a:rPr>
              <a:t>Self-score: ______ /6</a:t>
            </a:r>
          </a:p>
        </p:txBody>
      </p:sp>
    </p:spTree>
    <p:extLst>
      <p:ext uri="{BB962C8B-B14F-4D97-AF65-F5344CB8AC3E}">
        <p14:creationId xmlns:p14="http://schemas.microsoft.com/office/powerpoint/2010/main" val="2266635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8945" y="80750"/>
            <a:ext cx="5655330" cy="821719"/>
          </a:xfrm>
          <a:noFill/>
        </p:spPr>
        <p:txBody>
          <a:bodyPr>
            <a:normAutofit fontScale="90000"/>
          </a:bodyPr>
          <a:lstStyle/>
          <a:p>
            <a:pPr algn="ctr" eaLnBrk="1" hangingPunct="1"/>
            <a:r>
              <a:rPr lang="en-US" sz="2700" dirty="0">
                <a:solidFill>
                  <a:schemeClr val="tx2"/>
                </a:solidFill>
              </a:rPr>
              <a:t>Retrieval Practice: Lesson 4</a:t>
            </a:r>
            <a:br>
              <a:rPr lang="en-US" sz="2700" dirty="0">
                <a:solidFill>
                  <a:schemeClr val="tx2"/>
                </a:solidFill>
              </a:rPr>
            </a:br>
            <a:endParaRPr lang="en-US" sz="2700" dirty="0">
              <a:solidFill>
                <a:schemeClr val="bg1"/>
              </a:solidFill>
            </a:endParaRPr>
          </a:p>
        </p:txBody>
      </p:sp>
      <p:sp>
        <p:nvSpPr>
          <p:cNvPr id="2" name="TextBox 1">
            <a:extLst>
              <a:ext uri="{FF2B5EF4-FFF2-40B4-BE49-F238E27FC236}">
                <a16:creationId xmlns:a16="http://schemas.microsoft.com/office/drawing/2014/main" id="{B5558239-0A10-4E22-ADCE-7ADEDCBBEBA0}"/>
              </a:ext>
            </a:extLst>
          </p:cNvPr>
          <p:cNvSpPr txBox="1"/>
          <p:nvPr/>
        </p:nvSpPr>
        <p:spPr>
          <a:xfrm>
            <a:off x="102995" y="588167"/>
            <a:ext cx="8938009" cy="4401205"/>
          </a:xfrm>
          <a:prstGeom prst="rect">
            <a:avLst/>
          </a:prstGeom>
          <a:noFill/>
        </p:spPr>
        <p:txBody>
          <a:bodyPr wrap="square" rtlCol="0">
            <a:spAutoFit/>
          </a:bodyPr>
          <a:lstStyle/>
          <a:p>
            <a:endParaRPr lang="en-US" sz="2000" dirty="0">
              <a:solidFill>
                <a:schemeClr val="bg1"/>
              </a:solidFill>
            </a:endParaRPr>
          </a:p>
          <a:p>
            <a:pPr lvl="0"/>
            <a:r>
              <a:rPr lang="en-US" sz="2000" dirty="0">
                <a:solidFill>
                  <a:schemeClr val="bg1"/>
                </a:solidFill>
              </a:rPr>
              <a:t> 1. What does the  </a:t>
            </a:r>
            <a:r>
              <a:rPr lang="en-US" sz="2000" dirty="0">
                <a:solidFill>
                  <a:srgbClr val="00B0F0"/>
                </a:solidFill>
              </a:rPr>
              <a:t>Communist Manifesto </a:t>
            </a:r>
            <a:r>
              <a:rPr lang="en-US" sz="2000" dirty="0">
                <a:solidFill>
                  <a:schemeClr val="bg1"/>
                </a:solidFill>
              </a:rPr>
              <a:t>instruct the </a:t>
            </a:r>
            <a:r>
              <a:rPr lang="en-US" sz="2000" dirty="0">
                <a:solidFill>
                  <a:srgbClr val="00B0F0"/>
                </a:solidFill>
              </a:rPr>
              <a:t>proletariat </a:t>
            </a:r>
            <a:r>
              <a:rPr lang="en-US" sz="2000" dirty="0">
                <a:solidFill>
                  <a:schemeClr val="bg1"/>
                </a:solidFill>
              </a:rPr>
              <a:t>to do?</a:t>
            </a:r>
          </a:p>
          <a:p>
            <a:r>
              <a:rPr lang="en-US" sz="2000" dirty="0">
                <a:solidFill>
                  <a:schemeClr val="bg1"/>
                </a:solidFill>
              </a:rPr>
              <a:t> </a:t>
            </a:r>
          </a:p>
          <a:p>
            <a:r>
              <a:rPr lang="en-US" sz="2000" dirty="0">
                <a:solidFill>
                  <a:schemeClr val="bg1"/>
                </a:solidFill>
              </a:rPr>
              <a:t> 2. Who on Manor Farm might be considered part of the </a:t>
            </a:r>
            <a:r>
              <a:rPr lang="en-US" sz="2000" dirty="0">
                <a:solidFill>
                  <a:srgbClr val="00B0F0"/>
                </a:solidFill>
              </a:rPr>
              <a:t>bourgeoisie</a:t>
            </a:r>
            <a:r>
              <a:rPr lang="en-US" sz="2000" dirty="0">
                <a:solidFill>
                  <a:schemeClr val="bg1"/>
                </a:solidFill>
              </a:rPr>
              <a:t>?</a:t>
            </a:r>
          </a:p>
          <a:p>
            <a:endParaRPr lang="en-US" sz="2000" dirty="0">
              <a:solidFill>
                <a:schemeClr val="bg1"/>
              </a:solidFill>
            </a:endParaRPr>
          </a:p>
          <a:p>
            <a:r>
              <a:rPr lang="en-US" sz="2000" dirty="0">
                <a:solidFill>
                  <a:schemeClr val="bg1"/>
                </a:solidFill>
              </a:rPr>
              <a:t> 3. What is one key difference between </a:t>
            </a:r>
            <a:r>
              <a:rPr lang="en-US" sz="2000" dirty="0">
                <a:solidFill>
                  <a:srgbClr val="00B0F0"/>
                </a:solidFill>
              </a:rPr>
              <a:t>capitalism</a:t>
            </a:r>
            <a:r>
              <a:rPr lang="en-US" sz="2000" b="1" dirty="0">
                <a:solidFill>
                  <a:schemeClr val="bg1"/>
                </a:solidFill>
              </a:rPr>
              <a:t> </a:t>
            </a:r>
            <a:r>
              <a:rPr lang="en-US" sz="2000" dirty="0">
                <a:solidFill>
                  <a:schemeClr val="bg1"/>
                </a:solidFill>
              </a:rPr>
              <a:t>and </a:t>
            </a:r>
            <a:r>
              <a:rPr lang="en-US" sz="2000" dirty="0">
                <a:solidFill>
                  <a:srgbClr val="00B0F0"/>
                </a:solidFill>
              </a:rPr>
              <a:t>communism</a:t>
            </a:r>
            <a:r>
              <a:rPr lang="en-US" sz="2000" dirty="0">
                <a:solidFill>
                  <a:schemeClr val="bg1"/>
                </a:solidFill>
              </a:rPr>
              <a:t>.</a:t>
            </a:r>
          </a:p>
          <a:p>
            <a:r>
              <a:rPr lang="en-US" sz="2000" dirty="0">
                <a:solidFill>
                  <a:schemeClr val="bg1"/>
                </a:solidFill>
              </a:rPr>
              <a:t> </a:t>
            </a:r>
          </a:p>
          <a:p>
            <a:pPr lvl="0"/>
            <a:r>
              <a:rPr lang="en-US" sz="2000" dirty="0">
                <a:solidFill>
                  <a:schemeClr val="bg1"/>
                </a:solidFill>
              </a:rPr>
              <a:t> 4. What are the three branches of the </a:t>
            </a:r>
            <a:r>
              <a:rPr lang="en-US" sz="2000" dirty="0">
                <a:solidFill>
                  <a:srgbClr val="00B0F0"/>
                </a:solidFill>
              </a:rPr>
              <a:t>rhetorical triangle</a:t>
            </a:r>
            <a:r>
              <a:rPr lang="en-US" sz="2000" dirty="0">
                <a:solidFill>
                  <a:schemeClr val="bg1"/>
                </a:solidFill>
              </a:rPr>
              <a:t>?</a:t>
            </a:r>
          </a:p>
          <a:p>
            <a:r>
              <a:rPr lang="en-US" sz="2000" dirty="0">
                <a:solidFill>
                  <a:schemeClr val="bg1"/>
                </a:solidFill>
              </a:rPr>
              <a:t> </a:t>
            </a:r>
          </a:p>
          <a:p>
            <a:pPr lvl="0"/>
            <a:r>
              <a:rPr lang="en-US" sz="2000" dirty="0">
                <a:solidFill>
                  <a:schemeClr val="bg1"/>
                </a:solidFill>
              </a:rPr>
              <a:t> 5. Who was </a:t>
            </a:r>
            <a:r>
              <a:rPr lang="en-US" sz="2000" dirty="0">
                <a:solidFill>
                  <a:srgbClr val="00B0F0"/>
                </a:solidFill>
              </a:rPr>
              <a:t>Karl</a:t>
            </a:r>
            <a:r>
              <a:rPr lang="en-US" sz="2000" b="1" dirty="0">
                <a:solidFill>
                  <a:schemeClr val="bg1"/>
                </a:solidFill>
              </a:rPr>
              <a:t> </a:t>
            </a:r>
            <a:r>
              <a:rPr lang="en-US" sz="2000" dirty="0">
                <a:solidFill>
                  <a:srgbClr val="00B0F0"/>
                </a:solidFill>
              </a:rPr>
              <a:t>Marx</a:t>
            </a:r>
            <a:r>
              <a:rPr lang="en-US" sz="2000" dirty="0">
                <a:solidFill>
                  <a:schemeClr val="bg1"/>
                </a:solidFill>
              </a:rPr>
              <a:t>?</a:t>
            </a:r>
          </a:p>
          <a:p>
            <a:r>
              <a:rPr lang="en-US" sz="2000" dirty="0">
                <a:solidFill>
                  <a:schemeClr val="bg1"/>
                </a:solidFill>
              </a:rPr>
              <a:t> </a:t>
            </a:r>
          </a:p>
          <a:p>
            <a:pPr lvl="0"/>
            <a:r>
              <a:rPr lang="en-US" sz="2000" dirty="0">
                <a:solidFill>
                  <a:schemeClr val="bg1"/>
                </a:solidFill>
              </a:rPr>
              <a:t> 6. What are two key characteristics of a </a:t>
            </a:r>
            <a:r>
              <a:rPr lang="en-US" sz="2000" dirty="0">
                <a:solidFill>
                  <a:srgbClr val="00B0F0"/>
                </a:solidFill>
              </a:rPr>
              <a:t>fable</a:t>
            </a:r>
            <a:r>
              <a:rPr lang="en-US" sz="2000" dirty="0">
                <a:solidFill>
                  <a:schemeClr val="bg1"/>
                </a:solidFill>
              </a:rPr>
              <a:t>?</a:t>
            </a:r>
          </a:p>
          <a:p>
            <a:r>
              <a:rPr lang="en-US" sz="2000" dirty="0">
                <a:solidFill>
                  <a:schemeClr val="bg1"/>
                </a:solidFill>
              </a:rPr>
              <a:t> </a:t>
            </a:r>
          </a:p>
          <a:p>
            <a:r>
              <a:rPr lang="en-US" sz="2000" dirty="0">
                <a:solidFill>
                  <a:schemeClr val="bg1"/>
                </a:solidFill>
              </a:rPr>
              <a:t>	</a:t>
            </a:r>
          </a:p>
        </p:txBody>
      </p:sp>
      <p:sp>
        <p:nvSpPr>
          <p:cNvPr id="5" name="Explosion: 8 Points 4">
            <a:extLst>
              <a:ext uri="{FF2B5EF4-FFF2-40B4-BE49-F238E27FC236}">
                <a16:creationId xmlns:a16="http://schemas.microsoft.com/office/drawing/2014/main" id="{B269E51F-CA87-4AC2-82D0-FA694D57A5EC}"/>
              </a:ext>
            </a:extLst>
          </p:cNvPr>
          <p:cNvSpPr/>
          <p:nvPr/>
        </p:nvSpPr>
        <p:spPr>
          <a:xfrm>
            <a:off x="6357573" y="2961416"/>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102174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8" y="194060"/>
            <a:ext cx="5655330" cy="836525"/>
          </a:xfrm>
          <a:noFill/>
        </p:spPr>
        <p:txBody>
          <a:bodyPr>
            <a:normAutofit fontScale="90000"/>
          </a:bodyPr>
          <a:lstStyle/>
          <a:p>
            <a:pPr algn="ctr" eaLnBrk="1" hangingPunct="1"/>
            <a:r>
              <a:rPr lang="en-US" sz="2700" dirty="0">
                <a:solidFill>
                  <a:schemeClr val="tx2"/>
                </a:solidFill>
              </a:rPr>
              <a:t>Retrieval Practice Answers: Lesson 22</a:t>
            </a:r>
            <a:br>
              <a:rPr lang="en-US" sz="2700" dirty="0">
                <a:solidFill>
                  <a:schemeClr val="tx2"/>
                </a:solidFill>
              </a:rPr>
            </a:br>
            <a:r>
              <a:rPr lang="en-US" sz="2700" dirty="0">
                <a:solidFill>
                  <a:schemeClr val="tx2"/>
                </a:solidFill>
              </a:rPr>
              <a:t>(continued)</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0" y="1110970"/>
            <a:ext cx="9081198" cy="1323439"/>
          </a:xfrm>
          <a:prstGeom prst="rect">
            <a:avLst/>
          </a:prstGeom>
          <a:noFill/>
        </p:spPr>
        <p:txBody>
          <a:bodyPr wrap="square" rtlCol="0">
            <a:spAutoFit/>
          </a:bodyPr>
          <a:lstStyle/>
          <a:p>
            <a:pPr lvl="0"/>
            <a:endParaRPr lang="en-US" sz="2000" dirty="0">
              <a:solidFill>
                <a:schemeClr val="tx2"/>
              </a:solidFill>
            </a:endParaRPr>
          </a:p>
          <a:p>
            <a:pPr lvl="0"/>
            <a:r>
              <a:rPr lang="en-US" sz="2000" dirty="0">
                <a:solidFill>
                  <a:schemeClr val="bg1"/>
                </a:solidFill>
              </a:rPr>
              <a:t>6.    The Battle of the Windmill </a:t>
            </a:r>
            <a:r>
              <a:rPr lang="en-US" sz="2000" dirty="0">
                <a:solidFill>
                  <a:srgbClr val="00B0F0"/>
                </a:solidFill>
              </a:rPr>
              <a:t>alludes</a:t>
            </a:r>
            <a:r>
              <a:rPr lang="en-US" sz="2000" dirty="0">
                <a:solidFill>
                  <a:schemeClr val="tx2"/>
                </a:solidFill>
              </a:rPr>
              <a:t> </a:t>
            </a:r>
            <a:r>
              <a:rPr lang="en-US" sz="2000" dirty="0">
                <a:solidFill>
                  <a:schemeClr val="bg1"/>
                </a:solidFill>
              </a:rPr>
              <a:t>to</a:t>
            </a:r>
            <a:r>
              <a:rPr lang="en-US" sz="2000" dirty="0">
                <a:solidFill>
                  <a:schemeClr val="tx2"/>
                </a:solidFill>
              </a:rPr>
              <a:t> </a:t>
            </a:r>
            <a:r>
              <a:rPr lang="en-US" sz="2000" dirty="0">
                <a:solidFill>
                  <a:srgbClr val="00B0F0"/>
                </a:solidFill>
              </a:rPr>
              <a:t>World War II</a:t>
            </a:r>
            <a:r>
              <a:rPr lang="en-US" sz="2000" dirty="0">
                <a:solidFill>
                  <a:schemeClr val="tx2"/>
                </a:solidFill>
              </a:rPr>
              <a:t>.</a:t>
            </a:r>
            <a:endParaRPr lang="en-US" sz="2000" dirty="0">
              <a:solidFill>
                <a:schemeClr val="bg1"/>
              </a:solidFill>
            </a:endParaRPr>
          </a:p>
          <a:p>
            <a:pPr lvl="0"/>
            <a:endParaRPr lang="en-US" sz="2000" dirty="0">
              <a:solidFill>
                <a:schemeClr val="bg1"/>
              </a:solidFill>
            </a:endParaRPr>
          </a:p>
          <a:p>
            <a:pPr lvl="0"/>
            <a:endParaRPr lang="en-US" sz="2000" dirty="0">
              <a:solidFill>
                <a:schemeClr val="tx2"/>
              </a:solidFill>
            </a:endParaRPr>
          </a:p>
        </p:txBody>
      </p:sp>
      <p:sp>
        <p:nvSpPr>
          <p:cNvPr id="4" name="Rectangle 3">
            <a:extLst>
              <a:ext uri="{FF2B5EF4-FFF2-40B4-BE49-F238E27FC236}">
                <a16:creationId xmlns:a16="http://schemas.microsoft.com/office/drawing/2014/main" id="{D725C589-FF5A-4458-8BCB-3868A95C8E58}"/>
              </a:ext>
            </a:extLst>
          </p:cNvPr>
          <p:cNvSpPr/>
          <p:nvPr/>
        </p:nvSpPr>
        <p:spPr>
          <a:xfrm>
            <a:off x="6038370" y="3500262"/>
            <a:ext cx="2250937" cy="369332"/>
          </a:xfrm>
          <a:prstGeom prst="rect">
            <a:avLst/>
          </a:prstGeom>
        </p:spPr>
        <p:txBody>
          <a:bodyPr wrap="none">
            <a:spAutoFit/>
          </a:bodyPr>
          <a:lstStyle/>
          <a:p>
            <a:pPr lvl="0" algn="r"/>
            <a:r>
              <a:rPr lang="en-US" dirty="0">
                <a:solidFill>
                  <a:srgbClr val="FFDD00"/>
                </a:solidFill>
              </a:rPr>
              <a:t>Self-score: ______ /6</a:t>
            </a:r>
          </a:p>
        </p:txBody>
      </p:sp>
    </p:spTree>
    <p:extLst>
      <p:ext uri="{BB962C8B-B14F-4D97-AF65-F5344CB8AC3E}">
        <p14:creationId xmlns:p14="http://schemas.microsoft.com/office/powerpoint/2010/main" val="1501333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28800" y="0"/>
            <a:ext cx="5655330" cy="821719"/>
          </a:xfrm>
          <a:noFill/>
        </p:spPr>
        <p:txBody>
          <a:bodyPr>
            <a:normAutofit/>
          </a:bodyPr>
          <a:lstStyle/>
          <a:p>
            <a:pPr algn="ctr" eaLnBrk="1" hangingPunct="1"/>
            <a:r>
              <a:rPr lang="en-US" sz="2700" dirty="0">
                <a:solidFill>
                  <a:schemeClr val="tx2"/>
                </a:solidFill>
              </a:rPr>
              <a:t>Retrieval Practice Answers: Lesson 4</a:t>
            </a:r>
          </a:p>
        </p:txBody>
      </p:sp>
      <p:sp>
        <p:nvSpPr>
          <p:cNvPr id="2" name="TextBox 1">
            <a:extLst>
              <a:ext uri="{FF2B5EF4-FFF2-40B4-BE49-F238E27FC236}">
                <a16:creationId xmlns:a16="http://schemas.microsoft.com/office/drawing/2014/main" id="{B5558239-0A10-4E22-ADCE-7ADEDCBBEBA0}"/>
              </a:ext>
            </a:extLst>
          </p:cNvPr>
          <p:cNvSpPr txBox="1"/>
          <p:nvPr/>
        </p:nvSpPr>
        <p:spPr>
          <a:xfrm>
            <a:off x="205991" y="1032125"/>
            <a:ext cx="8938009" cy="5532284"/>
          </a:xfrm>
          <a:prstGeom prst="rect">
            <a:avLst/>
          </a:prstGeom>
          <a:noFill/>
        </p:spPr>
        <p:txBody>
          <a:bodyPr wrap="square" rtlCol="0">
            <a:spAutoFit/>
          </a:bodyPr>
          <a:lstStyle/>
          <a:p>
            <a:pPr marL="457200" lvl="0" indent="-457200">
              <a:buFont typeface="+mj-lt"/>
              <a:buAutoNum type="arabicPeriod"/>
            </a:pPr>
            <a:r>
              <a:rPr lang="en-US" sz="2000" dirty="0">
                <a:solidFill>
                  <a:schemeClr val="bg1"/>
                </a:solidFill>
              </a:rPr>
              <a:t>The</a:t>
            </a:r>
            <a:r>
              <a:rPr lang="en-US" sz="2000" dirty="0">
                <a:solidFill>
                  <a:srgbClr val="00B0F0"/>
                </a:solidFill>
              </a:rPr>
              <a:t> Communist Manifesto </a:t>
            </a:r>
            <a:r>
              <a:rPr lang="en-US" sz="2000" dirty="0">
                <a:solidFill>
                  <a:schemeClr val="bg1"/>
                </a:solidFill>
              </a:rPr>
              <a:t>instructs the </a:t>
            </a:r>
            <a:r>
              <a:rPr lang="en-US" sz="2000" dirty="0">
                <a:solidFill>
                  <a:srgbClr val="00B0F0"/>
                </a:solidFill>
              </a:rPr>
              <a:t>proletariat </a:t>
            </a:r>
            <a:r>
              <a:rPr lang="en-US" sz="2000" dirty="0">
                <a:solidFill>
                  <a:schemeClr val="bg1"/>
                </a:solidFill>
              </a:rPr>
              <a:t>to </a:t>
            </a:r>
            <a:r>
              <a:rPr lang="en-US" sz="2000" dirty="0">
                <a:solidFill>
                  <a:schemeClr val="tx2"/>
                </a:solidFill>
              </a:rPr>
              <a:t>overthrow the </a:t>
            </a:r>
            <a:r>
              <a:rPr lang="en-US" sz="2000" dirty="0">
                <a:solidFill>
                  <a:srgbClr val="00B0F0"/>
                </a:solidFill>
              </a:rPr>
              <a:t>capitalist</a:t>
            </a:r>
            <a:r>
              <a:rPr lang="en-US" sz="2000" dirty="0">
                <a:solidFill>
                  <a:schemeClr val="tx2"/>
                </a:solidFill>
              </a:rPr>
              <a:t> </a:t>
            </a:r>
            <a:r>
              <a:rPr lang="en-US" sz="2000" dirty="0" err="1">
                <a:solidFill>
                  <a:srgbClr val="00B0F0"/>
                </a:solidFill>
              </a:rPr>
              <a:t>bourgeosie</a:t>
            </a:r>
            <a:r>
              <a:rPr lang="en-US" sz="2000" dirty="0">
                <a:solidFill>
                  <a:schemeClr val="bg1"/>
                </a:solidFill>
              </a:rPr>
              <a:t> to </a:t>
            </a:r>
            <a:r>
              <a:rPr lang="en-US" sz="2000" dirty="0">
                <a:solidFill>
                  <a:schemeClr val="tx2"/>
                </a:solidFill>
              </a:rPr>
              <a:t>gain power </a:t>
            </a:r>
            <a:r>
              <a:rPr lang="en-US" sz="2000" dirty="0">
                <a:solidFill>
                  <a:schemeClr val="bg1"/>
                </a:solidFill>
              </a:rPr>
              <a:t>and </a:t>
            </a:r>
            <a:r>
              <a:rPr lang="en-US" sz="2000" dirty="0">
                <a:solidFill>
                  <a:schemeClr val="tx2"/>
                </a:solidFill>
              </a:rPr>
              <a:t>destroy class distinctions</a:t>
            </a:r>
            <a:r>
              <a:rPr lang="en-US" sz="2000" dirty="0">
                <a:solidFill>
                  <a:schemeClr val="bg1"/>
                </a:solidFill>
              </a:rPr>
              <a:t>.</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tx2"/>
                </a:solidFill>
              </a:rPr>
              <a:t>Mollie</a:t>
            </a:r>
            <a:r>
              <a:rPr lang="en-US" sz="2000" dirty="0">
                <a:solidFill>
                  <a:schemeClr val="bg1"/>
                </a:solidFill>
              </a:rPr>
              <a:t> might be considered part of the </a:t>
            </a:r>
            <a:r>
              <a:rPr lang="en-US" sz="2000" dirty="0" err="1">
                <a:solidFill>
                  <a:srgbClr val="00B0F0"/>
                </a:solidFill>
              </a:rPr>
              <a:t>bourgeosie</a:t>
            </a:r>
            <a:r>
              <a:rPr lang="en-US" sz="2000" dirty="0">
                <a:solidFill>
                  <a:schemeClr val="bg1"/>
                </a:solidFill>
              </a:rPr>
              <a:t>.</a:t>
            </a:r>
          </a:p>
          <a:p>
            <a:pPr marL="457200" indent="-457200">
              <a:buFont typeface="+mj-lt"/>
              <a:buAutoNum type="arabicPeriod"/>
            </a:pPr>
            <a:endParaRPr lang="en-US" sz="2000" dirty="0">
              <a:solidFill>
                <a:schemeClr val="bg1"/>
              </a:solidFill>
            </a:endParaRPr>
          </a:p>
          <a:p>
            <a:pPr marL="457200" indent="-457200">
              <a:buFont typeface="+mj-lt"/>
              <a:buAutoNum type="arabicPeriod"/>
            </a:pPr>
            <a:r>
              <a:rPr lang="en-US" sz="2000" dirty="0">
                <a:solidFill>
                  <a:schemeClr val="bg1"/>
                </a:solidFill>
              </a:rPr>
              <a:t>One key difference between </a:t>
            </a:r>
            <a:r>
              <a:rPr lang="en-US" sz="2000" dirty="0">
                <a:solidFill>
                  <a:srgbClr val="00B0F0"/>
                </a:solidFill>
              </a:rPr>
              <a:t>capitalism</a:t>
            </a:r>
            <a:r>
              <a:rPr lang="en-US" sz="2000" dirty="0">
                <a:solidFill>
                  <a:schemeClr val="bg1"/>
                </a:solidFill>
              </a:rPr>
              <a:t> and </a:t>
            </a:r>
            <a:r>
              <a:rPr lang="en-US" sz="2000" dirty="0">
                <a:solidFill>
                  <a:srgbClr val="00B0F0"/>
                </a:solidFill>
              </a:rPr>
              <a:t>communism</a:t>
            </a:r>
            <a:r>
              <a:rPr lang="en-US" sz="2000" dirty="0">
                <a:solidFill>
                  <a:schemeClr val="bg1"/>
                </a:solidFill>
              </a:rPr>
              <a:t> is that under   capitalism. </a:t>
            </a:r>
            <a:r>
              <a:rPr lang="en-US" sz="2000" dirty="0">
                <a:solidFill>
                  <a:schemeClr val="tx2"/>
                </a:solidFill>
              </a:rPr>
              <a:t>production and property </a:t>
            </a:r>
            <a:r>
              <a:rPr lang="en-US" sz="2000" dirty="0">
                <a:solidFill>
                  <a:schemeClr val="bg1"/>
                </a:solidFill>
              </a:rPr>
              <a:t>are </a:t>
            </a:r>
            <a:r>
              <a:rPr lang="en-US" sz="2000" dirty="0">
                <a:solidFill>
                  <a:schemeClr val="tx2"/>
                </a:solidFill>
              </a:rPr>
              <a:t>privately</a:t>
            </a:r>
            <a:r>
              <a:rPr lang="en-US" sz="2000" dirty="0">
                <a:solidFill>
                  <a:schemeClr val="bg1"/>
                </a:solidFill>
              </a:rPr>
              <a:t> owned while under communism they are </a:t>
            </a:r>
            <a:r>
              <a:rPr lang="en-US" sz="2000" dirty="0" err="1">
                <a:solidFill>
                  <a:schemeClr val="tx2"/>
                </a:solidFill>
              </a:rPr>
              <a:t>publically</a:t>
            </a:r>
            <a:r>
              <a:rPr lang="en-US" sz="2000" dirty="0">
                <a:solidFill>
                  <a:schemeClr val="bg1"/>
                </a:solidFill>
              </a:rPr>
              <a:t> owned.</a:t>
            </a:r>
          </a:p>
          <a:p>
            <a:pPr marL="457200" indent="-457200">
              <a:buFont typeface="+mj-lt"/>
              <a:buAutoNum type="arabicPeriod"/>
            </a:pPr>
            <a:endParaRPr lang="en-US" sz="2000" dirty="0">
              <a:solidFill>
                <a:schemeClr val="bg1"/>
              </a:solidFill>
            </a:endParaRPr>
          </a:p>
          <a:p>
            <a:pPr marL="457200" indent="-457200">
              <a:buFont typeface="+mj-lt"/>
              <a:buAutoNum type="arabicPeriod"/>
            </a:pPr>
            <a:r>
              <a:rPr lang="en-US" sz="2000" dirty="0">
                <a:solidFill>
                  <a:schemeClr val="bg1"/>
                </a:solidFill>
              </a:rPr>
              <a:t>The three branches of the </a:t>
            </a:r>
            <a:r>
              <a:rPr lang="en-US" sz="2000" dirty="0">
                <a:solidFill>
                  <a:srgbClr val="00B0F0"/>
                </a:solidFill>
              </a:rPr>
              <a:t>rhetorical triangle </a:t>
            </a:r>
            <a:r>
              <a:rPr lang="en-US" sz="2000" dirty="0">
                <a:solidFill>
                  <a:schemeClr val="bg1"/>
                </a:solidFill>
              </a:rPr>
              <a:t>are </a:t>
            </a:r>
            <a:r>
              <a:rPr lang="en-US" sz="2000" dirty="0">
                <a:solidFill>
                  <a:schemeClr val="tx2"/>
                </a:solidFill>
              </a:rPr>
              <a:t>logos</a:t>
            </a:r>
            <a:r>
              <a:rPr lang="en-US" sz="2000" dirty="0">
                <a:solidFill>
                  <a:schemeClr val="bg1"/>
                </a:solidFill>
              </a:rPr>
              <a:t>, </a:t>
            </a:r>
            <a:r>
              <a:rPr lang="en-US" sz="2000" dirty="0">
                <a:solidFill>
                  <a:schemeClr val="tx2"/>
                </a:solidFill>
              </a:rPr>
              <a:t>ethos</a:t>
            </a:r>
            <a:r>
              <a:rPr lang="en-US" sz="2000" dirty="0">
                <a:solidFill>
                  <a:schemeClr val="bg1"/>
                </a:solidFill>
              </a:rPr>
              <a:t>, and </a:t>
            </a:r>
            <a:r>
              <a:rPr lang="en-US" sz="2000" dirty="0">
                <a:solidFill>
                  <a:schemeClr val="tx2"/>
                </a:solidFill>
              </a:rPr>
              <a:t>pathos.</a:t>
            </a:r>
          </a:p>
          <a:p>
            <a:pPr marL="457200" indent="-457200">
              <a:buFont typeface="+mj-lt"/>
              <a:buAutoNum type="arabicPeriod"/>
            </a:pPr>
            <a:endParaRPr lang="en-US" sz="2000" dirty="0">
              <a:solidFill>
                <a:schemeClr val="tx2"/>
              </a:solidFill>
            </a:endParaRPr>
          </a:p>
          <a:p>
            <a:pPr marL="457200" indent="-457200">
              <a:buFont typeface="+mj-lt"/>
              <a:buAutoNum type="arabicPeriod"/>
            </a:pPr>
            <a:r>
              <a:rPr lang="en-US" sz="2000" dirty="0">
                <a:solidFill>
                  <a:srgbClr val="00B0F0"/>
                </a:solidFill>
              </a:rPr>
              <a:t>Karl Marx </a:t>
            </a:r>
            <a:r>
              <a:rPr lang="en-US" sz="2000" dirty="0">
                <a:solidFill>
                  <a:schemeClr val="bg1"/>
                </a:solidFill>
              </a:rPr>
              <a:t>published the </a:t>
            </a:r>
            <a:r>
              <a:rPr lang="en-US" sz="2000" dirty="0">
                <a:solidFill>
                  <a:schemeClr val="tx2"/>
                </a:solidFill>
              </a:rPr>
              <a:t>Communist Manifesto </a:t>
            </a:r>
            <a:r>
              <a:rPr lang="en-US" sz="2000" dirty="0">
                <a:solidFill>
                  <a:schemeClr val="bg1"/>
                </a:solidFill>
              </a:rPr>
              <a:t>in 1848.</a:t>
            </a:r>
          </a:p>
          <a:p>
            <a:pPr marL="457200" indent="-457200">
              <a:buFont typeface="+mj-lt"/>
              <a:buAutoNum type="arabicPeriod"/>
            </a:pPr>
            <a:endParaRPr lang="en-US" sz="2000" dirty="0">
              <a:solidFill>
                <a:schemeClr val="bg1"/>
              </a:solidFill>
            </a:endParaRPr>
          </a:p>
          <a:p>
            <a:pPr marL="457200" indent="-457200">
              <a:buFont typeface="+mj-lt"/>
              <a:buAutoNum type="arabicPeriod"/>
            </a:pPr>
            <a:r>
              <a:rPr lang="en-US" sz="2000" dirty="0">
                <a:solidFill>
                  <a:schemeClr val="bg1"/>
                </a:solidFill>
              </a:rPr>
              <a:t>The two key characteristics of a </a:t>
            </a:r>
            <a:r>
              <a:rPr lang="en-US" sz="2000" dirty="0">
                <a:solidFill>
                  <a:srgbClr val="00B0F0"/>
                </a:solidFill>
              </a:rPr>
              <a:t>fable</a:t>
            </a:r>
            <a:r>
              <a:rPr lang="en-US" sz="2000" dirty="0">
                <a:solidFill>
                  <a:schemeClr val="bg1"/>
                </a:solidFill>
              </a:rPr>
              <a:t> are that it teaches a </a:t>
            </a:r>
            <a:r>
              <a:rPr lang="en-US" sz="2000" dirty="0">
                <a:solidFill>
                  <a:schemeClr val="tx2"/>
                </a:solidFill>
              </a:rPr>
              <a:t>moral lesson </a:t>
            </a:r>
            <a:r>
              <a:rPr lang="en-US" sz="2000" dirty="0">
                <a:solidFill>
                  <a:schemeClr val="bg1"/>
                </a:solidFill>
              </a:rPr>
              <a:t>and includes animals as </a:t>
            </a:r>
            <a:r>
              <a:rPr lang="en-US" sz="2000" dirty="0">
                <a:solidFill>
                  <a:schemeClr val="tx2"/>
                </a:solidFill>
              </a:rPr>
              <a:t>main characters</a:t>
            </a:r>
            <a:r>
              <a:rPr lang="en-US" sz="2000" dirty="0">
                <a:solidFill>
                  <a:schemeClr val="bg1"/>
                </a:solidFill>
              </a:rPr>
              <a:t>.</a:t>
            </a:r>
          </a:p>
          <a:p>
            <a:pPr algn="r"/>
            <a:endParaRPr lang="en-US" sz="2000" dirty="0">
              <a:solidFill>
                <a:schemeClr val="bg1"/>
              </a:solidFill>
            </a:endParaRPr>
          </a:p>
          <a:p>
            <a:pPr algn="r"/>
            <a:r>
              <a:rPr lang="en-US" sz="2000" dirty="0">
                <a:solidFill>
                  <a:schemeClr val="bg1"/>
                </a:solidFill>
              </a:rPr>
              <a:t> </a:t>
            </a:r>
            <a:r>
              <a:rPr lang="en-US" sz="2000" dirty="0">
                <a:solidFill>
                  <a:srgbClr val="FFDD00"/>
                </a:solidFill>
              </a:rPr>
              <a:t>Self-score: ______ /6</a:t>
            </a:r>
          </a:p>
        </p:txBody>
      </p:sp>
    </p:spTree>
    <p:extLst>
      <p:ext uri="{BB962C8B-B14F-4D97-AF65-F5344CB8AC3E}">
        <p14:creationId xmlns:p14="http://schemas.microsoft.com/office/powerpoint/2010/main" val="214110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81554" y="113673"/>
            <a:ext cx="5655330" cy="836525"/>
          </a:xfrm>
          <a:noFill/>
        </p:spPr>
        <p:txBody>
          <a:bodyPr>
            <a:normAutofit/>
          </a:bodyPr>
          <a:lstStyle/>
          <a:p>
            <a:pPr algn="ctr" eaLnBrk="1" hangingPunct="1"/>
            <a:r>
              <a:rPr lang="en-US" sz="2700" dirty="0">
                <a:solidFill>
                  <a:schemeClr val="tx2"/>
                </a:solidFill>
              </a:rPr>
              <a:t>Retrieval Practice:  Lesson 7</a:t>
            </a:r>
          </a:p>
        </p:txBody>
      </p:sp>
      <p:sp>
        <p:nvSpPr>
          <p:cNvPr id="5" name="Explosion: 8 Points 4">
            <a:extLst>
              <a:ext uri="{FF2B5EF4-FFF2-40B4-BE49-F238E27FC236}">
                <a16:creationId xmlns:a16="http://schemas.microsoft.com/office/drawing/2014/main" id="{52D8A2BF-0D82-4770-846A-A94479BA73DC}"/>
              </a:ext>
            </a:extLst>
          </p:cNvPr>
          <p:cNvSpPr/>
          <p:nvPr/>
        </p:nvSpPr>
        <p:spPr>
          <a:xfrm>
            <a:off x="6460569" y="4496303"/>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
        <p:nvSpPr>
          <p:cNvPr id="4" name="TextBox 3">
            <a:extLst>
              <a:ext uri="{FF2B5EF4-FFF2-40B4-BE49-F238E27FC236}">
                <a16:creationId xmlns:a16="http://schemas.microsoft.com/office/drawing/2014/main" id="{2AD515B5-4FA5-43AA-B77E-672F457D62A8}"/>
              </a:ext>
            </a:extLst>
          </p:cNvPr>
          <p:cNvSpPr txBox="1"/>
          <p:nvPr/>
        </p:nvSpPr>
        <p:spPr>
          <a:xfrm>
            <a:off x="306148" y="1030585"/>
            <a:ext cx="8189407" cy="5016758"/>
          </a:xfrm>
          <a:prstGeom prst="rect">
            <a:avLst/>
          </a:prstGeom>
          <a:noFill/>
        </p:spPr>
        <p:txBody>
          <a:bodyPr wrap="square" rtlCol="0">
            <a:spAutoFit/>
          </a:bodyPr>
          <a:lstStyle/>
          <a:p>
            <a:pPr marL="457200" lvl="0" indent="-457200">
              <a:buFont typeface="+mj-lt"/>
              <a:buAutoNum type="arabicPeriod"/>
            </a:pPr>
            <a:r>
              <a:rPr lang="en-US" sz="2000" dirty="0">
                <a:solidFill>
                  <a:schemeClr val="bg1"/>
                </a:solidFill>
              </a:rPr>
              <a:t>Benjamin says, “None of you has ever seen a dead donkey.” Why is this an example of </a:t>
            </a:r>
            <a:r>
              <a:rPr lang="en-US" sz="2000" dirty="0">
                <a:solidFill>
                  <a:srgbClr val="00B0F0"/>
                </a:solidFill>
              </a:rPr>
              <a:t>anthropomorphism</a:t>
            </a:r>
            <a:r>
              <a:rPr lang="en-US" sz="2000" dirty="0">
                <a:solidFill>
                  <a:schemeClr val="bg1"/>
                </a:solidFill>
              </a:rPr>
              <a:t>?</a:t>
            </a:r>
          </a:p>
          <a:p>
            <a:pPr marL="457200" indent="-457200">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a:p>
            <a:pPr marL="457200" lvl="0" indent="-457200">
              <a:buFont typeface="+mj-lt"/>
              <a:buAutoNum type="arabicPeriod"/>
            </a:pPr>
            <a:r>
              <a:rPr lang="en-US" sz="2000" dirty="0">
                <a:solidFill>
                  <a:schemeClr val="bg1"/>
                </a:solidFill>
              </a:rPr>
              <a:t>Explain the term </a:t>
            </a:r>
            <a:r>
              <a:rPr lang="en-US" sz="2000" dirty="0">
                <a:solidFill>
                  <a:srgbClr val="00B0F0"/>
                </a:solidFill>
              </a:rPr>
              <a:t>comrade</a:t>
            </a:r>
            <a:r>
              <a:rPr lang="en-US" sz="2000" b="1" dirty="0">
                <a:solidFill>
                  <a:schemeClr val="bg1"/>
                </a:solidFill>
              </a:rPr>
              <a:t> </a:t>
            </a:r>
            <a:r>
              <a:rPr lang="en-US" sz="2000" dirty="0">
                <a:solidFill>
                  <a:schemeClr val="bg1"/>
                </a:solidFill>
              </a:rPr>
              <a:t>by using the word </a:t>
            </a:r>
            <a:r>
              <a:rPr lang="en-US" sz="2000" dirty="0">
                <a:solidFill>
                  <a:srgbClr val="00B0F0"/>
                </a:solidFill>
              </a:rPr>
              <a:t>oppression</a:t>
            </a:r>
            <a:r>
              <a:rPr lang="en-US" sz="2000" dirty="0">
                <a:solidFill>
                  <a:schemeClr val="bg1"/>
                </a:solidFill>
              </a:rPr>
              <a:t>. </a:t>
            </a:r>
          </a:p>
          <a:p>
            <a:pPr marL="457200" indent="-457200">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a:p>
            <a:pPr marL="457200" lvl="0" indent="-457200">
              <a:buFont typeface="+mj-lt"/>
              <a:buAutoNum type="arabicPeriod"/>
            </a:pPr>
            <a:r>
              <a:rPr lang="en-US" sz="2000" dirty="0">
                <a:solidFill>
                  <a:schemeClr val="bg1"/>
                </a:solidFill>
              </a:rPr>
              <a:t>Who wrote </a:t>
            </a:r>
            <a:r>
              <a:rPr lang="en-US" sz="2000" i="1" dirty="0">
                <a:solidFill>
                  <a:srgbClr val="00B0F0"/>
                </a:solidFill>
              </a:rPr>
              <a:t>The</a:t>
            </a:r>
            <a:r>
              <a:rPr lang="en-US" sz="2000" i="1" dirty="0">
                <a:solidFill>
                  <a:schemeClr val="bg1"/>
                </a:solidFill>
              </a:rPr>
              <a:t> </a:t>
            </a:r>
            <a:r>
              <a:rPr lang="en-US" sz="2000" i="1" dirty="0">
                <a:solidFill>
                  <a:srgbClr val="00B0F0"/>
                </a:solidFill>
              </a:rPr>
              <a:t>Communist</a:t>
            </a:r>
            <a:r>
              <a:rPr lang="en-US" sz="2000" b="1" i="1" dirty="0">
                <a:solidFill>
                  <a:schemeClr val="bg1"/>
                </a:solidFill>
              </a:rPr>
              <a:t> </a:t>
            </a:r>
            <a:r>
              <a:rPr lang="en-US" sz="2000" i="1" dirty="0">
                <a:solidFill>
                  <a:srgbClr val="00B0F0"/>
                </a:solidFill>
              </a:rPr>
              <a:t>Manifesto</a:t>
            </a:r>
            <a:r>
              <a:rPr lang="en-US" sz="2000" dirty="0">
                <a:solidFill>
                  <a:schemeClr val="bg1"/>
                </a:solidFill>
              </a:rPr>
              <a:t>, and who represents this author </a:t>
            </a:r>
            <a:r>
              <a:rPr lang="en-US" sz="2000" dirty="0">
                <a:solidFill>
                  <a:srgbClr val="00B0F0"/>
                </a:solidFill>
              </a:rPr>
              <a:t>allegorically</a:t>
            </a:r>
            <a:r>
              <a:rPr lang="en-US" sz="2000" b="1" dirty="0">
                <a:solidFill>
                  <a:schemeClr val="bg1"/>
                </a:solidFill>
              </a:rPr>
              <a:t> </a:t>
            </a:r>
            <a:r>
              <a:rPr lang="en-US" sz="2000" dirty="0">
                <a:solidFill>
                  <a:schemeClr val="bg1"/>
                </a:solidFill>
              </a:rPr>
              <a:t>in the text?</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a:t>
            </a:r>
            <a:r>
              <a:rPr lang="en-US" sz="2000" i="1" dirty="0">
                <a:solidFill>
                  <a:schemeClr val="bg1"/>
                </a:solidFill>
              </a:rPr>
              <a:t>Animal Farm </a:t>
            </a:r>
            <a:r>
              <a:rPr lang="en-US" sz="2000" dirty="0">
                <a:solidFill>
                  <a:schemeClr val="bg1"/>
                </a:solidFill>
              </a:rPr>
              <a:t>is an </a:t>
            </a:r>
            <a:r>
              <a:rPr lang="en-US" sz="2000" dirty="0">
                <a:solidFill>
                  <a:srgbClr val="00B0F0"/>
                </a:solidFill>
              </a:rPr>
              <a:t>allegory</a:t>
            </a:r>
            <a:r>
              <a:rPr lang="en-US" sz="2000" b="1" dirty="0">
                <a:solidFill>
                  <a:schemeClr val="bg1"/>
                </a:solidFill>
              </a:rPr>
              <a:t> </a:t>
            </a:r>
            <a:r>
              <a:rPr lang="en-US" sz="2000" dirty="0">
                <a:solidFill>
                  <a:schemeClr val="bg1"/>
                </a:solidFill>
              </a:rPr>
              <a:t>for the Russian Revolution.” Explain what this statement means. </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When the animals revolt against Jones out of hunger and frustration, to what event in Russian history does this </a:t>
            </a:r>
            <a:r>
              <a:rPr lang="en-US" sz="2000" dirty="0">
                <a:solidFill>
                  <a:srgbClr val="00B0F0"/>
                </a:solidFill>
              </a:rPr>
              <a:t>allude</a:t>
            </a:r>
            <a:r>
              <a:rPr lang="en-US" sz="2000" dirty="0">
                <a:solidFill>
                  <a:schemeClr val="bg1"/>
                </a:solidFill>
              </a:rPr>
              <a:t>? </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Mr. Jones is an </a:t>
            </a:r>
            <a:r>
              <a:rPr lang="en-US" sz="2000" dirty="0">
                <a:solidFill>
                  <a:srgbClr val="00B0F0"/>
                </a:solidFill>
              </a:rPr>
              <a:t>allusion</a:t>
            </a:r>
            <a:r>
              <a:rPr lang="en-US" sz="2000" b="1" dirty="0">
                <a:solidFill>
                  <a:schemeClr val="bg1"/>
                </a:solidFill>
              </a:rPr>
              <a:t> </a:t>
            </a:r>
            <a:r>
              <a:rPr lang="en-US" sz="2000" dirty="0">
                <a:solidFill>
                  <a:schemeClr val="bg1"/>
                </a:solidFill>
              </a:rPr>
              <a:t>to what leader from Russian </a:t>
            </a:r>
          </a:p>
          <a:p>
            <a:pPr lvl="0"/>
            <a:r>
              <a:rPr lang="en-US" sz="2000" dirty="0">
                <a:solidFill>
                  <a:schemeClr val="bg1"/>
                </a:solidFill>
              </a:rPr>
              <a:t>       history?</a:t>
            </a:r>
          </a:p>
        </p:txBody>
      </p:sp>
    </p:spTree>
    <p:extLst>
      <p:ext uri="{BB962C8B-B14F-4D97-AF65-F5344CB8AC3E}">
        <p14:creationId xmlns:p14="http://schemas.microsoft.com/office/powerpoint/2010/main" val="1222554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789552" y="83936"/>
            <a:ext cx="5655330" cy="836525"/>
          </a:xfrm>
          <a:noFill/>
        </p:spPr>
        <p:txBody>
          <a:bodyPr>
            <a:normAutofit fontScale="90000"/>
          </a:bodyPr>
          <a:lstStyle/>
          <a:p>
            <a:pPr algn="ctr" eaLnBrk="1" hangingPunct="1"/>
            <a:r>
              <a:rPr lang="en-US" sz="2700" dirty="0">
                <a:solidFill>
                  <a:schemeClr val="tx2"/>
                </a:solidFill>
              </a:rPr>
              <a:t>Retrieval Practice Answers:  Lesson 7</a:t>
            </a:r>
          </a:p>
        </p:txBody>
      </p:sp>
      <p:sp>
        <p:nvSpPr>
          <p:cNvPr id="3" name="TextBox 2">
            <a:extLst>
              <a:ext uri="{FF2B5EF4-FFF2-40B4-BE49-F238E27FC236}">
                <a16:creationId xmlns:a16="http://schemas.microsoft.com/office/drawing/2014/main" id="{00613E7B-F47E-4E01-ABFE-D8A55D67CFE2}"/>
              </a:ext>
            </a:extLst>
          </p:cNvPr>
          <p:cNvSpPr txBox="1"/>
          <p:nvPr/>
        </p:nvSpPr>
        <p:spPr>
          <a:xfrm>
            <a:off x="462223" y="920461"/>
            <a:ext cx="8309988" cy="4708981"/>
          </a:xfrm>
          <a:prstGeom prst="rect">
            <a:avLst/>
          </a:prstGeom>
          <a:noFill/>
        </p:spPr>
        <p:txBody>
          <a:bodyPr wrap="square" rtlCol="0">
            <a:spAutoFit/>
          </a:bodyPr>
          <a:lstStyle/>
          <a:p>
            <a:pPr marL="457200" lvl="0" indent="-457200">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Benjamin’s quote is an example of </a:t>
            </a:r>
            <a:r>
              <a:rPr lang="en-US" sz="2000" dirty="0">
                <a:solidFill>
                  <a:srgbClr val="00B0F0"/>
                </a:solidFill>
                <a:ea typeface="Calibri" panose="020F0502020204030204" pitchFamily="34" charset="0"/>
                <a:cs typeface="Times New Roman" panose="02020603050405020304" pitchFamily="18" charset="0"/>
              </a:rPr>
              <a:t>anthropomorphism </a:t>
            </a:r>
            <a:r>
              <a:rPr lang="en-US" sz="2000" dirty="0">
                <a:solidFill>
                  <a:schemeClr val="bg1"/>
                </a:solidFill>
                <a:ea typeface="Calibri" panose="020F0502020204030204" pitchFamily="34" charset="0"/>
                <a:cs typeface="Times New Roman" panose="02020603050405020304" pitchFamily="18" charset="0"/>
              </a:rPr>
              <a:t>because</a:t>
            </a:r>
            <a:r>
              <a:rPr lang="en-US" sz="2000" dirty="0">
                <a:solidFill>
                  <a:srgbClr val="00B0F0"/>
                </a:solidFill>
                <a:ea typeface="Calibri" panose="020F0502020204030204" pitchFamily="34" charset="0"/>
                <a:cs typeface="Times New Roman" panose="02020603050405020304" pitchFamily="18" charset="0"/>
              </a:rPr>
              <a:t> </a:t>
            </a:r>
            <a:r>
              <a:rPr lang="en-US" sz="2000" dirty="0">
                <a:solidFill>
                  <a:schemeClr val="bg1"/>
                </a:solidFill>
                <a:ea typeface="Calibri" panose="020F0502020204030204" pitchFamily="34" charset="0"/>
                <a:cs typeface="Times New Roman" panose="02020603050405020304" pitchFamily="18" charset="0"/>
              </a:rPr>
              <a:t>Benjamin, a donkey, is being given the </a:t>
            </a:r>
            <a:r>
              <a:rPr lang="en-US" sz="2000" dirty="0">
                <a:solidFill>
                  <a:schemeClr val="tx2"/>
                </a:solidFill>
                <a:ea typeface="Calibri" panose="020F0502020204030204" pitchFamily="34" charset="0"/>
                <a:cs typeface="Times New Roman" panose="02020603050405020304" pitchFamily="18" charset="0"/>
              </a:rPr>
              <a:t>human ability to talk</a:t>
            </a:r>
            <a:r>
              <a:rPr lang="en-US" sz="2000" dirty="0">
                <a:solidFill>
                  <a:schemeClr val="bg1"/>
                </a:solidFill>
              </a:rPr>
              <a:t>. </a:t>
            </a:r>
            <a:endParaRPr lang="en-US" sz="2000" dirty="0">
              <a:solidFill>
                <a:schemeClr val="bg1"/>
              </a:solidFill>
              <a:ea typeface="Calibri" panose="020F0502020204030204" pitchFamily="34" charset="0"/>
              <a:cs typeface="Times New Roman" panose="02020603050405020304" pitchFamily="18" charset="0"/>
            </a:endParaRPr>
          </a:p>
          <a:p>
            <a:pPr marL="457200" lvl="0" indent="-457200">
              <a:buFont typeface="+mj-lt"/>
              <a:buAutoNum type="arabicPeriod"/>
            </a:pPr>
            <a:endParaRPr lang="en-US" sz="2000" dirty="0">
              <a:solidFill>
                <a:prstClr val="white"/>
              </a:solidFill>
              <a:ea typeface="Calibri" panose="020F0502020204030204" pitchFamily="34" charset="0"/>
              <a:cs typeface="Times New Roman" panose="02020603050405020304" pitchFamily="18" charset="0"/>
            </a:endParaRPr>
          </a:p>
          <a:p>
            <a:pPr marL="457200" lvl="0" indent="-457200">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A </a:t>
            </a:r>
            <a:r>
              <a:rPr lang="en-US" sz="2000" dirty="0">
                <a:solidFill>
                  <a:srgbClr val="00B0F0"/>
                </a:solidFill>
                <a:ea typeface="Calibri" panose="020F0502020204030204" pitchFamily="34" charset="0"/>
                <a:cs typeface="Times New Roman" panose="02020603050405020304" pitchFamily="18" charset="0"/>
              </a:rPr>
              <a:t>comrade </a:t>
            </a:r>
            <a:r>
              <a:rPr lang="en-US" sz="2000" dirty="0">
                <a:solidFill>
                  <a:schemeClr val="bg1"/>
                </a:solidFill>
                <a:ea typeface="Calibri" panose="020F0502020204030204" pitchFamily="34" charset="0"/>
                <a:cs typeface="Times New Roman" panose="02020603050405020304" pitchFamily="18" charset="0"/>
              </a:rPr>
              <a:t>is a </a:t>
            </a:r>
            <a:r>
              <a:rPr lang="en-US" sz="2000" dirty="0">
                <a:solidFill>
                  <a:schemeClr val="tx2"/>
                </a:solidFill>
                <a:ea typeface="Calibri" panose="020F0502020204030204" pitchFamily="34" charset="0"/>
                <a:cs typeface="Times New Roman" panose="02020603050405020304" pitchFamily="18" charset="0"/>
              </a:rPr>
              <a:t>fellow fighter </a:t>
            </a:r>
            <a:r>
              <a:rPr lang="en-US" sz="2000" dirty="0">
                <a:solidFill>
                  <a:schemeClr val="bg1"/>
                </a:solidFill>
                <a:ea typeface="Calibri" panose="020F0502020204030204" pitchFamily="34" charset="0"/>
                <a:cs typeface="Times New Roman" panose="02020603050405020304" pitchFamily="18" charset="0"/>
              </a:rPr>
              <a:t>in the struggle against </a:t>
            </a:r>
            <a:r>
              <a:rPr lang="en-US" sz="2000" dirty="0">
                <a:solidFill>
                  <a:srgbClr val="00B0F0"/>
                </a:solidFill>
                <a:ea typeface="Calibri" panose="020F0502020204030204" pitchFamily="34" charset="0"/>
                <a:cs typeface="Times New Roman" panose="02020603050405020304" pitchFamily="18" charset="0"/>
              </a:rPr>
              <a:t>oppression.</a:t>
            </a:r>
          </a:p>
          <a:p>
            <a:pPr marL="457200" lvl="0" indent="-457200">
              <a:buFont typeface="+mj-lt"/>
              <a:buAutoNum type="arabicPeriod"/>
            </a:pPr>
            <a:endParaRPr lang="en-US" sz="2000" dirty="0">
              <a:solidFill>
                <a:prstClr val="white"/>
              </a:solidFill>
              <a:ea typeface="Calibri" panose="020F0502020204030204" pitchFamily="34" charset="0"/>
              <a:cs typeface="Times New Roman" panose="02020603050405020304" pitchFamily="18" charset="0"/>
            </a:endParaRPr>
          </a:p>
          <a:p>
            <a:pPr marL="457200" lvl="0" indent="-457200">
              <a:buFont typeface="+mj-lt"/>
              <a:buAutoNum type="arabicPeriod"/>
            </a:pPr>
            <a:r>
              <a:rPr lang="en-US" sz="2000" dirty="0">
                <a:solidFill>
                  <a:schemeClr val="tx2"/>
                </a:solidFill>
                <a:ea typeface="Calibri" panose="020F0502020204030204" pitchFamily="34" charset="0"/>
                <a:cs typeface="Times New Roman" panose="02020603050405020304" pitchFamily="18" charset="0"/>
              </a:rPr>
              <a:t>Karl Marx </a:t>
            </a:r>
            <a:r>
              <a:rPr lang="en-US" sz="2000" dirty="0">
                <a:solidFill>
                  <a:schemeClr val="bg1"/>
                </a:solidFill>
                <a:ea typeface="Calibri" panose="020F0502020204030204" pitchFamily="34" charset="0"/>
                <a:cs typeface="Times New Roman" panose="02020603050405020304" pitchFamily="18" charset="0"/>
              </a:rPr>
              <a:t>wrote</a:t>
            </a:r>
            <a:r>
              <a:rPr lang="en-US" sz="2000" dirty="0">
                <a:solidFill>
                  <a:srgbClr val="00B0F0"/>
                </a:solidFill>
                <a:ea typeface="Calibri" panose="020F0502020204030204" pitchFamily="34" charset="0"/>
                <a:cs typeface="Times New Roman" panose="02020603050405020304" pitchFamily="18" charset="0"/>
              </a:rPr>
              <a:t> </a:t>
            </a:r>
            <a:r>
              <a:rPr lang="en-US" sz="2000" i="1" dirty="0">
                <a:solidFill>
                  <a:srgbClr val="00B0F0"/>
                </a:solidFill>
                <a:ea typeface="Calibri" panose="020F0502020204030204" pitchFamily="34" charset="0"/>
                <a:cs typeface="Times New Roman" panose="02020603050405020304" pitchFamily="18" charset="0"/>
              </a:rPr>
              <a:t>The Communist Manifesto</a:t>
            </a:r>
            <a:r>
              <a:rPr lang="en-US" sz="2000" dirty="0">
                <a:solidFill>
                  <a:srgbClr val="00B0F0"/>
                </a:solidFill>
                <a:ea typeface="Calibri" panose="020F0502020204030204" pitchFamily="34" charset="0"/>
                <a:cs typeface="Times New Roman" panose="02020603050405020304" pitchFamily="18" charset="0"/>
              </a:rPr>
              <a:t>. </a:t>
            </a:r>
            <a:r>
              <a:rPr lang="en-US" sz="2000" dirty="0">
                <a:solidFill>
                  <a:schemeClr val="tx2"/>
                </a:solidFill>
                <a:ea typeface="Calibri" panose="020F0502020204030204" pitchFamily="34" charset="0"/>
                <a:cs typeface="Times New Roman" panose="02020603050405020304" pitchFamily="18" charset="0"/>
              </a:rPr>
              <a:t>Old Major </a:t>
            </a:r>
            <a:r>
              <a:rPr lang="en-US" sz="2000" dirty="0">
                <a:solidFill>
                  <a:schemeClr val="bg1"/>
                </a:solidFill>
                <a:ea typeface="Calibri" panose="020F0502020204030204" pitchFamily="34" charset="0"/>
                <a:cs typeface="Times New Roman" panose="02020603050405020304" pitchFamily="18" charset="0"/>
              </a:rPr>
              <a:t>is an </a:t>
            </a:r>
            <a:r>
              <a:rPr lang="en-US" sz="2000" dirty="0">
                <a:solidFill>
                  <a:srgbClr val="00B0F0"/>
                </a:solidFill>
                <a:ea typeface="Calibri" panose="020F0502020204030204" pitchFamily="34" charset="0"/>
                <a:cs typeface="Times New Roman" panose="02020603050405020304" pitchFamily="18" charset="0"/>
              </a:rPr>
              <a:t>allegorical  </a:t>
            </a:r>
            <a:r>
              <a:rPr lang="en-US" sz="2000" dirty="0">
                <a:solidFill>
                  <a:schemeClr val="bg1"/>
                </a:solidFill>
                <a:ea typeface="Calibri" panose="020F0502020204030204" pitchFamily="34" charset="0"/>
                <a:cs typeface="Times New Roman" panose="02020603050405020304" pitchFamily="18" charset="0"/>
              </a:rPr>
              <a:t>representation</a:t>
            </a:r>
            <a:r>
              <a:rPr lang="en-US" sz="2000" dirty="0">
                <a:solidFill>
                  <a:srgbClr val="00B0F0"/>
                </a:solidFill>
                <a:ea typeface="Calibri" panose="020F0502020204030204" pitchFamily="34" charset="0"/>
                <a:cs typeface="Times New Roman" panose="02020603050405020304" pitchFamily="18" charset="0"/>
              </a:rPr>
              <a:t> </a:t>
            </a:r>
            <a:r>
              <a:rPr lang="en-US" sz="2000" dirty="0">
                <a:solidFill>
                  <a:schemeClr val="bg1"/>
                </a:solidFill>
                <a:ea typeface="Calibri" panose="020F0502020204030204" pitchFamily="34" charset="0"/>
                <a:cs typeface="Times New Roman" panose="02020603050405020304" pitchFamily="18" charset="0"/>
              </a:rPr>
              <a:t>for</a:t>
            </a:r>
            <a:r>
              <a:rPr lang="en-US" sz="2000" dirty="0">
                <a:solidFill>
                  <a:srgbClr val="00B0F0"/>
                </a:solidFill>
                <a:ea typeface="Calibri" panose="020F0502020204030204" pitchFamily="34" charset="0"/>
                <a:cs typeface="Times New Roman" panose="02020603050405020304" pitchFamily="18" charset="0"/>
              </a:rPr>
              <a:t> Karl Marx.</a:t>
            </a:r>
            <a:endParaRPr lang="en-US" sz="2000" dirty="0">
              <a:solidFill>
                <a:prstClr val="white"/>
              </a:solidFill>
              <a:ea typeface="Calibri" panose="020F0502020204030204" pitchFamily="34" charset="0"/>
              <a:cs typeface="Times New Roman" panose="02020603050405020304" pitchFamily="18" charset="0"/>
            </a:endParaRPr>
          </a:p>
          <a:p>
            <a:pPr marL="457200" lvl="0" indent="-457200">
              <a:buFont typeface="+mj-lt"/>
              <a:buAutoNum type="arabicPeriod"/>
            </a:pPr>
            <a:endParaRPr lang="en-US" sz="2000" dirty="0">
              <a:solidFill>
                <a:prstClr val="white"/>
              </a:solidFill>
              <a:ea typeface="Calibri" panose="020F0502020204030204" pitchFamily="34" charset="0"/>
              <a:cs typeface="Times New Roman" panose="02020603050405020304" pitchFamily="18" charset="0"/>
            </a:endParaRPr>
          </a:p>
          <a:p>
            <a:pPr marL="457200" lvl="0" indent="-457200">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This statement means that Animal Farm can be </a:t>
            </a:r>
            <a:r>
              <a:rPr lang="en-US" sz="2000" dirty="0">
                <a:solidFill>
                  <a:schemeClr val="tx2"/>
                </a:solidFill>
                <a:ea typeface="Calibri" panose="020F0502020204030204" pitchFamily="34" charset="0"/>
                <a:cs typeface="Times New Roman" panose="02020603050405020304" pitchFamily="18" charset="0"/>
              </a:rPr>
              <a:t>read on two levels</a:t>
            </a:r>
            <a:r>
              <a:rPr lang="en-US" sz="2000" dirty="0">
                <a:solidFill>
                  <a:schemeClr val="bg1"/>
                </a:solidFill>
                <a:ea typeface="Calibri" panose="020F0502020204030204" pitchFamily="34" charset="0"/>
                <a:cs typeface="Times New Roman" panose="02020603050405020304" pitchFamily="18" charset="0"/>
              </a:rPr>
              <a:t>: as a </a:t>
            </a:r>
            <a:r>
              <a:rPr lang="en-US" sz="2000" dirty="0">
                <a:solidFill>
                  <a:schemeClr val="tx2"/>
                </a:solidFill>
                <a:ea typeface="Calibri" panose="020F0502020204030204" pitchFamily="34" charset="0"/>
                <a:cs typeface="Times New Roman" panose="02020603050405020304" pitchFamily="18" charset="0"/>
              </a:rPr>
              <a:t>literal</a:t>
            </a:r>
            <a:r>
              <a:rPr lang="en-US" sz="2000" dirty="0">
                <a:solidFill>
                  <a:schemeClr val="bg1"/>
                </a:solidFill>
                <a:ea typeface="Calibri" panose="020F0502020204030204" pitchFamily="34" charset="0"/>
                <a:cs typeface="Times New Roman" panose="02020603050405020304" pitchFamily="18" charset="0"/>
              </a:rPr>
              <a:t> story about animals and as a </a:t>
            </a:r>
            <a:r>
              <a:rPr lang="en-US" sz="2000" dirty="0">
                <a:solidFill>
                  <a:schemeClr val="tx2"/>
                </a:solidFill>
                <a:ea typeface="Calibri" panose="020F0502020204030204" pitchFamily="34" charset="0"/>
                <a:cs typeface="Times New Roman" panose="02020603050405020304" pitchFamily="18" charset="0"/>
              </a:rPr>
              <a:t>metaphor</a:t>
            </a:r>
            <a:r>
              <a:rPr lang="en-US" sz="2000" dirty="0">
                <a:solidFill>
                  <a:schemeClr val="bg1"/>
                </a:solidFill>
                <a:ea typeface="Calibri" panose="020F0502020204030204" pitchFamily="34" charset="0"/>
                <a:cs typeface="Times New Roman" panose="02020603050405020304" pitchFamily="18" charset="0"/>
              </a:rPr>
              <a:t> for the events and figures that occurred after the publication of </a:t>
            </a:r>
            <a:r>
              <a:rPr lang="en-US" sz="2000" i="1" dirty="0">
                <a:solidFill>
                  <a:srgbClr val="00B0F0"/>
                </a:solidFill>
                <a:ea typeface="Calibri" panose="020F0502020204030204" pitchFamily="34" charset="0"/>
                <a:cs typeface="Times New Roman" panose="02020603050405020304" pitchFamily="18" charset="0"/>
              </a:rPr>
              <a:t>The Communist Manifesto</a:t>
            </a:r>
            <a:r>
              <a:rPr lang="en-US" sz="2000" i="1" dirty="0">
                <a:solidFill>
                  <a:schemeClr val="bg1"/>
                </a:solidFill>
                <a:ea typeface="Calibri" panose="020F0502020204030204" pitchFamily="34" charset="0"/>
                <a:cs typeface="Times New Roman" panose="02020603050405020304" pitchFamily="18" charset="0"/>
              </a:rPr>
              <a:t>.</a:t>
            </a:r>
            <a:endParaRPr lang="en-US" sz="2000" dirty="0">
              <a:solidFill>
                <a:schemeClr val="bg1"/>
              </a:solidFill>
              <a:ea typeface="Calibri" panose="020F0502020204030204" pitchFamily="34" charset="0"/>
              <a:cs typeface="Times New Roman" panose="02020603050405020304" pitchFamily="18" charset="0"/>
            </a:endParaRPr>
          </a:p>
          <a:p>
            <a:pPr marL="457200" lvl="0" indent="-457200">
              <a:buFont typeface="+mj-lt"/>
              <a:buAutoNum type="arabicPeriod"/>
            </a:pPr>
            <a:endParaRPr lang="en-US" sz="2000" dirty="0">
              <a:solidFill>
                <a:prstClr val="white"/>
              </a:solidFill>
              <a:ea typeface="Calibri" panose="020F0502020204030204" pitchFamily="34" charset="0"/>
              <a:cs typeface="Times New Roman" panose="02020603050405020304" pitchFamily="18" charset="0"/>
            </a:endParaRPr>
          </a:p>
          <a:p>
            <a:pPr marL="457200" lvl="0" indent="-457200">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The animals’ revolt refers to the </a:t>
            </a:r>
            <a:r>
              <a:rPr lang="en-US" sz="2000" dirty="0">
                <a:solidFill>
                  <a:schemeClr val="tx2"/>
                </a:solidFill>
                <a:ea typeface="Calibri" panose="020F0502020204030204" pitchFamily="34" charset="0"/>
                <a:cs typeface="Times New Roman" panose="02020603050405020304" pitchFamily="18" charset="0"/>
              </a:rPr>
              <a:t>February Revolution</a:t>
            </a:r>
            <a:r>
              <a:rPr lang="en-US" sz="2000" dirty="0">
                <a:solidFill>
                  <a:prstClr val="white"/>
                </a:solidFill>
                <a:ea typeface="Calibri" panose="020F0502020204030204" pitchFamily="34" charset="0"/>
                <a:cs typeface="Times New Roman" panose="02020603050405020304" pitchFamily="18" charset="0"/>
              </a:rPr>
              <a:t>.</a:t>
            </a:r>
            <a:endParaRPr lang="en-US" sz="2000" dirty="0">
              <a:solidFill>
                <a:schemeClr val="tx2"/>
              </a:solidFill>
              <a:ea typeface="Calibri" panose="020F0502020204030204" pitchFamily="34" charset="0"/>
              <a:cs typeface="Times New Roman" panose="02020603050405020304" pitchFamily="18" charset="0"/>
            </a:endParaRPr>
          </a:p>
          <a:p>
            <a:pPr marL="457200" lvl="0" indent="-457200">
              <a:buFont typeface="+mj-lt"/>
              <a:buAutoNum type="arabicPeriod"/>
            </a:pPr>
            <a:endParaRPr lang="en-US" sz="2000" dirty="0">
              <a:solidFill>
                <a:schemeClr val="tx2"/>
              </a:solidFill>
              <a:ea typeface="Calibri" panose="020F0502020204030204" pitchFamily="34" charset="0"/>
              <a:cs typeface="Times New Roman" panose="02020603050405020304" pitchFamily="18" charset="0"/>
            </a:endParaRPr>
          </a:p>
          <a:p>
            <a:pPr marL="457200" lvl="0" indent="-457200">
              <a:buFont typeface="+mj-lt"/>
              <a:buAutoNum type="arabicPeriod"/>
            </a:pPr>
            <a:r>
              <a:rPr lang="en-US" sz="2000" dirty="0">
                <a:solidFill>
                  <a:srgbClr val="00B0F0"/>
                </a:solidFill>
                <a:ea typeface="Calibri" panose="020F0502020204030204" pitchFamily="34" charset="0"/>
                <a:cs typeface="Times New Roman" panose="02020603050405020304" pitchFamily="18" charset="0"/>
              </a:rPr>
              <a:t>Mr. Jones alludes</a:t>
            </a:r>
            <a:r>
              <a:rPr lang="en-US" sz="2000" dirty="0">
                <a:solidFill>
                  <a:schemeClr val="bg1"/>
                </a:solidFill>
                <a:ea typeface="Calibri" panose="020F0502020204030204" pitchFamily="34" charset="0"/>
                <a:cs typeface="Times New Roman" panose="02020603050405020304" pitchFamily="18" charset="0"/>
              </a:rPr>
              <a:t> to </a:t>
            </a:r>
            <a:r>
              <a:rPr lang="en-US" sz="2000" dirty="0">
                <a:solidFill>
                  <a:schemeClr val="tx2"/>
                </a:solidFill>
                <a:ea typeface="Calibri" panose="020F0502020204030204" pitchFamily="34" charset="0"/>
                <a:cs typeface="Times New Roman" panose="02020603050405020304" pitchFamily="18" charset="0"/>
              </a:rPr>
              <a:t>Czar Nicholas II.</a:t>
            </a:r>
          </a:p>
        </p:txBody>
      </p:sp>
      <p:sp>
        <p:nvSpPr>
          <p:cNvPr id="2" name="Rectangle 1">
            <a:extLst>
              <a:ext uri="{FF2B5EF4-FFF2-40B4-BE49-F238E27FC236}">
                <a16:creationId xmlns:a16="http://schemas.microsoft.com/office/drawing/2014/main" id="{77006D92-E26E-454B-975A-EDAC673D7A73}"/>
              </a:ext>
            </a:extLst>
          </p:cNvPr>
          <p:cNvSpPr/>
          <p:nvPr/>
        </p:nvSpPr>
        <p:spPr>
          <a:xfrm>
            <a:off x="6349130" y="6218256"/>
            <a:ext cx="2483372" cy="400110"/>
          </a:xfrm>
          <a:prstGeom prst="rect">
            <a:avLst/>
          </a:prstGeom>
        </p:spPr>
        <p:txBody>
          <a:bodyPr wrap="none">
            <a:spAutoFit/>
          </a:bodyPr>
          <a:lstStyle/>
          <a:p>
            <a:pPr lvl="0" algn="r"/>
            <a:r>
              <a:rPr lang="en-US" sz="2000" dirty="0">
                <a:solidFill>
                  <a:srgbClr val="FFDD00"/>
                </a:solidFill>
              </a:rPr>
              <a:t>Self-score: ______ /6</a:t>
            </a:r>
          </a:p>
        </p:txBody>
      </p:sp>
    </p:spTree>
    <p:extLst>
      <p:ext uri="{BB962C8B-B14F-4D97-AF65-F5344CB8AC3E}">
        <p14:creationId xmlns:p14="http://schemas.microsoft.com/office/powerpoint/2010/main" val="133769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31312" y="0"/>
            <a:ext cx="5655330" cy="836525"/>
          </a:xfrm>
          <a:noFill/>
        </p:spPr>
        <p:txBody>
          <a:bodyPr>
            <a:normAutofit/>
          </a:bodyPr>
          <a:lstStyle/>
          <a:p>
            <a:pPr algn="ctr" eaLnBrk="1" hangingPunct="1"/>
            <a:r>
              <a:rPr lang="en-US" sz="2700" dirty="0">
                <a:solidFill>
                  <a:schemeClr val="tx2"/>
                </a:solidFill>
              </a:rPr>
              <a:t>Retrieval Practice:  Lesson 9</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381837" y="839667"/>
            <a:ext cx="8206992" cy="5632311"/>
          </a:xfrm>
          <a:prstGeom prst="rect">
            <a:avLst/>
          </a:prstGeom>
          <a:noFill/>
        </p:spPr>
        <p:txBody>
          <a:bodyPr wrap="square" rtlCol="0">
            <a:spAutoFit/>
          </a:bodyPr>
          <a:lstStyle/>
          <a:p>
            <a:pPr marL="342900" lvl="0" indent="-342900">
              <a:buFont typeface="+mj-lt"/>
              <a:buAutoNum type="arabicPeriod"/>
            </a:pPr>
            <a:r>
              <a:rPr lang="en-US" sz="2000" dirty="0">
                <a:solidFill>
                  <a:schemeClr val="bg1"/>
                </a:solidFill>
              </a:rPr>
              <a:t>Define the </a:t>
            </a:r>
            <a:r>
              <a:rPr lang="en-US" sz="2000" dirty="0">
                <a:solidFill>
                  <a:srgbClr val="00B0F0"/>
                </a:solidFill>
              </a:rPr>
              <a:t>village voice</a:t>
            </a:r>
            <a:r>
              <a:rPr lang="en-US" sz="2000" b="1" dirty="0">
                <a:solidFill>
                  <a:schemeClr val="bg1"/>
                </a:solidFill>
              </a:rPr>
              <a:t>. </a:t>
            </a:r>
          </a:p>
          <a:p>
            <a:pPr marL="342900" lvl="0" indent="-342900">
              <a:buFont typeface="+mj-lt"/>
              <a:buAutoNum type="arabicPeriod"/>
            </a:pPr>
            <a:endParaRPr lang="en-US" sz="2000" b="1" dirty="0">
              <a:solidFill>
                <a:schemeClr val="bg1"/>
              </a:solidFill>
            </a:endParaRPr>
          </a:p>
          <a:p>
            <a:pPr marL="342900" lvl="0" indent="-342900">
              <a:buFont typeface="+mj-lt"/>
              <a:buAutoNum type="arabicPeriod"/>
            </a:pPr>
            <a:r>
              <a:rPr lang="en-US" sz="2000" dirty="0">
                <a:solidFill>
                  <a:schemeClr val="bg1"/>
                </a:solidFill>
              </a:rPr>
              <a:t>How can </a:t>
            </a:r>
            <a:r>
              <a:rPr lang="en-US" sz="2000" dirty="0">
                <a:solidFill>
                  <a:srgbClr val="00B0F0"/>
                </a:solidFill>
              </a:rPr>
              <a:t>propaganda</a:t>
            </a:r>
            <a:r>
              <a:rPr lang="en-US" sz="2000" b="1" dirty="0">
                <a:solidFill>
                  <a:schemeClr val="bg1"/>
                </a:solidFill>
              </a:rPr>
              <a:t> </a:t>
            </a:r>
            <a:r>
              <a:rPr lang="en-US" sz="2000" dirty="0">
                <a:solidFill>
                  <a:schemeClr val="bg1"/>
                </a:solidFill>
              </a:rPr>
              <a:t>contribute to </a:t>
            </a:r>
            <a:r>
              <a:rPr lang="en-US" sz="2000" dirty="0">
                <a:solidFill>
                  <a:schemeClr val="tx2"/>
                </a:solidFill>
              </a:rPr>
              <a:t>manipulation</a:t>
            </a:r>
            <a:r>
              <a:rPr lang="en-US" sz="2000" dirty="0">
                <a:solidFill>
                  <a:schemeClr val="bg1"/>
                </a:solidFill>
              </a:rPr>
              <a:t>? Who uses </a:t>
            </a:r>
            <a:r>
              <a:rPr lang="en-US" sz="2000" dirty="0">
                <a:solidFill>
                  <a:srgbClr val="00B0F0"/>
                </a:solidFill>
              </a:rPr>
              <a:t>propaganda</a:t>
            </a:r>
            <a:r>
              <a:rPr lang="en-US" sz="2000" b="1" dirty="0">
                <a:solidFill>
                  <a:schemeClr val="bg1"/>
                </a:solidFill>
              </a:rPr>
              <a:t> </a:t>
            </a:r>
            <a:r>
              <a:rPr lang="en-US" sz="2000" dirty="0">
                <a:solidFill>
                  <a:schemeClr val="bg1"/>
                </a:solidFill>
              </a:rPr>
              <a:t>in </a:t>
            </a:r>
            <a:r>
              <a:rPr lang="en-US" sz="2000" i="1" dirty="0">
                <a:solidFill>
                  <a:schemeClr val="bg1"/>
                </a:solidFill>
              </a:rPr>
              <a:t>Animal Farm</a:t>
            </a:r>
            <a:r>
              <a:rPr lang="en-US" sz="2000" dirty="0">
                <a:solidFill>
                  <a:schemeClr val="bg1"/>
                </a:solidFill>
              </a:rPr>
              <a:t>?</a:t>
            </a:r>
          </a:p>
          <a:p>
            <a:pPr marL="342900" lvl="0" indent="-342900">
              <a:buFont typeface="+mj-lt"/>
              <a:buAutoNum type="arabicPeriod"/>
            </a:pPr>
            <a:endParaRPr lang="en-US" sz="2000" dirty="0">
              <a:solidFill>
                <a:schemeClr val="bg1"/>
              </a:solidFill>
            </a:endParaRPr>
          </a:p>
          <a:p>
            <a:pPr marL="342900" lvl="0" indent="-342900">
              <a:buFont typeface="+mj-lt"/>
              <a:buAutoNum type="arabicPeriod"/>
            </a:pPr>
            <a:r>
              <a:rPr lang="en-US" sz="2000" dirty="0">
                <a:solidFill>
                  <a:schemeClr val="bg1"/>
                </a:solidFill>
              </a:rPr>
              <a:t>Squealer’s threat that “Jones would come back” if the animals disobey is an example of a </a:t>
            </a:r>
            <a:r>
              <a:rPr lang="en-US" sz="2000" dirty="0">
                <a:solidFill>
                  <a:srgbClr val="00B0F0"/>
                </a:solidFill>
              </a:rPr>
              <a:t>slippery</a:t>
            </a:r>
            <a:r>
              <a:rPr lang="en-US" sz="2000" b="1" dirty="0">
                <a:solidFill>
                  <a:schemeClr val="bg1"/>
                </a:solidFill>
              </a:rPr>
              <a:t> </a:t>
            </a:r>
            <a:r>
              <a:rPr lang="en-US" sz="2000" dirty="0">
                <a:solidFill>
                  <a:srgbClr val="00B0F0"/>
                </a:solidFill>
              </a:rPr>
              <a:t>slope</a:t>
            </a:r>
            <a:r>
              <a:rPr lang="en-US" sz="2000" b="1" dirty="0">
                <a:solidFill>
                  <a:schemeClr val="bg1"/>
                </a:solidFill>
              </a:rPr>
              <a:t> </a:t>
            </a:r>
            <a:r>
              <a:rPr lang="en-US" sz="2000" dirty="0">
                <a:solidFill>
                  <a:schemeClr val="bg1"/>
                </a:solidFill>
              </a:rPr>
              <a:t>fallacy. Why?</a:t>
            </a:r>
          </a:p>
          <a:p>
            <a:pPr marL="342900" lvl="0" indent="-342900">
              <a:buFont typeface="+mj-lt"/>
              <a:buAutoNum type="arabicPeriod"/>
            </a:pPr>
            <a:endParaRPr lang="en-US" sz="2000" dirty="0">
              <a:solidFill>
                <a:schemeClr val="bg1"/>
              </a:solidFill>
            </a:endParaRPr>
          </a:p>
          <a:p>
            <a:pPr marL="342900" lvl="0" indent="-342900">
              <a:buFont typeface="+mj-lt"/>
              <a:buAutoNum type="arabicPeriod"/>
            </a:pPr>
            <a:r>
              <a:rPr lang="en-US" sz="2000" dirty="0">
                <a:solidFill>
                  <a:schemeClr val="bg1"/>
                </a:solidFill>
              </a:rPr>
              <a:t>If someone accused you of </a:t>
            </a:r>
            <a:r>
              <a:rPr lang="en-US" sz="2000" dirty="0">
                <a:solidFill>
                  <a:srgbClr val="00B0F0"/>
                </a:solidFill>
              </a:rPr>
              <a:t>equivocating</a:t>
            </a:r>
            <a:r>
              <a:rPr lang="en-US" sz="2000" dirty="0">
                <a:solidFill>
                  <a:schemeClr val="bg1"/>
                </a:solidFill>
              </a:rPr>
              <a:t>, what would they be suggesting you were guilty of?</a:t>
            </a:r>
            <a:br>
              <a:rPr lang="en-US" sz="2000" dirty="0">
                <a:solidFill>
                  <a:schemeClr val="bg1"/>
                </a:solidFill>
              </a:rPr>
            </a:br>
            <a:endParaRPr lang="en-US" sz="2000" dirty="0">
              <a:solidFill>
                <a:schemeClr val="bg1"/>
              </a:solidFill>
            </a:endParaRPr>
          </a:p>
          <a:p>
            <a:pPr marL="342900" lvl="0" indent="-342900">
              <a:buFont typeface="+mj-lt"/>
              <a:buAutoNum type="arabicPeriod"/>
            </a:pPr>
            <a:r>
              <a:rPr lang="en-US" sz="2000" dirty="0">
                <a:solidFill>
                  <a:schemeClr val="bg1"/>
                </a:solidFill>
              </a:rPr>
              <a:t>“It was agreed without further argument that the milk and the windfall apples should be reserved for the pigs alone.” Is this sentence in </a:t>
            </a:r>
          </a:p>
          <a:p>
            <a:pPr lvl="0"/>
            <a:r>
              <a:rPr lang="en-US" sz="2000" dirty="0">
                <a:solidFill>
                  <a:schemeClr val="bg1"/>
                </a:solidFill>
              </a:rPr>
              <a:t>      the </a:t>
            </a:r>
            <a:r>
              <a:rPr lang="en-US" sz="2000" dirty="0">
                <a:solidFill>
                  <a:srgbClr val="00B0F0"/>
                </a:solidFill>
              </a:rPr>
              <a:t>active</a:t>
            </a:r>
            <a:r>
              <a:rPr lang="en-US" sz="2000" b="1" dirty="0">
                <a:solidFill>
                  <a:schemeClr val="bg1"/>
                </a:solidFill>
              </a:rPr>
              <a:t> </a:t>
            </a:r>
            <a:r>
              <a:rPr lang="en-US" sz="2000" dirty="0">
                <a:solidFill>
                  <a:schemeClr val="bg1"/>
                </a:solidFill>
              </a:rPr>
              <a:t>or </a:t>
            </a:r>
            <a:r>
              <a:rPr lang="en-US" sz="2000" dirty="0">
                <a:solidFill>
                  <a:srgbClr val="00B0F0"/>
                </a:solidFill>
              </a:rPr>
              <a:t>passive</a:t>
            </a:r>
            <a:r>
              <a:rPr lang="en-US" sz="2000" b="1" dirty="0">
                <a:solidFill>
                  <a:schemeClr val="bg1"/>
                </a:solidFill>
              </a:rPr>
              <a:t> </a:t>
            </a:r>
            <a:r>
              <a:rPr lang="en-US" sz="2000" dirty="0">
                <a:solidFill>
                  <a:srgbClr val="00B0F0"/>
                </a:solidFill>
              </a:rPr>
              <a:t>voice</a:t>
            </a:r>
            <a:r>
              <a:rPr lang="en-US" sz="2000" dirty="0">
                <a:solidFill>
                  <a:schemeClr val="bg1"/>
                </a:solidFill>
              </a:rPr>
              <a:t>? How do you know?</a:t>
            </a:r>
          </a:p>
          <a:p>
            <a:pPr marL="342900" indent="-342900">
              <a:buFont typeface="+mj-lt"/>
              <a:buAutoNum type="arabicPeriod"/>
            </a:pPr>
            <a:endParaRPr lang="en-US" sz="2000" dirty="0">
              <a:solidFill>
                <a:schemeClr val="bg1"/>
              </a:solidFill>
            </a:endParaRPr>
          </a:p>
          <a:p>
            <a:pPr lvl="0"/>
            <a:r>
              <a:rPr lang="en-US" sz="2000" dirty="0">
                <a:solidFill>
                  <a:schemeClr val="bg1"/>
                </a:solidFill>
              </a:rPr>
              <a:t>6. What event from </a:t>
            </a:r>
            <a:r>
              <a:rPr lang="en-US" sz="2000" i="1" dirty="0">
                <a:solidFill>
                  <a:schemeClr val="bg1"/>
                </a:solidFill>
              </a:rPr>
              <a:t>Animal Farm </a:t>
            </a:r>
            <a:r>
              <a:rPr lang="en-US" sz="2000" dirty="0">
                <a:solidFill>
                  <a:srgbClr val="00B0F0"/>
                </a:solidFill>
              </a:rPr>
              <a:t>alludes</a:t>
            </a:r>
            <a:r>
              <a:rPr lang="en-US" sz="2000" b="1" dirty="0">
                <a:solidFill>
                  <a:schemeClr val="bg1"/>
                </a:solidFill>
              </a:rPr>
              <a:t> </a:t>
            </a:r>
            <a:r>
              <a:rPr lang="en-US" sz="2000" dirty="0">
                <a:solidFill>
                  <a:schemeClr val="bg1"/>
                </a:solidFill>
              </a:rPr>
              <a:t>to the</a:t>
            </a:r>
          </a:p>
          <a:p>
            <a:pPr lvl="0"/>
            <a:r>
              <a:rPr lang="en-US" sz="2000" dirty="0">
                <a:solidFill>
                  <a:schemeClr val="bg1"/>
                </a:solidFill>
              </a:rPr>
              <a:t>     </a:t>
            </a:r>
            <a:r>
              <a:rPr lang="en-US" sz="2000" dirty="0">
                <a:solidFill>
                  <a:srgbClr val="00B0F0"/>
                </a:solidFill>
              </a:rPr>
              <a:t>February</a:t>
            </a:r>
            <a:r>
              <a:rPr lang="en-US" sz="2000" b="1" dirty="0">
                <a:solidFill>
                  <a:schemeClr val="bg1"/>
                </a:solidFill>
              </a:rPr>
              <a:t> </a:t>
            </a:r>
            <a:r>
              <a:rPr lang="en-US" sz="2000" dirty="0">
                <a:solidFill>
                  <a:srgbClr val="00B0F0"/>
                </a:solidFill>
              </a:rPr>
              <a:t>Revolution</a:t>
            </a:r>
            <a:r>
              <a:rPr lang="en-US" sz="2000" dirty="0">
                <a:solidFill>
                  <a:schemeClr val="bg1"/>
                </a:solidFill>
              </a:rPr>
              <a:t>?</a:t>
            </a:r>
          </a:p>
          <a:p>
            <a:endParaRPr lang="en-US" sz="2000" dirty="0">
              <a:solidFill>
                <a:schemeClr val="bg1"/>
              </a:solidFill>
            </a:endParaRPr>
          </a:p>
        </p:txBody>
      </p:sp>
      <p:sp>
        <p:nvSpPr>
          <p:cNvPr id="4" name="Explosion: 8 Points 3">
            <a:extLst>
              <a:ext uri="{FF2B5EF4-FFF2-40B4-BE49-F238E27FC236}">
                <a16:creationId xmlns:a16="http://schemas.microsoft.com/office/drawing/2014/main" id="{7CC9358F-B277-4CC4-8392-EA0926C50D03}"/>
              </a:ext>
            </a:extLst>
          </p:cNvPr>
          <p:cNvSpPr/>
          <p:nvPr/>
        </p:nvSpPr>
        <p:spPr>
          <a:xfrm>
            <a:off x="6144926" y="4632873"/>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973893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43818"/>
            <a:ext cx="5655330" cy="836525"/>
          </a:xfrm>
          <a:noFill/>
        </p:spPr>
        <p:txBody>
          <a:bodyPr>
            <a:normAutofit fontScale="90000"/>
          </a:bodyPr>
          <a:lstStyle/>
          <a:p>
            <a:pPr algn="ctr" eaLnBrk="1" hangingPunct="1"/>
            <a:r>
              <a:rPr lang="en-US" sz="2700" dirty="0">
                <a:solidFill>
                  <a:schemeClr val="tx2"/>
                </a:solidFill>
              </a:rPr>
              <a:t>Retrieval Practice Answers:  Lesson 9</a:t>
            </a:r>
          </a:p>
        </p:txBody>
      </p:sp>
      <p:sp>
        <p:nvSpPr>
          <p:cNvPr id="3" name="TextBox 2">
            <a:extLst>
              <a:ext uri="{FF2B5EF4-FFF2-40B4-BE49-F238E27FC236}">
                <a16:creationId xmlns:a16="http://schemas.microsoft.com/office/drawing/2014/main" id="{00613E7B-F47E-4E01-ABFE-D8A55D67CFE2}"/>
              </a:ext>
            </a:extLst>
          </p:cNvPr>
          <p:cNvSpPr txBox="1"/>
          <p:nvPr/>
        </p:nvSpPr>
        <p:spPr>
          <a:xfrm>
            <a:off x="406957" y="807008"/>
            <a:ext cx="8420559" cy="4708981"/>
          </a:xfrm>
          <a:prstGeom prst="rect">
            <a:avLst/>
          </a:prstGeom>
          <a:noFill/>
        </p:spPr>
        <p:txBody>
          <a:bodyPr wrap="square" rtlCol="0">
            <a:spAutoFit/>
          </a:bodyPr>
          <a:lstStyle/>
          <a:p>
            <a:pPr marL="457200" lvl="0" indent="-457200">
              <a:buFontTx/>
              <a:buAutoNum type="arabicPeriod"/>
            </a:pPr>
            <a:r>
              <a:rPr lang="en-US" sz="2000" dirty="0">
                <a:solidFill>
                  <a:prstClr val="white"/>
                </a:solidFill>
              </a:rPr>
              <a:t>The </a:t>
            </a:r>
            <a:r>
              <a:rPr lang="en-US" sz="2000" dirty="0">
                <a:solidFill>
                  <a:srgbClr val="00B0F0"/>
                </a:solidFill>
              </a:rPr>
              <a:t>village voice </a:t>
            </a:r>
            <a:r>
              <a:rPr lang="en-US" sz="2000" dirty="0">
                <a:solidFill>
                  <a:prstClr val="white"/>
                </a:solidFill>
              </a:rPr>
              <a:t>is a collective </a:t>
            </a:r>
            <a:r>
              <a:rPr lang="en-US" sz="2000" dirty="0">
                <a:solidFill>
                  <a:schemeClr val="tx2"/>
                </a:solidFill>
              </a:rPr>
              <a:t>limited third person point of view</a:t>
            </a:r>
            <a:r>
              <a:rPr lang="en-US" sz="2000" dirty="0">
                <a:solidFill>
                  <a:prstClr val="white"/>
                </a:solidFill>
              </a:rPr>
              <a:t>.</a:t>
            </a:r>
          </a:p>
          <a:p>
            <a:pPr marL="457200" lvl="0" indent="-457200">
              <a:buFontTx/>
              <a:buAutoNum type="arabicPeriod"/>
            </a:pPr>
            <a:endParaRPr lang="en-US" sz="2000" dirty="0">
              <a:solidFill>
                <a:prstClr val="white"/>
              </a:solidFill>
            </a:endParaRPr>
          </a:p>
          <a:p>
            <a:pPr marL="457200" lvl="0" indent="-457200">
              <a:buFontTx/>
              <a:buAutoNum type="arabicPeriod"/>
            </a:pPr>
            <a:r>
              <a:rPr lang="en-US" sz="2000" dirty="0">
                <a:solidFill>
                  <a:srgbClr val="00B0F0"/>
                </a:solidFill>
              </a:rPr>
              <a:t>Propaganda</a:t>
            </a:r>
            <a:r>
              <a:rPr lang="en-US" sz="2000" dirty="0">
                <a:solidFill>
                  <a:prstClr val="white"/>
                </a:solidFill>
              </a:rPr>
              <a:t> is biased and </a:t>
            </a:r>
            <a:r>
              <a:rPr lang="en-US" sz="2000" dirty="0">
                <a:solidFill>
                  <a:schemeClr val="tx2"/>
                </a:solidFill>
              </a:rPr>
              <a:t>misleading language to manipulate </a:t>
            </a:r>
            <a:r>
              <a:rPr lang="en-US" sz="2000" dirty="0">
                <a:solidFill>
                  <a:prstClr val="white"/>
                </a:solidFill>
              </a:rPr>
              <a:t>your audience into accepting </a:t>
            </a:r>
            <a:r>
              <a:rPr lang="en-US" sz="2000" dirty="0">
                <a:solidFill>
                  <a:schemeClr val="tx2"/>
                </a:solidFill>
              </a:rPr>
              <a:t>your own point of view</a:t>
            </a:r>
            <a:r>
              <a:rPr lang="en-US" sz="2000" dirty="0">
                <a:solidFill>
                  <a:prstClr val="white"/>
                </a:solidFill>
              </a:rPr>
              <a:t>. </a:t>
            </a:r>
            <a:r>
              <a:rPr lang="en-US" sz="2000" dirty="0">
                <a:solidFill>
                  <a:schemeClr val="tx2"/>
                </a:solidFill>
              </a:rPr>
              <a:t>Snowball</a:t>
            </a:r>
            <a:r>
              <a:rPr lang="en-US" sz="2000" dirty="0">
                <a:solidFill>
                  <a:prstClr val="white"/>
                </a:solidFill>
              </a:rPr>
              <a:t> and </a:t>
            </a:r>
            <a:r>
              <a:rPr lang="en-US" sz="2000" dirty="0">
                <a:solidFill>
                  <a:schemeClr val="tx2"/>
                </a:solidFill>
              </a:rPr>
              <a:t>Squealer</a:t>
            </a:r>
            <a:r>
              <a:rPr lang="en-US" sz="2000" dirty="0">
                <a:solidFill>
                  <a:prstClr val="white"/>
                </a:solidFill>
              </a:rPr>
              <a:t> use </a:t>
            </a:r>
            <a:r>
              <a:rPr lang="en-US" sz="2000" b="1" dirty="0">
                <a:solidFill>
                  <a:srgbClr val="00B0F0"/>
                </a:solidFill>
              </a:rPr>
              <a:t>propaganda when </a:t>
            </a:r>
            <a:r>
              <a:rPr lang="en-US" sz="2000" b="1" dirty="0">
                <a:solidFill>
                  <a:schemeClr val="bg1"/>
                </a:solidFill>
              </a:rPr>
              <a:t>&lt;</a:t>
            </a:r>
            <a:r>
              <a:rPr lang="en-US" sz="2000" b="1" dirty="0">
                <a:solidFill>
                  <a:srgbClr val="FF0000"/>
                </a:solidFill>
              </a:rPr>
              <a:t>insert answer here</a:t>
            </a:r>
            <a:r>
              <a:rPr lang="en-US" sz="2000" b="1" dirty="0">
                <a:solidFill>
                  <a:schemeClr val="bg1"/>
                </a:solidFill>
              </a:rPr>
              <a:t>&gt;.</a:t>
            </a:r>
          </a:p>
          <a:p>
            <a:pPr marL="457200" lvl="0" indent="-457200">
              <a:buFontTx/>
              <a:buAutoNum type="arabicPeriod"/>
            </a:pPr>
            <a:endParaRPr lang="en-US" sz="2000" b="1" dirty="0">
              <a:solidFill>
                <a:schemeClr val="bg1"/>
              </a:solidFill>
            </a:endParaRPr>
          </a:p>
          <a:p>
            <a:pPr marL="457200" lvl="0" indent="-457200">
              <a:buFontTx/>
              <a:buAutoNum type="arabicPeriod"/>
            </a:pPr>
            <a:r>
              <a:rPr lang="en-US" sz="2000" dirty="0">
                <a:solidFill>
                  <a:prstClr val="white"/>
                </a:solidFill>
              </a:rPr>
              <a:t>“Jones would come back” is a </a:t>
            </a:r>
            <a:r>
              <a:rPr lang="en-US" sz="2000" dirty="0">
                <a:solidFill>
                  <a:srgbClr val="00B0F0"/>
                </a:solidFill>
              </a:rPr>
              <a:t>slippery</a:t>
            </a:r>
            <a:r>
              <a:rPr lang="en-US" sz="2000" dirty="0">
                <a:solidFill>
                  <a:prstClr val="white"/>
                </a:solidFill>
              </a:rPr>
              <a:t> </a:t>
            </a:r>
            <a:r>
              <a:rPr lang="en-US" sz="2000" dirty="0">
                <a:solidFill>
                  <a:srgbClr val="00B0F0"/>
                </a:solidFill>
              </a:rPr>
              <a:t>slope</a:t>
            </a:r>
            <a:r>
              <a:rPr lang="en-US" sz="2000" dirty="0">
                <a:solidFill>
                  <a:prstClr val="white"/>
                </a:solidFill>
              </a:rPr>
              <a:t> fallacy because Squealer is justifying the pigs eating all the apples and milk </a:t>
            </a:r>
            <a:r>
              <a:rPr lang="en-US" sz="2000" dirty="0">
                <a:solidFill>
                  <a:schemeClr val="tx2"/>
                </a:solidFill>
              </a:rPr>
              <a:t>with an extreme outcome</a:t>
            </a:r>
            <a:r>
              <a:rPr lang="en-US" sz="2000" dirty="0">
                <a:solidFill>
                  <a:prstClr val="white"/>
                </a:solidFill>
              </a:rPr>
              <a:t>—if everyone ate apples and milk, Jones would come back. </a:t>
            </a:r>
          </a:p>
          <a:p>
            <a:pPr marL="457200" lvl="0" indent="-457200">
              <a:buFontTx/>
              <a:buAutoNum type="arabicPeriod"/>
            </a:pPr>
            <a:endParaRPr lang="en-US" sz="2000" dirty="0">
              <a:solidFill>
                <a:prstClr val="white"/>
              </a:solidFill>
            </a:endParaRPr>
          </a:p>
          <a:p>
            <a:pPr marL="457200" lvl="0" indent="-457200">
              <a:buFontTx/>
              <a:buAutoNum type="arabicPeriod"/>
            </a:pPr>
            <a:r>
              <a:rPr lang="en-US" sz="2000" dirty="0">
                <a:solidFill>
                  <a:prstClr val="white"/>
                </a:solidFill>
              </a:rPr>
              <a:t>If you were </a:t>
            </a:r>
            <a:r>
              <a:rPr lang="en-US" sz="2000" dirty="0">
                <a:solidFill>
                  <a:srgbClr val="00B0F0"/>
                </a:solidFill>
              </a:rPr>
              <a:t>equivocating</a:t>
            </a:r>
            <a:r>
              <a:rPr lang="en-US" sz="2000" dirty="0">
                <a:solidFill>
                  <a:prstClr val="white"/>
                </a:solidFill>
              </a:rPr>
              <a:t>, you would be guilty </a:t>
            </a:r>
            <a:r>
              <a:rPr lang="en-US" sz="2000" dirty="0">
                <a:solidFill>
                  <a:schemeClr val="tx2"/>
                </a:solidFill>
              </a:rPr>
              <a:t>of using your language to deliberately confuse</a:t>
            </a:r>
            <a:r>
              <a:rPr lang="en-US" sz="2000" dirty="0">
                <a:solidFill>
                  <a:prstClr val="white"/>
                </a:solidFill>
              </a:rPr>
              <a:t> your audience.</a:t>
            </a:r>
          </a:p>
          <a:p>
            <a:pPr marL="457200" lvl="0" indent="-457200">
              <a:buFontTx/>
              <a:buAutoNum type="arabicPeriod"/>
            </a:pPr>
            <a:endParaRPr lang="en-US" sz="2000" dirty="0">
              <a:solidFill>
                <a:prstClr val="white"/>
              </a:solidFill>
            </a:endParaRPr>
          </a:p>
          <a:p>
            <a:pPr marL="457200" lvl="0" indent="-457200">
              <a:buFontTx/>
              <a:buAutoNum type="arabicPeriod"/>
            </a:pPr>
            <a:r>
              <a:rPr lang="en-US" sz="2000" dirty="0">
                <a:solidFill>
                  <a:prstClr val="white"/>
                </a:solidFill>
              </a:rPr>
              <a:t>This sentence is in the passive voice because “it was agreed” does not </a:t>
            </a:r>
            <a:r>
              <a:rPr lang="en-US" sz="2000" dirty="0">
                <a:solidFill>
                  <a:schemeClr val="tx2"/>
                </a:solidFill>
              </a:rPr>
              <a:t>make clear exactly who </a:t>
            </a:r>
            <a:r>
              <a:rPr lang="en-US" sz="2000" dirty="0">
                <a:solidFill>
                  <a:prstClr val="white"/>
                </a:solidFill>
              </a:rPr>
              <a:t>was agreeing.</a:t>
            </a:r>
          </a:p>
        </p:txBody>
      </p:sp>
    </p:spTree>
    <p:extLst>
      <p:ext uri="{BB962C8B-B14F-4D97-AF65-F5344CB8AC3E}">
        <p14:creationId xmlns:p14="http://schemas.microsoft.com/office/powerpoint/2010/main" val="102370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43818"/>
            <a:ext cx="5655330" cy="836525"/>
          </a:xfrm>
          <a:noFill/>
        </p:spPr>
        <p:txBody>
          <a:bodyPr>
            <a:normAutofit fontScale="90000"/>
          </a:bodyPr>
          <a:lstStyle/>
          <a:p>
            <a:pPr algn="ctr" eaLnBrk="1" hangingPunct="1"/>
            <a:r>
              <a:rPr lang="en-US" sz="2700" dirty="0">
                <a:solidFill>
                  <a:schemeClr val="tx2"/>
                </a:solidFill>
              </a:rPr>
              <a:t>Retrieval Practice Answers:  Lesson 9</a:t>
            </a:r>
            <a:br>
              <a:rPr lang="en-US" sz="2700" dirty="0">
                <a:solidFill>
                  <a:schemeClr val="tx2"/>
                </a:solidFill>
              </a:rPr>
            </a:br>
            <a:r>
              <a:rPr lang="en-US" sz="2700" dirty="0">
                <a:solidFill>
                  <a:schemeClr val="tx2"/>
                </a:solidFill>
              </a:rPr>
              <a:t>(continued)</a:t>
            </a:r>
          </a:p>
        </p:txBody>
      </p:sp>
      <p:sp>
        <p:nvSpPr>
          <p:cNvPr id="3" name="TextBox 2">
            <a:extLst>
              <a:ext uri="{FF2B5EF4-FFF2-40B4-BE49-F238E27FC236}">
                <a16:creationId xmlns:a16="http://schemas.microsoft.com/office/drawing/2014/main" id="{00613E7B-F47E-4E01-ABFE-D8A55D67CFE2}"/>
              </a:ext>
            </a:extLst>
          </p:cNvPr>
          <p:cNvSpPr txBox="1"/>
          <p:nvPr/>
        </p:nvSpPr>
        <p:spPr>
          <a:xfrm>
            <a:off x="406957" y="807008"/>
            <a:ext cx="8420559" cy="1015663"/>
          </a:xfrm>
          <a:prstGeom prst="rect">
            <a:avLst/>
          </a:prstGeom>
          <a:noFill/>
        </p:spPr>
        <p:txBody>
          <a:bodyPr wrap="square" rtlCol="0">
            <a:spAutoFit/>
          </a:bodyPr>
          <a:lstStyle/>
          <a:p>
            <a:pPr lvl="0"/>
            <a:endParaRPr lang="en-US" sz="2000" dirty="0">
              <a:solidFill>
                <a:prstClr val="white"/>
              </a:solidFill>
            </a:endParaRPr>
          </a:p>
          <a:p>
            <a:pPr lvl="0"/>
            <a:r>
              <a:rPr lang="en-US" sz="2000" dirty="0">
                <a:solidFill>
                  <a:prstClr val="white"/>
                </a:solidFill>
              </a:rPr>
              <a:t>6. The </a:t>
            </a:r>
            <a:r>
              <a:rPr lang="en-US" sz="2000" dirty="0">
                <a:solidFill>
                  <a:schemeClr val="tx2"/>
                </a:solidFill>
              </a:rPr>
              <a:t>animals’ revolt </a:t>
            </a:r>
            <a:r>
              <a:rPr lang="en-US" sz="2000" dirty="0">
                <a:solidFill>
                  <a:prstClr val="white"/>
                </a:solidFill>
              </a:rPr>
              <a:t>after Mr. Jones forgot to feed them is an </a:t>
            </a:r>
            <a:r>
              <a:rPr lang="en-US" sz="2000" dirty="0">
                <a:solidFill>
                  <a:srgbClr val="00B0F0"/>
                </a:solidFill>
              </a:rPr>
              <a:t>allusion</a:t>
            </a:r>
            <a:r>
              <a:rPr lang="en-US" sz="2000" dirty="0">
                <a:solidFill>
                  <a:prstClr val="white"/>
                </a:solidFill>
              </a:rPr>
              <a:t> to the </a:t>
            </a:r>
            <a:r>
              <a:rPr lang="en-US" sz="2000" dirty="0">
                <a:solidFill>
                  <a:srgbClr val="00B0F0"/>
                </a:solidFill>
              </a:rPr>
              <a:t>February Revolution.</a:t>
            </a:r>
          </a:p>
        </p:txBody>
      </p:sp>
      <p:sp>
        <p:nvSpPr>
          <p:cNvPr id="4" name="Rectangle 3">
            <a:extLst>
              <a:ext uri="{FF2B5EF4-FFF2-40B4-BE49-F238E27FC236}">
                <a16:creationId xmlns:a16="http://schemas.microsoft.com/office/drawing/2014/main" id="{9584543E-C012-4056-A6A2-C1377CFBA1D4}"/>
              </a:ext>
            </a:extLst>
          </p:cNvPr>
          <p:cNvSpPr/>
          <p:nvPr/>
        </p:nvSpPr>
        <p:spPr>
          <a:xfrm>
            <a:off x="6258173" y="3244334"/>
            <a:ext cx="2250937" cy="369332"/>
          </a:xfrm>
          <a:prstGeom prst="rect">
            <a:avLst/>
          </a:prstGeom>
        </p:spPr>
        <p:txBody>
          <a:bodyPr wrap="none">
            <a:spAutoFit/>
          </a:bodyPr>
          <a:lstStyle/>
          <a:p>
            <a:pPr lvl="0" algn="r"/>
            <a:r>
              <a:rPr lang="en-US" dirty="0">
                <a:solidFill>
                  <a:srgbClr val="FFDD00"/>
                </a:solidFill>
              </a:rPr>
              <a:t>Self-score: ______ /6</a:t>
            </a:r>
          </a:p>
        </p:txBody>
      </p:sp>
    </p:spTree>
    <p:extLst>
      <p:ext uri="{BB962C8B-B14F-4D97-AF65-F5344CB8AC3E}">
        <p14:creationId xmlns:p14="http://schemas.microsoft.com/office/powerpoint/2010/main" val="95992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32066"/>
            <a:ext cx="5655330" cy="836525"/>
          </a:xfrm>
          <a:noFill/>
        </p:spPr>
        <p:txBody>
          <a:bodyPr>
            <a:normAutofit/>
          </a:bodyPr>
          <a:lstStyle/>
          <a:p>
            <a:pPr algn="ctr" eaLnBrk="1" hangingPunct="1"/>
            <a:r>
              <a:rPr lang="en-US" sz="2700" dirty="0">
                <a:solidFill>
                  <a:schemeClr val="tx2"/>
                </a:solidFill>
              </a:rPr>
              <a:t>Retrieval Practice: Lesson 14</a:t>
            </a:r>
          </a:p>
        </p:txBody>
      </p:sp>
      <p:sp>
        <p:nvSpPr>
          <p:cNvPr id="3" name="TextBox 2">
            <a:extLst>
              <a:ext uri="{FF2B5EF4-FFF2-40B4-BE49-F238E27FC236}">
                <a16:creationId xmlns:a16="http://schemas.microsoft.com/office/drawing/2014/main" id="{00613E7B-F47E-4E01-ABFE-D8A55D67CFE2}"/>
              </a:ext>
            </a:extLst>
          </p:cNvPr>
          <p:cNvSpPr txBox="1"/>
          <p:nvPr/>
        </p:nvSpPr>
        <p:spPr>
          <a:xfrm>
            <a:off x="391885" y="1074509"/>
            <a:ext cx="8360229" cy="4708981"/>
          </a:xfrm>
          <a:prstGeom prst="rect">
            <a:avLst/>
          </a:prstGeom>
          <a:noFill/>
        </p:spPr>
        <p:txBody>
          <a:bodyPr wrap="square" rtlCol="0">
            <a:spAutoFit/>
          </a:bodyPr>
          <a:lstStyle/>
          <a:p>
            <a:pPr marL="457200" lvl="0" indent="-457200">
              <a:buFont typeface="+mj-lt"/>
              <a:buAutoNum type="arabicPeriod"/>
            </a:pPr>
            <a:r>
              <a:rPr lang="en-US" sz="2000" dirty="0">
                <a:solidFill>
                  <a:schemeClr val="bg1"/>
                </a:solidFill>
              </a:rPr>
              <a:t>Snowball has been exiled from </a:t>
            </a:r>
            <a:r>
              <a:rPr lang="en-US" sz="2000" i="1" dirty="0">
                <a:solidFill>
                  <a:schemeClr val="bg1"/>
                </a:solidFill>
              </a:rPr>
              <a:t>Animal Farm. </a:t>
            </a:r>
            <a:r>
              <a:rPr lang="en-US" sz="2000" dirty="0">
                <a:solidFill>
                  <a:schemeClr val="bg1"/>
                </a:solidFill>
              </a:rPr>
              <a:t>How is this plot development similar to the life events of </a:t>
            </a:r>
            <a:r>
              <a:rPr lang="en-US" sz="2000" dirty="0">
                <a:solidFill>
                  <a:srgbClr val="00B0F0"/>
                </a:solidFill>
              </a:rPr>
              <a:t>Leon</a:t>
            </a:r>
            <a:r>
              <a:rPr lang="en-US" sz="2000" b="1" dirty="0">
                <a:solidFill>
                  <a:schemeClr val="bg1"/>
                </a:solidFill>
              </a:rPr>
              <a:t> </a:t>
            </a:r>
            <a:r>
              <a:rPr lang="en-US" sz="2000" dirty="0">
                <a:solidFill>
                  <a:srgbClr val="00B0F0"/>
                </a:solidFill>
              </a:rPr>
              <a:t>Trotsky</a:t>
            </a:r>
            <a:r>
              <a:rPr lang="en-US" sz="2000" dirty="0">
                <a:solidFill>
                  <a:schemeClr val="bg1"/>
                </a:solidFill>
              </a:rPr>
              <a:t>?</a:t>
            </a:r>
          </a:p>
          <a:p>
            <a:pPr marL="457200" lvl="0" indent="-457200">
              <a:buFont typeface="+mj-lt"/>
              <a:buAutoNum type="arabicPeriod"/>
            </a:pPr>
            <a:endParaRPr lang="en-US" sz="2000" dirty="0">
              <a:solidFill>
                <a:schemeClr val="bg1"/>
              </a:solidFill>
            </a:endParaRPr>
          </a:p>
          <a:p>
            <a:pPr marL="457200" indent="-457200">
              <a:buFont typeface="+mj-lt"/>
              <a:buAutoNum type="arabicPeriod"/>
            </a:pPr>
            <a:r>
              <a:rPr lang="en-US" sz="2000" dirty="0">
                <a:solidFill>
                  <a:schemeClr val="bg1"/>
                </a:solidFill>
              </a:rPr>
              <a:t>How might the psychological phenomenon of </a:t>
            </a:r>
            <a:r>
              <a:rPr lang="en-US" sz="2000" dirty="0">
                <a:solidFill>
                  <a:srgbClr val="00B0F0"/>
                </a:solidFill>
              </a:rPr>
              <a:t>herd</a:t>
            </a:r>
            <a:r>
              <a:rPr lang="en-US" sz="2000" b="1" dirty="0">
                <a:solidFill>
                  <a:schemeClr val="bg1"/>
                </a:solidFill>
              </a:rPr>
              <a:t> </a:t>
            </a:r>
            <a:r>
              <a:rPr lang="en-US" sz="2000" dirty="0">
                <a:solidFill>
                  <a:srgbClr val="00B0F0"/>
                </a:solidFill>
              </a:rPr>
              <a:t>behavior</a:t>
            </a:r>
            <a:r>
              <a:rPr lang="en-US" sz="2000" b="1" dirty="0">
                <a:solidFill>
                  <a:schemeClr val="bg1"/>
                </a:solidFill>
              </a:rPr>
              <a:t> </a:t>
            </a:r>
            <a:r>
              <a:rPr lang="en-US" sz="2000" dirty="0">
                <a:solidFill>
                  <a:schemeClr val="bg1"/>
                </a:solidFill>
              </a:rPr>
              <a:t>begin to explain the animals’ </a:t>
            </a:r>
            <a:r>
              <a:rPr lang="en-US" sz="2000" dirty="0">
                <a:solidFill>
                  <a:schemeClr val="tx2"/>
                </a:solidFill>
              </a:rPr>
              <a:t>conformity</a:t>
            </a:r>
            <a:r>
              <a:rPr lang="en-US" sz="2000" b="1" dirty="0">
                <a:solidFill>
                  <a:schemeClr val="bg1"/>
                </a:solidFill>
              </a:rPr>
              <a:t> </a:t>
            </a:r>
            <a:r>
              <a:rPr lang="en-US" sz="2000" dirty="0">
                <a:solidFill>
                  <a:schemeClr val="bg1"/>
                </a:solidFill>
              </a:rPr>
              <a:t>to new </a:t>
            </a:r>
            <a:r>
              <a:rPr lang="en-US" sz="2000" dirty="0">
                <a:solidFill>
                  <a:schemeClr val="tx2"/>
                </a:solidFill>
              </a:rPr>
              <a:t>resolutions</a:t>
            </a:r>
            <a:r>
              <a:rPr lang="en-US" sz="2000" dirty="0">
                <a:solidFill>
                  <a:schemeClr val="bg1"/>
                </a:solidFill>
              </a:rPr>
              <a:t>?</a:t>
            </a:r>
          </a:p>
          <a:p>
            <a:pPr marL="457200" indent="-457200">
              <a:buFont typeface="+mj-lt"/>
              <a:buAutoNum type="arabicPeriod"/>
            </a:pPr>
            <a:endParaRPr lang="en-US" sz="2000" dirty="0">
              <a:solidFill>
                <a:schemeClr val="bg1"/>
              </a:solidFill>
            </a:endParaRPr>
          </a:p>
          <a:p>
            <a:pPr marL="457200" indent="-457200">
              <a:buFont typeface="+mj-lt"/>
              <a:buAutoNum type="arabicPeriod"/>
            </a:pPr>
            <a:r>
              <a:rPr lang="en-US" sz="2000" dirty="0">
                <a:solidFill>
                  <a:schemeClr val="bg1"/>
                </a:solidFill>
              </a:rPr>
              <a:t>On p. 45, Squealer suggests that Snowball’s contributions during the Battle of the Cowshed have been “much exaggerated.” How does this statement create </a:t>
            </a:r>
            <a:r>
              <a:rPr lang="en-US" sz="2000" dirty="0">
                <a:solidFill>
                  <a:srgbClr val="00B0F0"/>
                </a:solidFill>
              </a:rPr>
              <a:t>dramatic</a:t>
            </a:r>
            <a:r>
              <a:rPr lang="en-US" sz="2000" b="1" dirty="0">
                <a:solidFill>
                  <a:schemeClr val="bg1"/>
                </a:solidFill>
              </a:rPr>
              <a:t> </a:t>
            </a:r>
            <a:r>
              <a:rPr lang="en-US" sz="2000" dirty="0">
                <a:solidFill>
                  <a:srgbClr val="00B0F0"/>
                </a:solidFill>
              </a:rPr>
              <a:t>irony</a:t>
            </a:r>
            <a:r>
              <a:rPr lang="en-US" sz="2000" b="1" dirty="0">
                <a:solidFill>
                  <a:schemeClr val="bg1"/>
                </a:solidFill>
              </a:rPr>
              <a:t> </a:t>
            </a:r>
            <a:r>
              <a:rPr lang="en-US" sz="2000" dirty="0">
                <a:solidFill>
                  <a:schemeClr val="bg1"/>
                </a:solidFill>
              </a:rPr>
              <a:t>for the reader?</a:t>
            </a:r>
          </a:p>
          <a:p>
            <a:pPr marL="457200" indent="-457200">
              <a:buFont typeface="+mj-lt"/>
              <a:buAutoNum type="arabicPeriod"/>
            </a:pPr>
            <a:endParaRPr lang="en-US" sz="2000" dirty="0">
              <a:solidFill>
                <a:schemeClr val="bg1"/>
              </a:solidFill>
            </a:endParaRPr>
          </a:p>
          <a:p>
            <a:pPr marL="457200" indent="-457200">
              <a:buFont typeface="+mj-lt"/>
              <a:buAutoNum type="arabicPeriod"/>
            </a:pPr>
            <a:r>
              <a:rPr lang="en-US" sz="2000" dirty="0">
                <a:solidFill>
                  <a:schemeClr val="bg1"/>
                </a:solidFill>
              </a:rPr>
              <a:t>To what is the Battle of the Cowshed an </a:t>
            </a:r>
            <a:r>
              <a:rPr lang="en-US" sz="2000" dirty="0">
                <a:solidFill>
                  <a:srgbClr val="00B0F0"/>
                </a:solidFill>
              </a:rPr>
              <a:t>allusion</a:t>
            </a:r>
            <a:r>
              <a:rPr lang="en-US" sz="2000" dirty="0">
                <a:solidFill>
                  <a:schemeClr val="bg1"/>
                </a:solidFill>
              </a:rPr>
              <a:t>?</a:t>
            </a:r>
          </a:p>
          <a:p>
            <a:pPr marL="457200" indent="-457200">
              <a:buFont typeface="+mj-lt"/>
              <a:buAutoNum type="arabicPeriod"/>
            </a:pPr>
            <a:endParaRPr lang="en-US" sz="2000" dirty="0">
              <a:solidFill>
                <a:schemeClr val="bg1"/>
              </a:solidFill>
            </a:endParaRPr>
          </a:p>
          <a:p>
            <a:pPr marL="457200" indent="-457200">
              <a:buFont typeface="+mj-lt"/>
              <a:buAutoNum type="arabicPeriod"/>
            </a:pPr>
            <a:r>
              <a:rPr lang="en-US" sz="2000" dirty="0">
                <a:solidFill>
                  <a:schemeClr val="bg1"/>
                </a:solidFill>
              </a:rPr>
              <a:t>Is Animal Farm a </a:t>
            </a:r>
            <a:r>
              <a:rPr lang="en-US" sz="2000" dirty="0">
                <a:solidFill>
                  <a:srgbClr val="00B0F0"/>
                </a:solidFill>
              </a:rPr>
              <a:t>utopia</a:t>
            </a:r>
            <a:r>
              <a:rPr lang="en-US" sz="2000" dirty="0">
                <a:solidFill>
                  <a:schemeClr val="bg1"/>
                </a:solidFill>
              </a:rPr>
              <a:t>? How do you know?</a:t>
            </a:r>
          </a:p>
          <a:p>
            <a:pPr marL="457200" indent="-457200">
              <a:buFont typeface="+mj-lt"/>
              <a:buAutoNum type="arabicPeriod"/>
            </a:pPr>
            <a:endParaRPr lang="en-US" sz="2000" dirty="0">
              <a:solidFill>
                <a:schemeClr val="bg1"/>
              </a:solidFill>
            </a:endParaRPr>
          </a:p>
          <a:p>
            <a:pPr marL="457200" indent="-457200">
              <a:buFont typeface="+mj-lt"/>
              <a:buAutoNum type="arabicPeriod"/>
            </a:pPr>
            <a:r>
              <a:rPr lang="en-US" sz="2000" dirty="0">
                <a:solidFill>
                  <a:schemeClr val="bg1"/>
                </a:solidFill>
              </a:rPr>
              <a:t>How are </a:t>
            </a:r>
            <a:r>
              <a:rPr lang="en-US" sz="2000" dirty="0">
                <a:solidFill>
                  <a:srgbClr val="00B0F0"/>
                </a:solidFill>
              </a:rPr>
              <a:t>equivocation</a:t>
            </a:r>
            <a:r>
              <a:rPr lang="en-US" sz="2000" b="1" dirty="0">
                <a:solidFill>
                  <a:schemeClr val="bg1"/>
                </a:solidFill>
              </a:rPr>
              <a:t> </a:t>
            </a:r>
            <a:r>
              <a:rPr lang="en-US" sz="2000" dirty="0">
                <a:solidFill>
                  <a:schemeClr val="bg1"/>
                </a:solidFill>
              </a:rPr>
              <a:t>and </a:t>
            </a:r>
            <a:r>
              <a:rPr lang="en-US" sz="2000" dirty="0">
                <a:solidFill>
                  <a:srgbClr val="00B0F0"/>
                </a:solidFill>
              </a:rPr>
              <a:t>manipulation</a:t>
            </a:r>
            <a:r>
              <a:rPr lang="en-US" sz="2000" dirty="0">
                <a:solidFill>
                  <a:schemeClr val="bg1"/>
                </a:solidFill>
              </a:rPr>
              <a:t> connected?</a:t>
            </a:r>
          </a:p>
        </p:txBody>
      </p:sp>
      <p:sp>
        <p:nvSpPr>
          <p:cNvPr id="4" name="Explosion: 8 Points 3">
            <a:extLst>
              <a:ext uri="{FF2B5EF4-FFF2-40B4-BE49-F238E27FC236}">
                <a16:creationId xmlns:a16="http://schemas.microsoft.com/office/drawing/2014/main" id="{30E73C4E-797C-4C58-824B-E2B879501068}"/>
              </a:ext>
            </a:extLst>
          </p:cNvPr>
          <p:cNvSpPr/>
          <p:nvPr/>
        </p:nvSpPr>
        <p:spPr>
          <a:xfrm>
            <a:off x="6283467" y="3818902"/>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4017634130"/>
      </p:ext>
    </p:extLst>
  </p:cSld>
  <p:clrMapOvr>
    <a:masterClrMapping/>
  </p:clrMapOvr>
</p:sld>
</file>

<file path=ppt/theme/theme1.xml><?xml version="1.0" encoding="utf-8"?>
<a:theme xmlns:a="http://schemas.openxmlformats.org/drawingml/2006/main" name="USI">
  <a:themeElements>
    <a:clrScheme name="Uncommon Schools">
      <a:dk1>
        <a:srgbClr val="4C4C4C"/>
      </a:dk1>
      <a:lt1>
        <a:sysClr val="window" lastClr="FFFFFF"/>
      </a:lt1>
      <a:dk2>
        <a:srgbClr val="FFDE22"/>
      </a:dk2>
      <a:lt2>
        <a:srgbClr val="78002D"/>
      </a:lt2>
      <a:accent1>
        <a:srgbClr val="DD7B16"/>
      </a:accent1>
      <a:accent2>
        <a:srgbClr val="00521C"/>
      </a:accent2>
      <a:accent3>
        <a:srgbClr val="002A65"/>
      </a:accent3>
      <a:accent4>
        <a:srgbClr val="2E5A7C"/>
      </a:accent4>
      <a:accent5>
        <a:srgbClr val="3399CC"/>
      </a:accent5>
      <a:accent6>
        <a:srgbClr val="3BAAAB"/>
      </a:accent6>
      <a:hlink>
        <a:srgbClr val="FFDD00"/>
      </a:hlink>
      <a:folHlink>
        <a:srgbClr val="919191"/>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effectLst/>
      </a:spPr>
      <a:bodyPr/>
      <a:lstStyle>
        <a:defPP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6492</TotalTime>
  <Words>2640</Words>
  <Application>Microsoft Office PowerPoint</Application>
  <PresentationFormat>On-screen Show (4:3)</PresentationFormat>
  <Paragraphs>270</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Franklin Gothic Book</vt:lpstr>
      <vt:lpstr>Franklin Gothic Medium</vt:lpstr>
      <vt:lpstr>Verdana</vt:lpstr>
      <vt:lpstr>USI</vt:lpstr>
      <vt:lpstr>Retrieval Practice Animal Farm</vt:lpstr>
      <vt:lpstr>Retrieval Practice: Lesson 4 </vt:lpstr>
      <vt:lpstr>Retrieval Practice Answers: Lesson 4</vt:lpstr>
      <vt:lpstr>Retrieval Practice:  Lesson 7</vt:lpstr>
      <vt:lpstr>Retrieval Practice Answers:  Lesson 7</vt:lpstr>
      <vt:lpstr>Retrieval Practice:  Lesson 9</vt:lpstr>
      <vt:lpstr>Retrieval Practice Answers:  Lesson 9</vt:lpstr>
      <vt:lpstr>Retrieval Practice Answers:  Lesson 9 (continued)</vt:lpstr>
      <vt:lpstr>Retrieval Practice: Lesson 14</vt:lpstr>
      <vt:lpstr>Retrieval Practice Answers: Lesson 14</vt:lpstr>
      <vt:lpstr>Retrieval Practice Answers: Lesson 14 (continued)</vt:lpstr>
      <vt:lpstr>Retrieval Practice: Lesson 17</vt:lpstr>
      <vt:lpstr>Retrieval Practice Answers: Lesson 17</vt:lpstr>
      <vt:lpstr>Retrieval Practice Answers: Lesson 17 (continued)</vt:lpstr>
      <vt:lpstr>Retrieval Practice: Lesson 19</vt:lpstr>
      <vt:lpstr>Retrieval Practice Answers: Lesson 19 </vt:lpstr>
      <vt:lpstr>Retrieval Practice Answers: Lesson 19 (continued)</vt:lpstr>
      <vt:lpstr>Retrieval Practice: Lesson 22</vt:lpstr>
      <vt:lpstr>Retrieval Practice Answers: Lesson 22 </vt:lpstr>
      <vt:lpstr>Retrieval Practice Answers: Lesson 22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Jaimie Brillante</dc:creator>
  <cp:lastModifiedBy>Beth Verrilli</cp:lastModifiedBy>
  <cp:revision>84</cp:revision>
  <dcterms:created xsi:type="dcterms:W3CDTF">2020-07-09T13:53:08Z</dcterms:created>
  <dcterms:modified xsi:type="dcterms:W3CDTF">2020-07-24T15:17:41Z</dcterms:modified>
</cp:coreProperties>
</file>